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Montserrat SemiBold"/>
      <p:regular r:id="rId18"/>
      <p:bold r:id="rId19"/>
      <p:italic r:id="rId20"/>
      <p:boldItalic r:id="rId21"/>
    </p:embeddedFont>
    <p:embeddedFont>
      <p:font typeface="Montserrat"/>
      <p:regular r:id="rId22"/>
      <p:bold r:id="rId23"/>
      <p:italic r:id="rId24"/>
      <p:boldItalic r:id="rId25"/>
    </p:embeddedFont>
    <p:embeddedFont>
      <p:font typeface="Montserrat Medium"/>
      <p:regular r:id="rId26"/>
      <p:bold r:id="rId27"/>
      <p:italic r:id="rId28"/>
      <p:boldItalic r:id="rId29"/>
    </p:embeddedFont>
    <p:embeddedFont>
      <p:font typeface="Montserrat Light"/>
      <p:regular r:id="rId30"/>
      <p:bold r:id="rId31"/>
      <p:italic r:id="rId32"/>
      <p:boldItalic r:id="rId33"/>
    </p:embeddedFont>
    <p:embeddedFont>
      <p:font typeface="Calistoga"/>
      <p:regular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italic.fntdata"/><Relationship Id="rId22" Type="http://schemas.openxmlformats.org/officeDocument/2006/relationships/font" Target="fonts/Montserrat-regular.fntdata"/><Relationship Id="rId21" Type="http://schemas.openxmlformats.org/officeDocument/2006/relationships/font" Target="fonts/MontserratSemiBold-boldItalic.fntdata"/><Relationship Id="rId24" Type="http://schemas.openxmlformats.org/officeDocument/2006/relationships/font" Target="fonts/Montserrat-italic.fntdata"/><Relationship Id="rId23" Type="http://schemas.openxmlformats.org/officeDocument/2006/relationships/font" Target="fonts/Montserra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Medium-regular.fntdata"/><Relationship Id="rId25" Type="http://schemas.openxmlformats.org/officeDocument/2006/relationships/font" Target="fonts/Montserrat-boldItalic.fntdata"/><Relationship Id="rId28" Type="http://schemas.openxmlformats.org/officeDocument/2006/relationships/font" Target="fonts/MontserratMedium-italic.fntdata"/><Relationship Id="rId27" Type="http://schemas.openxmlformats.org/officeDocument/2006/relationships/font" Target="fonts/MontserratMedium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Medium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Light-bold.fntdata"/><Relationship Id="rId30" Type="http://schemas.openxmlformats.org/officeDocument/2006/relationships/font" Target="fonts/MontserratLight-regular.fntdata"/><Relationship Id="rId11" Type="http://schemas.openxmlformats.org/officeDocument/2006/relationships/slide" Target="slides/slide6.xml"/><Relationship Id="rId33" Type="http://schemas.openxmlformats.org/officeDocument/2006/relationships/font" Target="fonts/MontserratLight-bold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Light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Calistoga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MontserratSemiBold-bold.fntdata"/><Relationship Id="rId18" Type="http://schemas.openxmlformats.org/officeDocument/2006/relationships/font" Target="fonts/Montserrat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9b3652394f_0_3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9b3652394f_0_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9b3652394f_0_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29b3652394f_0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9b3652394f_0_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g29b3652394f_0_4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9ff829db5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29ff829db5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9b3652394f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9b3652394f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9e0ba7d86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9e0ba7d86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9e0ba7d86d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9e0ba7d86d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9b3652394f_0_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9b3652394f_0_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9e0ba7d86d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9e0ba7d86d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9e0ba7d86d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9e0ba7d86d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b0e329219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b0e329219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9e0ba7d86d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9e0ba7d86d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dans une colonne 1">
  <p:cSld name="ONE_COLUMN_TEXT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" type="subTitle"/>
          </p:nvPr>
        </p:nvSpPr>
        <p:spPr>
          <a:xfrm>
            <a:off x="720000" y="1308275"/>
            <a:ext cx="6606000" cy="18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dans une colonne 2">
  <p:cSld name="ONE_COLUMN_TEXT_2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" type="subTitle"/>
          </p:nvPr>
        </p:nvSpPr>
        <p:spPr>
          <a:xfrm>
            <a:off x="720000" y="1308275"/>
            <a:ext cx="6606000" cy="18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86.png"/><Relationship Id="rId9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1.png"/><Relationship Id="rId8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0.png"/><Relationship Id="rId4" Type="http://schemas.openxmlformats.org/officeDocument/2006/relationships/image" Target="../media/image70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62.png"/><Relationship Id="rId10" Type="http://schemas.openxmlformats.org/officeDocument/2006/relationships/image" Target="../media/image72.png"/><Relationship Id="rId13" Type="http://schemas.openxmlformats.org/officeDocument/2006/relationships/image" Target="../media/image64.png"/><Relationship Id="rId12" Type="http://schemas.openxmlformats.org/officeDocument/2006/relationships/image" Target="../media/image87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9.png"/><Relationship Id="rId4" Type="http://schemas.openxmlformats.org/officeDocument/2006/relationships/hyperlink" Target="https://www.youtube.com/watch?v=Y2v2zCunAsU&amp;list=PL-pxh1FJ40FlRPjEFo_wznxdoSbfi2swt&amp;index=1" TargetMode="External"/><Relationship Id="rId9" Type="http://schemas.openxmlformats.org/officeDocument/2006/relationships/image" Target="../media/image65.png"/><Relationship Id="rId15" Type="http://schemas.openxmlformats.org/officeDocument/2006/relationships/image" Target="../media/image81.png"/><Relationship Id="rId14" Type="http://schemas.openxmlformats.org/officeDocument/2006/relationships/image" Target="../media/image78.png"/><Relationship Id="rId17" Type="http://schemas.openxmlformats.org/officeDocument/2006/relationships/image" Target="../media/image80.png"/><Relationship Id="rId16" Type="http://schemas.openxmlformats.org/officeDocument/2006/relationships/image" Target="../media/image83.png"/><Relationship Id="rId5" Type="http://schemas.openxmlformats.org/officeDocument/2006/relationships/image" Target="../media/image79.png"/><Relationship Id="rId6" Type="http://schemas.openxmlformats.org/officeDocument/2006/relationships/image" Target="../media/image71.png"/><Relationship Id="rId18" Type="http://schemas.openxmlformats.org/officeDocument/2006/relationships/image" Target="../media/image68.png"/><Relationship Id="rId7" Type="http://schemas.openxmlformats.org/officeDocument/2006/relationships/image" Target="../media/image61.png"/><Relationship Id="rId8" Type="http://schemas.openxmlformats.org/officeDocument/2006/relationships/image" Target="../media/image6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7.png"/><Relationship Id="rId4" Type="http://schemas.openxmlformats.org/officeDocument/2006/relationships/image" Target="../media/image84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9.png"/><Relationship Id="rId8" Type="http://schemas.openxmlformats.org/officeDocument/2006/relationships/image" Target="../media/image85.jpg"/></Relationships>
</file>

<file path=ppt/slides/_rels/slide2.xml.rels><?xml version="1.0" encoding="UTF-8" standalone="yes"?><Relationships xmlns="http://schemas.openxmlformats.org/package/2006/relationships"><Relationship Id="rId10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Relationship Id="rId5" Type="http://schemas.openxmlformats.org/officeDocument/2006/relationships/image" Target="../media/image7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3" Type="http://schemas.openxmlformats.org/officeDocument/2006/relationships/image" Target="../media/image59.png"/><Relationship Id="rId1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24.png"/><Relationship Id="rId14" Type="http://schemas.openxmlformats.org/officeDocument/2006/relationships/image" Target="../media/image22.png"/><Relationship Id="rId5" Type="http://schemas.openxmlformats.org/officeDocument/2006/relationships/image" Target="../media/image13.png"/><Relationship Id="rId6" Type="http://schemas.openxmlformats.org/officeDocument/2006/relationships/image" Target="../media/image18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66.png"/><Relationship Id="rId5" Type="http://schemas.openxmlformats.org/officeDocument/2006/relationships/image" Target="../media/image32.png"/><Relationship Id="rId6" Type="http://schemas.openxmlformats.org/officeDocument/2006/relationships/image" Target="../media/image28.png"/><Relationship Id="rId7" Type="http://schemas.openxmlformats.org/officeDocument/2006/relationships/image" Target="../media/image31.png"/><Relationship Id="rId8" Type="http://schemas.openxmlformats.org/officeDocument/2006/relationships/image" Target="../media/image2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png"/><Relationship Id="rId4" Type="http://schemas.openxmlformats.org/officeDocument/2006/relationships/image" Target="../media/image37.png"/><Relationship Id="rId5" Type="http://schemas.openxmlformats.org/officeDocument/2006/relationships/image" Target="../media/image30.png"/><Relationship Id="rId6" Type="http://schemas.openxmlformats.org/officeDocument/2006/relationships/image" Target="../media/image2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Relationship Id="rId4" Type="http://schemas.openxmlformats.org/officeDocument/2006/relationships/image" Target="../media/image38.png"/><Relationship Id="rId5" Type="http://schemas.openxmlformats.org/officeDocument/2006/relationships/image" Target="../media/image34.png"/><Relationship Id="rId6" Type="http://schemas.openxmlformats.org/officeDocument/2006/relationships/image" Target="../media/image36.png"/><Relationship Id="rId7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2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82.jpg"/><Relationship Id="rId7" Type="http://schemas.openxmlformats.org/officeDocument/2006/relationships/image" Target="../media/image41.png"/><Relationship Id="rId8" Type="http://schemas.openxmlformats.org/officeDocument/2006/relationships/image" Target="../media/image49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45.png"/><Relationship Id="rId10" Type="http://schemas.openxmlformats.org/officeDocument/2006/relationships/image" Target="../media/image46.png"/><Relationship Id="rId13" Type="http://schemas.openxmlformats.org/officeDocument/2006/relationships/image" Target="../media/image48.png"/><Relationship Id="rId1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1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15" Type="http://schemas.openxmlformats.org/officeDocument/2006/relationships/image" Target="../media/image74.png"/><Relationship Id="rId14" Type="http://schemas.openxmlformats.org/officeDocument/2006/relationships/image" Target="../media/image73.png"/><Relationship Id="rId5" Type="http://schemas.openxmlformats.org/officeDocument/2006/relationships/image" Target="../media/image54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/>
        </p:nvSpPr>
        <p:spPr>
          <a:xfrm>
            <a:off x="170175" y="1978275"/>
            <a:ext cx="4592400" cy="196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3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La solution </a:t>
            </a:r>
            <a:r>
              <a:rPr lang="fr" sz="49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tout-en-un</a:t>
            </a:r>
            <a:endParaRPr sz="49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pour un pilotage </a:t>
            </a:r>
            <a:endParaRPr sz="22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centralisé de vos prestations</a:t>
            </a:r>
            <a:endParaRPr b="1"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pic>
        <p:nvPicPr>
          <p:cNvPr id="62" name="Google Shape;6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9225" y="972525"/>
            <a:ext cx="1798502" cy="647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5"/>
          <p:cNvPicPr preferRelativeResize="0"/>
          <p:nvPr/>
        </p:nvPicPr>
        <p:blipFill rotWithShape="1">
          <a:blip r:embed="rId4">
            <a:alphaModFix/>
          </a:blip>
          <a:srcRect b="0" l="7095" r="36410" t="0"/>
          <a:stretch/>
        </p:blipFill>
        <p:spPr>
          <a:xfrm>
            <a:off x="4984950" y="906450"/>
            <a:ext cx="3585900" cy="3178200"/>
          </a:xfrm>
          <a:prstGeom prst="roundRect">
            <a:avLst>
              <a:gd fmla="val 5922" name="adj"/>
            </a:avLst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64225" y="524675"/>
            <a:ext cx="74600" cy="7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33150" y="383925"/>
            <a:ext cx="245700" cy="2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2825" y="4402000"/>
            <a:ext cx="102450" cy="10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5850" y="4058400"/>
            <a:ext cx="102450" cy="10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5850" y="4442675"/>
            <a:ext cx="245700" cy="2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91825" y="175200"/>
            <a:ext cx="149625" cy="14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6400" y="1720100"/>
            <a:ext cx="2184900" cy="2681700"/>
          </a:xfrm>
          <a:prstGeom prst="roundRect">
            <a:avLst>
              <a:gd fmla="val 6479" name="adj"/>
            </a:avLst>
          </a:prstGeom>
          <a:noFill/>
          <a:ln cap="flat" cmpd="sng" w="9525">
            <a:solidFill>
              <a:srgbClr val="67CCE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6" name="Google Shape;27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0500" y="1720100"/>
            <a:ext cx="2184900" cy="2681700"/>
          </a:xfrm>
          <a:prstGeom prst="roundRect">
            <a:avLst>
              <a:gd fmla="val 6055" name="adj"/>
            </a:avLst>
          </a:prstGeom>
          <a:noFill/>
          <a:ln cap="flat" cmpd="sng" w="9525">
            <a:solidFill>
              <a:srgbClr val="67CCE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7" name="Google Shape;27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1750" y="1720100"/>
            <a:ext cx="2184900" cy="2681700"/>
          </a:xfrm>
          <a:prstGeom prst="roundRect">
            <a:avLst>
              <a:gd fmla="val 8007" name="adj"/>
            </a:avLst>
          </a:prstGeom>
          <a:noFill/>
          <a:ln cap="flat" cmpd="sng" w="9525">
            <a:solidFill>
              <a:srgbClr val="67CCE4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8" name="Google Shape;278;p24"/>
          <p:cNvSpPr txBox="1"/>
          <p:nvPr/>
        </p:nvSpPr>
        <p:spPr>
          <a:xfrm>
            <a:off x="999600" y="2793275"/>
            <a:ext cx="2038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Dès la signature, on passe en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phase de cadrage du projet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et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configuration des solutions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par l’équipe Customer Success MerciYanis.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9" name="Google Shape;27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1147" y="1459175"/>
            <a:ext cx="1730649" cy="472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90890">
            <a:off x="2335400" y="4189562"/>
            <a:ext cx="1720202" cy="56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10825" y="2065600"/>
            <a:ext cx="216031" cy="38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04500" y="2052925"/>
            <a:ext cx="276900" cy="380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45750" y="2071149"/>
            <a:ext cx="276900" cy="3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4"/>
          <p:cNvSpPr txBox="1"/>
          <p:nvPr/>
        </p:nvSpPr>
        <p:spPr>
          <a:xfrm>
            <a:off x="926400" y="445700"/>
            <a:ext cx="6699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Nos équipes vous accompagnent </a:t>
            </a:r>
            <a:endParaRPr sz="20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67CCE4"/>
                </a:solidFill>
                <a:latin typeface="Calistoga"/>
                <a:ea typeface="Calistoga"/>
                <a:cs typeface="Calistoga"/>
                <a:sym typeface="Calistoga"/>
              </a:rPr>
              <a:t>avant, pendant, après</a:t>
            </a:r>
            <a:endParaRPr sz="2000">
              <a:solidFill>
                <a:srgbClr val="67CCE4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85" name="Google Shape;285;p24"/>
          <p:cNvSpPr txBox="1"/>
          <p:nvPr/>
        </p:nvSpPr>
        <p:spPr>
          <a:xfrm>
            <a:off x="3632275" y="2793275"/>
            <a:ext cx="2038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Sous 4 à 6 semaines, les solutions sont envoyées. 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Nous vous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accompagnerons </a:t>
            </a:r>
            <a:endParaRPr b="1"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de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près à distance pour un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déploiement simple et rapide.</a:t>
            </a:r>
            <a:endParaRPr i="1"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" name="Google Shape;286;p24"/>
          <p:cNvSpPr txBox="1"/>
          <p:nvPr/>
        </p:nvSpPr>
        <p:spPr>
          <a:xfrm>
            <a:off x="6247800" y="2793263"/>
            <a:ext cx="2038500" cy="13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Nous vous accompagnons pour assurer la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réussite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du projet grâce à des formations et des guides à destination des agents, et des points réguliers avec votre équipe.</a:t>
            </a:r>
            <a:endParaRPr b="1"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" name="Google Shape;287;p24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5"/>
          <p:cNvSpPr/>
          <p:nvPr/>
        </p:nvSpPr>
        <p:spPr>
          <a:xfrm>
            <a:off x="1424100" y="1444313"/>
            <a:ext cx="5161200" cy="2371500"/>
          </a:xfrm>
          <a:prstGeom prst="roundRect">
            <a:avLst>
              <a:gd fmla="val 8038" name="adj"/>
            </a:avLst>
          </a:prstGeom>
          <a:solidFill>
            <a:srgbClr val="D1D3EF">
              <a:alpha val="2766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3" name="Google Shape;29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175" y="1652188"/>
            <a:ext cx="2021774" cy="201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5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000" y="1862050"/>
            <a:ext cx="2312724" cy="195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13014" y="1649350"/>
            <a:ext cx="2603586" cy="2508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5925" y="3815875"/>
            <a:ext cx="216150" cy="21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66850" y="1177525"/>
            <a:ext cx="135750" cy="135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5"/>
          <p:cNvSpPr/>
          <p:nvPr/>
        </p:nvSpPr>
        <p:spPr>
          <a:xfrm>
            <a:off x="4170110" y="4173462"/>
            <a:ext cx="1797000" cy="501900"/>
          </a:xfrm>
          <a:prstGeom prst="roundRect">
            <a:avLst>
              <a:gd fmla="val 11819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5"/>
          <p:cNvSpPr/>
          <p:nvPr/>
        </p:nvSpPr>
        <p:spPr>
          <a:xfrm>
            <a:off x="2068775" y="4186375"/>
            <a:ext cx="1797000" cy="501900"/>
          </a:xfrm>
          <a:prstGeom prst="roundRect">
            <a:avLst>
              <a:gd fmla="val 11819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0" name="Google Shape;300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89171" y="4294223"/>
            <a:ext cx="665542" cy="117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69348" y="4304443"/>
            <a:ext cx="665542" cy="11783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5"/>
          <p:cNvSpPr txBox="1"/>
          <p:nvPr/>
        </p:nvSpPr>
        <p:spPr>
          <a:xfrm>
            <a:off x="4690314" y="4379654"/>
            <a:ext cx="443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4,35/5</a:t>
            </a:r>
            <a:endParaRPr sz="6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03" name="Google Shape;303;p25"/>
          <p:cNvSpPr txBox="1"/>
          <p:nvPr/>
        </p:nvSpPr>
        <p:spPr>
          <a:xfrm>
            <a:off x="5000416" y="4386425"/>
            <a:ext cx="10926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Satisfaction plateforme</a:t>
            </a:r>
            <a:endParaRPr sz="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4" name="Google Shape;304;p25"/>
          <p:cNvSpPr txBox="1"/>
          <p:nvPr/>
        </p:nvSpPr>
        <p:spPr>
          <a:xfrm>
            <a:off x="2510030" y="4372104"/>
            <a:ext cx="443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4,65/5</a:t>
            </a:r>
            <a:endParaRPr sz="6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05" name="Google Shape;305;p25"/>
          <p:cNvSpPr txBox="1"/>
          <p:nvPr/>
        </p:nvSpPr>
        <p:spPr>
          <a:xfrm>
            <a:off x="2820132" y="4378875"/>
            <a:ext cx="10926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Satisfaction service client</a:t>
            </a:r>
            <a:endParaRPr sz="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6" name="Google Shape;306;p25"/>
          <p:cNvPicPr preferRelativeResize="0"/>
          <p:nvPr/>
        </p:nvPicPr>
        <p:blipFill rotWithShape="1">
          <a:blip r:embed="rId9">
            <a:alphaModFix/>
          </a:blip>
          <a:srcRect b="0" l="55898" r="0" t="0"/>
          <a:stretch/>
        </p:blipFill>
        <p:spPr>
          <a:xfrm>
            <a:off x="3204540" y="4294223"/>
            <a:ext cx="51905" cy="107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5"/>
          <p:cNvPicPr preferRelativeResize="0"/>
          <p:nvPr/>
        </p:nvPicPr>
        <p:blipFill rotWithShape="1">
          <a:blip r:embed="rId9">
            <a:alphaModFix/>
          </a:blip>
          <a:srcRect b="-10" l="41065" r="0" t="10"/>
          <a:stretch/>
        </p:blipFill>
        <p:spPr>
          <a:xfrm>
            <a:off x="5365525" y="4304443"/>
            <a:ext cx="69363" cy="107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219907" y="4304444"/>
            <a:ext cx="236974" cy="24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38084" y="4286156"/>
            <a:ext cx="236974" cy="276392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5"/>
          <p:cNvSpPr txBox="1"/>
          <p:nvPr/>
        </p:nvSpPr>
        <p:spPr>
          <a:xfrm>
            <a:off x="1418250" y="409900"/>
            <a:ext cx="53931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4800">
                <a:solidFill>
                  <a:srgbClr val="CCCCCC"/>
                </a:solidFill>
                <a:latin typeface="Calistoga"/>
                <a:ea typeface="Calistoga"/>
                <a:cs typeface="Calistoga"/>
                <a:sym typeface="Calistoga"/>
              </a:rPr>
              <a:t>Qu’en disent-ils ?</a:t>
            </a:r>
            <a:endParaRPr sz="4800">
              <a:solidFill>
                <a:srgbClr val="CCCCCC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pic>
        <p:nvPicPr>
          <p:cNvPr id="311" name="Google Shape;311;p25"/>
          <p:cNvPicPr preferRelativeResize="0"/>
          <p:nvPr/>
        </p:nvPicPr>
        <p:blipFill>
          <a:blip r:embed="rId12">
            <a:alphaModFix amt="28000"/>
          </a:blip>
          <a:stretch>
            <a:fillRect/>
          </a:stretch>
        </p:blipFill>
        <p:spPr>
          <a:xfrm>
            <a:off x="8107047" y="2649606"/>
            <a:ext cx="378726" cy="378726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5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3" name="Google Shape;313;p25"/>
          <p:cNvPicPr preferRelativeResize="0"/>
          <p:nvPr/>
        </p:nvPicPr>
        <p:blipFill rotWithShape="1">
          <a:blip r:embed="rId13">
            <a:alphaModFix/>
          </a:blip>
          <a:srcRect b="22461" l="0" r="0" t="26916"/>
          <a:stretch/>
        </p:blipFill>
        <p:spPr>
          <a:xfrm>
            <a:off x="7963625" y="977418"/>
            <a:ext cx="665550" cy="335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2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110162" y="1788038"/>
            <a:ext cx="372475" cy="38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037188" y="3503074"/>
            <a:ext cx="518400" cy="291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205775" y="1858138"/>
            <a:ext cx="2281748" cy="229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365524" y="2027175"/>
            <a:ext cx="320789" cy="37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5"/>
          <p:cNvPicPr preferRelativeResize="0"/>
          <p:nvPr/>
        </p:nvPicPr>
        <p:blipFill rotWithShape="1">
          <a:blip r:embed="rId18">
            <a:alphaModFix/>
          </a:blip>
          <a:srcRect b="33096" l="0" r="0" t="32528"/>
          <a:stretch/>
        </p:blipFill>
        <p:spPr>
          <a:xfrm>
            <a:off x="7872252" y="4207837"/>
            <a:ext cx="848286" cy="29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5342" y="1960298"/>
            <a:ext cx="2394151" cy="151366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6"/>
          <p:cNvSpPr txBox="1"/>
          <p:nvPr/>
        </p:nvSpPr>
        <p:spPr>
          <a:xfrm>
            <a:off x="731350" y="547200"/>
            <a:ext cx="63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Votre contact référent chez MerciYanis</a:t>
            </a:r>
            <a:endParaRPr sz="2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25" name="Google Shape;325;p26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6" name="Google Shape;326;p26"/>
          <p:cNvSpPr txBox="1"/>
          <p:nvPr/>
        </p:nvSpPr>
        <p:spPr>
          <a:xfrm>
            <a:off x="962502" y="3672886"/>
            <a:ext cx="30597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Pour toute demande, </a:t>
            </a:r>
            <a:endParaRPr sz="11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conseil, déploiement etc. </a:t>
            </a:r>
            <a:endParaRPr sz="11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rgbClr val="67CCE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je suis à votre écoute !</a:t>
            </a:r>
            <a:r>
              <a:rPr lang="fr" sz="1600">
                <a:solidFill>
                  <a:srgbClr val="67CCE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fr" sz="16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7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7" name="Google Shape;327;p26"/>
          <p:cNvPicPr preferRelativeResize="0"/>
          <p:nvPr/>
        </p:nvPicPr>
        <p:blipFill rotWithShape="1">
          <a:blip r:embed="rId4">
            <a:alphaModFix/>
          </a:blip>
          <a:srcRect b="13132" l="0" r="0" t="13132"/>
          <a:stretch/>
        </p:blipFill>
        <p:spPr>
          <a:xfrm>
            <a:off x="2085575" y="1442100"/>
            <a:ext cx="813900" cy="781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28" name="Google Shape;328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10000" y="687950"/>
            <a:ext cx="74600" cy="7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78925" y="547200"/>
            <a:ext cx="245700" cy="2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37600" y="338475"/>
            <a:ext cx="149625" cy="14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72725" y="1670138"/>
            <a:ext cx="3214500" cy="2094000"/>
          </a:xfrm>
          <a:prstGeom prst="roundRect">
            <a:avLst>
              <a:gd fmla="val 6481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/>
        </p:nvSpPr>
        <p:spPr>
          <a:xfrm>
            <a:off x="653875" y="679525"/>
            <a:ext cx="4608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La plateforme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clé en main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de référence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pour les acteurs de la propreté</a:t>
            </a:r>
            <a:endParaRPr sz="20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75" name="Google Shape;75;p16"/>
          <p:cNvSpPr txBox="1"/>
          <p:nvPr/>
        </p:nvSpPr>
        <p:spPr>
          <a:xfrm>
            <a:off x="588025" y="2370863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Créée en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2019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1946825" y="2370863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20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collaborateurs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3305625" y="2368925"/>
            <a:ext cx="15411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40+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partenaires propreté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588025" y="3897588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3 millions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de m2 équipés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1946825" y="3897588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Notée 9.5 / 10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par nos clients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3305625" y="3897588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3.7 millions €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levés en 2 ans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1039450" y="1851663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7940" y="1955950"/>
            <a:ext cx="275609" cy="2445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/>
          <p:nvPr/>
        </p:nvSpPr>
        <p:spPr>
          <a:xfrm>
            <a:off x="2398175" y="1861913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7700" y="1955961"/>
            <a:ext cx="213545" cy="2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/>
          <p:nvPr/>
        </p:nvSpPr>
        <p:spPr>
          <a:xfrm>
            <a:off x="3835388" y="1861913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29423" y="1955963"/>
            <a:ext cx="244530" cy="2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/>
          <p:nvPr/>
        </p:nvSpPr>
        <p:spPr>
          <a:xfrm>
            <a:off x="1039450" y="3330288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6"/>
          <p:cNvSpPr/>
          <p:nvPr/>
        </p:nvSpPr>
        <p:spPr>
          <a:xfrm>
            <a:off x="2398213" y="3330288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6"/>
          <p:cNvSpPr/>
          <p:nvPr/>
        </p:nvSpPr>
        <p:spPr>
          <a:xfrm>
            <a:off x="3756963" y="3330288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02354" y="3424338"/>
            <a:ext cx="306802" cy="2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66483" y="3439808"/>
            <a:ext cx="213550" cy="21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61116" y="3416084"/>
            <a:ext cx="306800" cy="261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/>
          <p:cNvPicPr preferRelativeResize="0"/>
          <p:nvPr/>
        </p:nvPicPr>
        <p:blipFill rotWithShape="1">
          <a:blip r:embed="rId9">
            <a:alphaModFix/>
          </a:blip>
          <a:srcRect b="0" l="39" r="29" t="2647"/>
          <a:stretch/>
        </p:blipFill>
        <p:spPr>
          <a:xfrm flipH="1" rot="904238">
            <a:off x="2951042" y="-2120510"/>
            <a:ext cx="7833968" cy="7755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272625" y="1955975"/>
            <a:ext cx="3190799" cy="221079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/>
          <p:nvPr/>
        </p:nvSpPr>
        <p:spPr>
          <a:xfrm>
            <a:off x="745850" y="1773125"/>
            <a:ext cx="2260500" cy="2965800"/>
          </a:xfrm>
          <a:prstGeom prst="roundRect">
            <a:avLst>
              <a:gd fmla="val 4845" name="adj"/>
            </a:avLst>
          </a:prstGeom>
          <a:solidFill>
            <a:srgbClr val="F6F1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53C3A"/>
              </a:solidFill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3441750" y="1773125"/>
            <a:ext cx="2260500" cy="2965800"/>
          </a:xfrm>
          <a:prstGeom prst="roundRect">
            <a:avLst>
              <a:gd fmla="val 4845" name="adj"/>
            </a:avLst>
          </a:prstGeom>
          <a:solidFill>
            <a:srgbClr val="6ECC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53C3A"/>
              </a:solidFill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6137650" y="1773125"/>
            <a:ext cx="2260500" cy="2965800"/>
          </a:xfrm>
          <a:prstGeom prst="roundRect">
            <a:avLst>
              <a:gd fmla="val 4845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53C3A"/>
              </a:solidFill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519200" y="459750"/>
            <a:ext cx="63219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Une seule plateforme 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pour répondre à l’ensemble de vos besoins et demandes de vos clients</a:t>
            </a:r>
            <a:endParaRPr sz="2000">
              <a:solidFill>
                <a:srgbClr val="595959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911300" y="2007575"/>
            <a:ext cx="15630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Pointage des agents</a:t>
            </a:r>
            <a:endParaRPr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3570450" y="2007575"/>
            <a:ext cx="15630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Traçabilité des prestations</a:t>
            </a:r>
            <a:endParaRPr sz="15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6212800" y="2007575"/>
            <a:ext cx="22497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Innovations pour l’expérience occupants</a:t>
            </a:r>
            <a:endParaRPr sz="15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1047275" y="2754925"/>
            <a:ext cx="12015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7"/>
          <p:cNvSpPr txBox="1"/>
          <p:nvPr/>
        </p:nvSpPr>
        <p:spPr>
          <a:xfrm>
            <a:off x="911300" y="2652275"/>
            <a:ext cx="2015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Suivre l’entrée et la sortie des agents sur chacun des sites, pour palier à l’absentéisme et aux retards</a:t>
            </a:r>
            <a:endParaRPr sz="9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9" name="Google Shape;109;p17"/>
          <p:cNvCxnSpPr/>
          <p:nvPr/>
        </p:nvCxnSpPr>
        <p:spPr>
          <a:xfrm flipH="1" rot="10800000">
            <a:off x="1031475" y="3621025"/>
            <a:ext cx="1741800" cy="93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0" name="Google Shape;110;p17"/>
          <p:cNvSpPr/>
          <p:nvPr/>
        </p:nvSpPr>
        <p:spPr>
          <a:xfrm>
            <a:off x="911300" y="3929250"/>
            <a:ext cx="142200" cy="138300"/>
          </a:xfrm>
          <a:prstGeom prst="star4">
            <a:avLst>
              <a:gd fmla="val 12500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7"/>
          <p:cNvSpPr txBox="1"/>
          <p:nvPr/>
        </p:nvSpPr>
        <p:spPr>
          <a:xfrm>
            <a:off x="1031475" y="3842225"/>
            <a:ext cx="17286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Planning</a:t>
            </a: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des agents</a:t>
            </a:r>
            <a:endParaRPr sz="8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Pointeuses à déployer sur site</a:t>
            </a:r>
            <a:endParaRPr sz="8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Alerting en cas d’absence / retard</a:t>
            </a:r>
            <a:endParaRPr sz="8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3607200" y="2640725"/>
            <a:ext cx="1924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Piloter l’ensemble des interventions quotidiennes et périodiques pour s’assurer de leur conformité </a:t>
            </a:r>
            <a:endParaRPr sz="9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113" name="Google Shape;113;p17"/>
          <p:cNvCxnSpPr/>
          <p:nvPr/>
        </p:nvCxnSpPr>
        <p:spPr>
          <a:xfrm flipH="1" rot="10800000">
            <a:off x="3691500" y="3629925"/>
            <a:ext cx="1782900" cy="1500"/>
          </a:xfrm>
          <a:prstGeom prst="straightConnector1">
            <a:avLst/>
          </a:prstGeom>
          <a:noFill/>
          <a:ln cap="flat" cmpd="sng" w="9525">
            <a:solidFill>
              <a:srgbClr val="F6F1F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" name="Google Shape;114;p17"/>
          <p:cNvSpPr/>
          <p:nvPr/>
        </p:nvSpPr>
        <p:spPr>
          <a:xfrm>
            <a:off x="3589825" y="3929250"/>
            <a:ext cx="142200" cy="1383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3710000" y="3842225"/>
            <a:ext cx="18711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Planning des prestations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Des solutions  de traçabilité à mixer 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Alerting en cas de manquements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6287501" y="2642225"/>
            <a:ext cx="1871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Ajuster les prestations en fonction de l’usage des bâtiments et des demandes des occupants</a:t>
            </a:r>
            <a:endParaRPr sz="9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7" name="Google Shape;117;p17"/>
          <p:cNvCxnSpPr/>
          <p:nvPr/>
        </p:nvCxnSpPr>
        <p:spPr>
          <a:xfrm flipH="1" rot="10800000">
            <a:off x="6370713" y="3623363"/>
            <a:ext cx="1827300" cy="7200"/>
          </a:xfrm>
          <a:prstGeom prst="straightConnector1">
            <a:avLst/>
          </a:prstGeom>
          <a:noFill/>
          <a:ln cap="flat" cmpd="sng" w="9525">
            <a:solidFill>
              <a:srgbClr val="F6F1F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8" name="Google Shape;118;p17"/>
          <p:cNvSpPr/>
          <p:nvPr/>
        </p:nvSpPr>
        <p:spPr>
          <a:xfrm>
            <a:off x="6284738" y="3929238"/>
            <a:ext cx="142200" cy="1383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6404925" y="3842225"/>
            <a:ext cx="18273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Capteurs autonomes</a:t>
            </a:r>
            <a:endParaRPr i="1"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Remontée des demandes occupants</a:t>
            </a:r>
            <a:endParaRPr i="1"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Pilotage en temps réel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CFF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3697" y="511550"/>
            <a:ext cx="168378" cy="17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3701" y="2193350"/>
            <a:ext cx="142550" cy="17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6619" y="1346219"/>
            <a:ext cx="142550" cy="152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73700" y="3054488"/>
            <a:ext cx="142549" cy="1968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" name="Google Shape;129;p18"/>
          <p:cNvGrpSpPr/>
          <p:nvPr/>
        </p:nvGrpSpPr>
        <p:grpSpPr>
          <a:xfrm>
            <a:off x="740080" y="742751"/>
            <a:ext cx="4332732" cy="2658441"/>
            <a:chOff x="2201341" y="2625475"/>
            <a:chExt cx="2920812" cy="1829874"/>
          </a:xfrm>
        </p:grpSpPr>
        <p:pic>
          <p:nvPicPr>
            <p:cNvPr id="130" name="Google Shape;130;p18"/>
            <p:cNvPicPr preferRelativeResize="0"/>
            <p:nvPr/>
          </p:nvPicPr>
          <p:blipFill rotWithShape="1">
            <a:blip r:embed="rId7">
              <a:alphaModFix/>
            </a:blip>
            <a:srcRect b="15893" l="10775" r="10626" t="14458"/>
            <a:stretch/>
          </p:blipFill>
          <p:spPr>
            <a:xfrm>
              <a:off x="2201341" y="2625475"/>
              <a:ext cx="2920812" cy="1829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18"/>
            <p:cNvPicPr preferRelativeResize="0"/>
            <p:nvPr/>
          </p:nvPicPr>
          <p:blipFill rotWithShape="1">
            <a:blip r:embed="rId8">
              <a:alphaModFix/>
            </a:blip>
            <a:srcRect b="0" l="0" r="1332" t="0"/>
            <a:stretch/>
          </p:blipFill>
          <p:spPr>
            <a:xfrm>
              <a:off x="2543513" y="2794600"/>
              <a:ext cx="2236477" cy="1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2" name="Google Shape;132;p18"/>
          <p:cNvSpPr txBox="1"/>
          <p:nvPr/>
        </p:nvSpPr>
        <p:spPr>
          <a:xfrm>
            <a:off x="5836350" y="475988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Cahier de liaison digital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5836350" y="625588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Le module ticketing est accessible en illimité pour votre groupe, et peut être partagé à votre client. Vous pouvez </a:t>
            </a: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tracer et piloter toutes les demandes et incidents.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5823425" y="2160000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Alertes en temps réel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" name="Google Shape;135;p18"/>
          <p:cNvSpPr txBox="1"/>
          <p:nvPr/>
        </p:nvSpPr>
        <p:spPr>
          <a:xfrm>
            <a:off x="5823425" y="2313188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es mails d’alertes et des notifications (PC - mobile) pour toutes demandes, prestations à l’usage ou alertes sur vos rondes.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" name="Google Shape;136;p18"/>
          <p:cNvSpPr txBox="1"/>
          <p:nvPr/>
        </p:nvSpPr>
        <p:spPr>
          <a:xfrm>
            <a:off x="5772100" y="1300213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Planification</a:t>
            </a: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des prestations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5772100" y="1453400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Le module calendrier permet de planifier des rondes pour s’assurer du pointage des agents et de la réalisation des prestations périodiques et quotidiennes. 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18"/>
          <p:cNvSpPr txBox="1"/>
          <p:nvPr/>
        </p:nvSpPr>
        <p:spPr>
          <a:xfrm>
            <a:off x="5810525" y="3054475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 GED simplifiée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5810525" y="3207663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Tout type de documents (images, pdf, vidéos etc.) peuvent être stockés pour être consultés sur la plateforme ou via des QR codes.</a:t>
            </a:r>
            <a:endParaRPr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0" name="Google Shape;140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44550" y="991775"/>
            <a:ext cx="3318723" cy="18765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18"/>
          <p:cNvGrpSpPr/>
          <p:nvPr/>
        </p:nvGrpSpPr>
        <p:grpSpPr>
          <a:xfrm>
            <a:off x="259704" y="2353300"/>
            <a:ext cx="3523017" cy="2348015"/>
            <a:chOff x="663000" y="1401975"/>
            <a:chExt cx="2485724" cy="1641739"/>
          </a:xfrm>
        </p:grpSpPr>
        <p:pic>
          <p:nvPicPr>
            <p:cNvPr id="142" name="Google Shape;142;p18"/>
            <p:cNvPicPr preferRelativeResize="0"/>
            <p:nvPr/>
          </p:nvPicPr>
          <p:blipFill rotWithShape="1">
            <a:blip r:embed="rId10">
              <a:alphaModFix/>
            </a:blip>
            <a:srcRect b="26390" l="22478" r="22549" t="22256"/>
            <a:stretch/>
          </p:blipFill>
          <p:spPr>
            <a:xfrm>
              <a:off x="663000" y="1401975"/>
              <a:ext cx="2485724" cy="16417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18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986812" y="1662150"/>
              <a:ext cx="1838100" cy="10392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4" name="Google Shape;144;p18"/>
          <p:cNvPicPr preferRelativeResize="0"/>
          <p:nvPr/>
        </p:nvPicPr>
        <p:blipFill rotWithShape="1">
          <a:blip r:embed="rId12">
            <a:alphaModFix/>
          </a:blip>
          <a:srcRect b="16001" l="66344" r="14303" t="15028"/>
          <a:stretch/>
        </p:blipFill>
        <p:spPr>
          <a:xfrm>
            <a:off x="3799725" y="2739925"/>
            <a:ext cx="814976" cy="172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8"/>
          <p:cNvPicPr preferRelativeResize="0"/>
          <p:nvPr/>
        </p:nvPicPr>
        <p:blipFill rotWithShape="1">
          <a:blip r:embed="rId13">
            <a:alphaModFix/>
          </a:blip>
          <a:srcRect b="0" l="4234" r="3921" t="0"/>
          <a:stretch/>
        </p:blipFill>
        <p:spPr>
          <a:xfrm>
            <a:off x="3851189" y="2881509"/>
            <a:ext cx="712083" cy="144399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8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5772100" y="3909663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Rapports clés en main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8" name="Google Shape;148;p18"/>
          <p:cNvSpPr txBox="1"/>
          <p:nvPr/>
        </p:nvSpPr>
        <p:spPr>
          <a:xfrm>
            <a:off x="5772100" y="4122050"/>
            <a:ext cx="3131400" cy="5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Des statistiques personnalisées traitées et combinées en dashboard, pour prendre de la hauteur dans vos décisions et apporter une qualité de service optimale.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9" name="Google Shape;149;p1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560787" y="3951345"/>
            <a:ext cx="168375" cy="142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/>
          <p:nvPr/>
        </p:nvSpPr>
        <p:spPr>
          <a:xfrm>
            <a:off x="924538" y="1621088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9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19"/>
          <p:cNvSpPr txBox="1"/>
          <p:nvPr/>
        </p:nvSpPr>
        <p:spPr>
          <a:xfrm>
            <a:off x="663000" y="1032600"/>
            <a:ext cx="5965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Les dispositifs suivants peuvent être mixés en fonction des secteurs et de la typologie des bâtiments.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19"/>
          <p:cNvSpPr txBox="1"/>
          <p:nvPr/>
        </p:nvSpPr>
        <p:spPr>
          <a:xfrm>
            <a:off x="663000" y="276350"/>
            <a:ext cx="6226500" cy="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Pointage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Suivi des “entrée / “sortie”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Palier à l’absentéisme des agents sur tous vos sites</a:t>
            </a:r>
            <a:endParaRPr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58" name="Google Shape;158;p19"/>
          <p:cNvSpPr/>
          <p:nvPr/>
        </p:nvSpPr>
        <p:spPr>
          <a:xfrm>
            <a:off x="4793763" y="162181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9"/>
          <p:cNvSpPr txBox="1"/>
          <p:nvPr/>
        </p:nvSpPr>
        <p:spPr>
          <a:xfrm>
            <a:off x="2090288" y="1756763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Boutons connectés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2090285" y="199353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mono-agent, anonyme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un clic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1" name="Google Shape;161;p19"/>
          <p:cNvSpPr/>
          <p:nvPr/>
        </p:nvSpPr>
        <p:spPr>
          <a:xfrm>
            <a:off x="4793738" y="267296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9"/>
          <p:cNvSpPr/>
          <p:nvPr/>
        </p:nvSpPr>
        <p:spPr>
          <a:xfrm>
            <a:off x="924538" y="372411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9"/>
          <p:cNvSpPr/>
          <p:nvPr/>
        </p:nvSpPr>
        <p:spPr>
          <a:xfrm>
            <a:off x="4793738" y="372411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9"/>
          <p:cNvSpPr/>
          <p:nvPr/>
        </p:nvSpPr>
        <p:spPr>
          <a:xfrm>
            <a:off x="924538" y="267296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5" name="Google Shape;16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5000" y="2791499"/>
            <a:ext cx="503900" cy="6853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66" name="Google Shape;16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1389" y="3855283"/>
            <a:ext cx="340400" cy="718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04564" y="2846240"/>
            <a:ext cx="654025" cy="57657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68" name="Google Shape;168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66750" y="3827337"/>
            <a:ext cx="340399" cy="7166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69" name="Google Shape;169;p19"/>
          <p:cNvSpPr txBox="1"/>
          <p:nvPr/>
        </p:nvSpPr>
        <p:spPr>
          <a:xfrm>
            <a:off x="1989038" y="280792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TaqtOne - badge NFC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0" name="Google Shape;170;p19"/>
          <p:cNvSpPr txBox="1"/>
          <p:nvPr/>
        </p:nvSpPr>
        <p:spPr>
          <a:xfrm>
            <a:off x="1989037" y="3044713"/>
            <a:ext cx="2418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badgeant </a:t>
            </a:r>
            <a:r>
              <a:rPr i="1" lang="fr" sz="6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(écran en plus)</a:t>
            </a:r>
            <a:endParaRPr i="1" sz="6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1" name="Google Shape;171;p19"/>
          <p:cNvSpPr txBox="1"/>
          <p:nvPr/>
        </p:nvSpPr>
        <p:spPr>
          <a:xfrm>
            <a:off x="5718138" y="280792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Smilio A - code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2" name="Google Shape;172;p19"/>
          <p:cNvSpPr txBox="1"/>
          <p:nvPr/>
        </p:nvSpPr>
        <p:spPr>
          <a:xfrm>
            <a:off x="5718135" y="3044700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avec un code personnel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3" name="Google Shape;173;p19"/>
          <p:cNvSpPr txBox="1"/>
          <p:nvPr/>
        </p:nvSpPr>
        <p:spPr>
          <a:xfrm>
            <a:off x="5718138" y="175677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QR codes - identifiants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" name="Google Shape;174;p19"/>
          <p:cNvSpPr txBox="1"/>
          <p:nvPr/>
        </p:nvSpPr>
        <p:spPr>
          <a:xfrm>
            <a:off x="5718138" y="1993563"/>
            <a:ext cx="2418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un login et mot de passe Signaler sa présence en flashant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5" name="Google Shape;175;p19"/>
          <p:cNvSpPr txBox="1"/>
          <p:nvPr/>
        </p:nvSpPr>
        <p:spPr>
          <a:xfrm>
            <a:off x="1989038" y="385907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Clock S - badge RFID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6" name="Google Shape;176;p19"/>
          <p:cNvSpPr txBox="1"/>
          <p:nvPr/>
        </p:nvSpPr>
        <p:spPr>
          <a:xfrm>
            <a:off x="1989035" y="4095850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badgeant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7" name="Google Shape;177;p19"/>
          <p:cNvSpPr txBox="1"/>
          <p:nvPr/>
        </p:nvSpPr>
        <p:spPr>
          <a:xfrm>
            <a:off x="5718138" y="3859063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Clock R - mains-libres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8" name="Google Shape;178;p19"/>
          <p:cNvSpPr txBox="1"/>
          <p:nvPr/>
        </p:nvSpPr>
        <p:spPr>
          <a:xfrm>
            <a:off x="5718135" y="409583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Détection automatique du badge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79" name="Google Shape;179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86925" y="1785336"/>
            <a:ext cx="900062" cy="5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73584" y="1733103"/>
            <a:ext cx="516025" cy="735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0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" name="Google Shape;186;p20"/>
          <p:cNvSpPr txBox="1"/>
          <p:nvPr/>
        </p:nvSpPr>
        <p:spPr>
          <a:xfrm>
            <a:off x="663000" y="1184975"/>
            <a:ext cx="5971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Les dispositifs suivants peuvent être mixés en fonction des secteurs et de la typologie des bâtiments.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7" name="Google Shape;187;p20"/>
          <p:cNvSpPr txBox="1"/>
          <p:nvPr/>
        </p:nvSpPr>
        <p:spPr>
          <a:xfrm>
            <a:off x="663000" y="310050"/>
            <a:ext cx="6226500" cy="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Traçabilité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S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uivi des prestations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S’assurer de la conformité des interventions</a:t>
            </a:r>
            <a:endParaRPr sz="16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88" name="Google Shape;188;p20"/>
          <p:cNvSpPr/>
          <p:nvPr/>
        </p:nvSpPr>
        <p:spPr>
          <a:xfrm>
            <a:off x="4793750" y="2002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0"/>
          <p:cNvSpPr/>
          <p:nvPr/>
        </p:nvSpPr>
        <p:spPr>
          <a:xfrm>
            <a:off x="9245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0"/>
          <p:cNvSpPr/>
          <p:nvPr/>
        </p:nvSpPr>
        <p:spPr>
          <a:xfrm>
            <a:off x="47937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0"/>
          <p:cNvSpPr/>
          <p:nvPr/>
        </p:nvSpPr>
        <p:spPr>
          <a:xfrm>
            <a:off x="924550" y="2002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 txBox="1"/>
          <p:nvPr/>
        </p:nvSpPr>
        <p:spPr>
          <a:xfrm>
            <a:off x="2081775" y="2137700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Bouton connecté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3" name="Google Shape;193;p20"/>
          <p:cNvSpPr txBox="1"/>
          <p:nvPr/>
        </p:nvSpPr>
        <p:spPr>
          <a:xfrm>
            <a:off x="2081775" y="2374500"/>
            <a:ext cx="21231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sur une zone dédiée en un clic et anonymement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94" name="Google Shape;194;p20"/>
          <p:cNvSpPr txBox="1"/>
          <p:nvPr/>
        </p:nvSpPr>
        <p:spPr>
          <a:xfrm>
            <a:off x="5718150" y="2137713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QR code de traçabilité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5" name="Google Shape;195;p20"/>
          <p:cNvSpPr txBox="1"/>
          <p:nvPr/>
        </p:nvSpPr>
        <p:spPr>
          <a:xfrm>
            <a:off x="5718148" y="237448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dans le détail des prestations réalisées sur chacun des espaces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96" name="Google Shape;196;p20"/>
          <p:cNvSpPr txBox="1"/>
          <p:nvPr/>
        </p:nvSpPr>
        <p:spPr>
          <a:xfrm>
            <a:off x="1989050" y="3323725"/>
            <a:ext cx="2083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TaqtOne - Feuille de passage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7" name="Google Shape;197;p20"/>
          <p:cNvSpPr txBox="1"/>
          <p:nvPr/>
        </p:nvSpPr>
        <p:spPr>
          <a:xfrm>
            <a:off x="1989048" y="356048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et les rendre visibles pour les occupants sur l’écran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98" name="Google Shape;198;p20"/>
          <p:cNvSpPr txBox="1"/>
          <p:nvPr/>
        </p:nvSpPr>
        <p:spPr>
          <a:xfrm>
            <a:off x="5718150" y="3323700"/>
            <a:ext cx="245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Clock E - Feuille de passage 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9" name="Google Shape;199;p20"/>
          <p:cNvSpPr txBox="1"/>
          <p:nvPr/>
        </p:nvSpPr>
        <p:spPr>
          <a:xfrm>
            <a:off x="5718150" y="3560475"/>
            <a:ext cx="2452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et rendre visible le dernier pour les occupants sur l’écran (</a:t>
            </a:r>
            <a:r>
              <a:rPr i="1"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borne éco-conçue</a:t>
            </a: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)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00" name="Google Shape;20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136" y="3291084"/>
            <a:ext cx="528309" cy="71842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1" name="Google Shape;20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7562" y="3258238"/>
            <a:ext cx="633675" cy="78412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2" name="Google Shape;20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2101" y="2148386"/>
            <a:ext cx="986377" cy="63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73584" y="2114103"/>
            <a:ext cx="516025" cy="735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9" name="Google Shape;209;p21"/>
          <p:cNvSpPr txBox="1"/>
          <p:nvPr/>
        </p:nvSpPr>
        <p:spPr>
          <a:xfrm>
            <a:off x="671425" y="1162300"/>
            <a:ext cx="69075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Parce qu’il ne sert à rien de nettoyer tous les jours ce qui n’a pas été utilisé. 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Les solutions qui permettent de déclencher des informations en fonction de la data à l’usage récoltée / visible.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0" name="Google Shape;210;p21"/>
          <p:cNvSpPr txBox="1"/>
          <p:nvPr/>
        </p:nvSpPr>
        <p:spPr>
          <a:xfrm>
            <a:off x="671425" y="326150"/>
            <a:ext cx="7190400" cy="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Propreté à l’usage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Prestations en fonction de l’occupation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Intervenir quand et où c’est vraiment nécessaire</a:t>
            </a:r>
            <a:endParaRPr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11" name="Google Shape;211;p21"/>
          <p:cNvSpPr/>
          <p:nvPr/>
        </p:nvSpPr>
        <p:spPr>
          <a:xfrm>
            <a:off x="4793750" y="213760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1"/>
          <p:cNvSpPr/>
          <p:nvPr/>
        </p:nvSpPr>
        <p:spPr>
          <a:xfrm>
            <a:off x="9245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1"/>
          <p:cNvSpPr/>
          <p:nvPr/>
        </p:nvSpPr>
        <p:spPr>
          <a:xfrm>
            <a:off x="47937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1"/>
          <p:cNvSpPr/>
          <p:nvPr/>
        </p:nvSpPr>
        <p:spPr>
          <a:xfrm>
            <a:off x="924550" y="213760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1"/>
          <p:cNvSpPr txBox="1"/>
          <p:nvPr/>
        </p:nvSpPr>
        <p:spPr>
          <a:xfrm>
            <a:off x="1989050" y="2272575"/>
            <a:ext cx="2140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Capteur de flux - sanitaires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6" name="Google Shape;216;p21"/>
          <p:cNvSpPr txBox="1"/>
          <p:nvPr/>
        </p:nvSpPr>
        <p:spPr>
          <a:xfrm>
            <a:off x="1989050" y="2509350"/>
            <a:ext cx="23286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Une repasse est déclenchée lorsque le seuil configuré est dépassé (ex : 30 pers)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7" name="Google Shape;217;p21"/>
          <p:cNvSpPr txBox="1"/>
          <p:nvPr/>
        </p:nvSpPr>
        <p:spPr>
          <a:xfrm>
            <a:off x="5718150" y="2272575"/>
            <a:ext cx="271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Plaque et QR code - postes de travail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8" name="Google Shape;218;p21"/>
          <p:cNvSpPr txBox="1"/>
          <p:nvPr/>
        </p:nvSpPr>
        <p:spPr>
          <a:xfrm>
            <a:off x="5718150" y="2509350"/>
            <a:ext cx="27195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Intervenir sur les bureaux qui ont été occupés 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(visuel = plaque / traçabilité par zone = QR codes) 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9" name="Google Shape;219;p21"/>
          <p:cNvSpPr txBox="1"/>
          <p:nvPr/>
        </p:nvSpPr>
        <p:spPr>
          <a:xfrm>
            <a:off x="1989050" y="3323725"/>
            <a:ext cx="2083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Capteur d’occupation - SDR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0" name="Google Shape;220;p21"/>
          <p:cNvSpPr txBox="1"/>
          <p:nvPr/>
        </p:nvSpPr>
        <p:spPr>
          <a:xfrm>
            <a:off x="1989050" y="3560500"/>
            <a:ext cx="2361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Permet de connaître la nécessité de faire une prestation ou une repasse en salle de réunion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21" name="Google Shape;221;p21"/>
          <p:cNvSpPr txBox="1"/>
          <p:nvPr/>
        </p:nvSpPr>
        <p:spPr>
          <a:xfrm>
            <a:off x="5718150" y="3323700"/>
            <a:ext cx="245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Capteur de comptage et occupation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2" name="Google Shape;222;p21"/>
          <p:cNvPicPr preferRelativeResize="0"/>
          <p:nvPr/>
        </p:nvPicPr>
        <p:blipFill rotWithShape="1">
          <a:blip r:embed="rId3">
            <a:alphaModFix/>
          </a:blip>
          <a:srcRect b="38309" l="33786" r="30472" t="37418"/>
          <a:stretch/>
        </p:blipFill>
        <p:spPr>
          <a:xfrm>
            <a:off x="1151312" y="3349575"/>
            <a:ext cx="626188" cy="60145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23" name="Google Shape;22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1875" y="2271023"/>
            <a:ext cx="605075" cy="60145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24" name="Google Shape;22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0400" y="2453107"/>
            <a:ext cx="425699" cy="42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90399" y="3488750"/>
            <a:ext cx="605076" cy="323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26" name="Google Shape;226;p21"/>
          <p:cNvSpPr txBox="1"/>
          <p:nvPr/>
        </p:nvSpPr>
        <p:spPr>
          <a:xfrm>
            <a:off x="5718150" y="3542875"/>
            <a:ext cx="2361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Permet de connaître la nécessité de faire une prestation ou une repasse en salle de réunion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27" name="Google Shape;227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54904" y="2271025"/>
            <a:ext cx="298130" cy="42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3" name="Google Shape;233;p22"/>
          <p:cNvSpPr txBox="1"/>
          <p:nvPr/>
        </p:nvSpPr>
        <p:spPr>
          <a:xfrm>
            <a:off x="663000" y="919100"/>
            <a:ext cx="54651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Donner la parole aux occupants permet de les engager dans le pilotage de leur bâtiment. Améliorez l’expérience occupant avec les solutions suivantes :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4" name="Google Shape;234;p22"/>
          <p:cNvSpPr txBox="1"/>
          <p:nvPr/>
        </p:nvSpPr>
        <p:spPr>
          <a:xfrm>
            <a:off x="663000" y="345800"/>
            <a:ext cx="7190400" cy="5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Expérience occupant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Simplifier la remontée d’informations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35" name="Google Shape;235;p22"/>
          <p:cNvSpPr/>
          <p:nvPr/>
        </p:nvSpPr>
        <p:spPr>
          <a:xfrm>
            <a:off x="924550" y="1847725"/>
            <a:ext cx="38502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2"/>
          <p:cNvSpPr txBox="1"/>
          <p:nvPr/>
        </p:nvSpPr>
        <p:spPr>
          <a:xfrm>
            <a:off x="2305250" y="1958200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Bouton connecté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7" name="Google Shape;237;p22"/>
          <p:cNvSpPr txBox="1"/>
          <p:nvPr/>
        </p:nvSpPr>
        <p:spPr>
          <a:xfrm>
            <a:off x="2305248" y="2194975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mono-agent, anonyme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un clic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38" name="Google Shape;238;p22"/>
          <p:cNvSpPr/>
          <p:nvPr/>
        </p:nvSpPr>
        <p:spPr>
          <a:xfrm>
            <a:off x="924550" y="3950750"/>
            <a:ext cx="38502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2"/>
          <p:cNvSpPr/>
          <p:nvPr/>
        </p:nvSpPr>
        <p:spPr>
          <a:xfrm>
            <a:off x="924550" y="2899600"/>
            <a:ext cx="38502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2"/>
          <p:cNvSpPr txBox="1"/>
          <p:nvPr/>
        </p:nvSpPr>
        <p:spPr>
          <a:xfrm>
            <a:off x="2305250" y="301827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QR codes 4 en 1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1" name="Google Shape;241;p22"/>
          <p:cNvSpPr txBox="1"/>
          <p:nvPr/>
        </p:nvSpPr>
        <p:spPr>
          <a:xfrm>
            <a:off x="2305250" y="3255063"/>
            <a:ext cx="2418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Faire une demande, consulter des documents, tracer les passages et les visualiser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42" name="Google Shape;242;p22"/>
          <p:cNvSpPr txBox="1"/>
          <p:nvPr/>
        </p:nvSpPr>
        <p:spPr>
          <a:xfrm>
            <a:off x="2305250" y="4078400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Borne de satisfaction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3" name="Google Shape;243;p22"/>
          <p:cNvSpPr txBox="1"/>
          <p:nvPr/>
        </p:nvSpPr>
        <p:spPr>
          <a:xfrm>
            <a:off x="2305248" y="4315175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Monitorer le niveau de satisfaction en fonction des espaces et de thématiques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44" name="Google Shape;244;p22"/>
          <p:cNvPicPr preferRelativeResize="0"/>
          <p:nvPr/>
        </p:nvPicPr>
        <p:blipFill rotWithShape="1">
          <a:blip r:embed="rId3">
            <a:alphaModFix/>
          </a:blip>
          <a:srcRect b="0" l="25041" r="25244" t="0"/>
          <a:stretch/>
        </p:blipFill>
        <p:spPr>
          <a:xfrm>
            <a:off x="5868950" y="1042050"/>
            <a:ext cx="2455972" cy="3591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2"/>
          <p:cNvPicPr preferRelativeResize="0"/>
          <p:nvPr/>
        </p:nvPicPr>
        <p:blipFill rotWithShape="1">
          <a:blip r:embed="rId4">
            <a:alphaModFix/>
          </a:blip>
          <a:srcRect b="0" l="30361" r="32099" t="0"/>
          <a:stretch/>
        </p:blipFill>
        <p:spPr>
          <a:xfrm>
            <a:off x="7295776" y="2415415"/>
            <a:ext cx="1199749" cy="2323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95850" y="2985108"/>
            <a:ext cx="1034675" cy="75136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47" name="Google Shape;247;p22"/>
          <p:cNvPicPr preferRelativeResize="0"/>
          <p:nvPr/>
        </p:nvPicPr>
        <p:blipFill rotWithShape="1">
          <a:blip r:embed="rId6">
            <a:alphaModFix/>
          </a:blip>
          <a:srcRect b="0" l="0" r="0" t="6933"/>
          <a:stretch/>
        </p:blipFill>
        <p:spPr>
          <a:xfrm>
            <a:off x="7487700" y="2778950"/>
            <a:ext cx="873126" cy="159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0925" y="1979150"/>
            <a:ext cx="1004502" cy="643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31598" y="4058750"/>
            <a:ext cx="1163167" cy="707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CFF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3"/>
          <p:cNvSpPr txBox="1"/>
          <p:nvPr/>
        </p:nvSpPr>
        <p:spPr>
          <a:xfrm>
            <a:off x="436700" y="109575"/>
            <a:ext cx="9144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En résumé, voici votre bâtiment connecté </a:t>
            </a:r>
            <a:r>
              <a:rPr lang="fr" sz="2000">
                <a:solidFill>
                  <a:srgbClr val="67CCE4"/>
                </a:solidFill>
                <a:latin typeface="Calistoga"/>
                <a:ea typeface="Calistoga"/>
                <a:cs typeface="Calistoga"/>
                <a:sym typeface="Calistoga"/>
              </a:rPr>
              <a:t>MerciYanis</a:t>
            </a:r>
            <a:endParaRPr sz="20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grpSp>
        <p:nvGrpSpPr>
          <p:cNvPr id="255" name="Google Shape;255;p23"/>
          <p:cNvGrpSpPr/>
          <p:nvPr/>
        </p:nvGrpSpPr>
        <p:grpSpPr>
          <a:xfrm>
            <a:off x="436700" y="632775"/>
            <a:ext cx="8500923" cy="4455751"/>
            <a:chOff x="436700" y="632775"/>
            <a:chExt cx="8500923" cy="4455751"/>
          </a:xfrm>
        </p:grpSpPr>
        <p:pic>
          <p:nvPicPr>
            <p:cNvPr id="256" name="Google Shape;256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36700" y="708976"/>
              <a:ext cx="5202627" cy="4379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67926" y="632775"/>
              <a:ext cx="2969697" cy="25419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p2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129720" y="3056325"/>
              <a:ext cx="2616955" cy="19589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Google Shape;259;p2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583081">
              <a:off x="6824411" y="2741007"/>
              <a:ext cx="189765" cy="23079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0" name="Google Shape;260;p2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320392">
              <a:off x="6930837" y="2851453"/>
              <a:ext cx="183939" cy="196639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1" name="Google Shape;261;p2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555754" y="3498821"/>
              <a:ext cx="140700" cy="25322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2" name="Google Shape;262;p23"/>
            <p:cNvPicPr preferRelativeResize="0"/>
            <p:nvPr/>
          </p:nvPicPr>
          <p:blipFill rotWithShape="1">
            <a:blip r:embed="rId9">
              <a:alphaModFix/>
            </a:blip>
            <a:srcRect b="17093" l="5063" r="6721" t="15100"/>
            <a:stretch/>
          </p:blipFill>
          <p:spPr>
            <a:xfrm>
              <a:off x="5111029" y="4066700"/>
              <a:ext cx="314425" cy="24167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3" name="Google Shape;263;p23"/>
            <p:cNvPicPr preferRelativeResize="0"/>
            <p:nvPr/>
          </p:nvPicPr>
          <p:blipFill rotWithShape="1">
            <a:blip r:embed="rId10">
              <a:alphaModFix/>
            </a:blip>
            <a:srcRect b="13636" l="29239" r="30144" t="12295"/>
            <a:stretch/>
          </p:blipFill>
          <p:spPr>
            <a:xfrm>
              <a:off x="5165176" y="994623"/>
              <a:ext cx="140700" cy="256631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4" name="Google Shape;264;p23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5178725" y="1369574"/>
              <a:ext cx="370850" cy="370849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5" name="Google Shape;265;p23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299800" y="3660101"/>
              <a:ext cx="439100" cy="439123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6" name="Google Shape;266;p23"/>
            <p:cNvPicPr preferRelativeResize="0"/>
            <p:nvPr/>
          </p:nvPicPr>
          <p:blipFill rotWithShape="1">
            <a:blip r:embed="rId13">
              <a:alphaModFix/>
            </a:blip>
            <a:srcRect b="17996" l="25312" r="25621" t="14399"/>
            <a:stretch/>
          </p:blipFill>
          <p:spPr>
            <a:xfrm>
              <a:off x="1738901" y="1189525"/>
              <a:ext cx="186247" cy="25662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7" name="Google Shape;267;p23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7696450" y="3479870"/>
              <a:ext cx="116200" cy="165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23"/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6953500" y="2077225"/>
              <a:ext cx="314424" cy="31442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sp>
          <p:nvSpPr>
            <p:cNvPr id="269" name="Google Shape;269;p23"/>
            <p:cNvSpPr txBox="1"/>
            <p:nvPr/>
          </p:nvSpPr>
          <p:spPr>
            <a:xfrm>
              <a:off x="4309525" y="1357300"/>
              <a:ext cx="801600" cy="395400"/>
            </a:xfrm>
            <a:prstGeom prst="rect">
              <a:avLst/>
            </a:prstGeom>
            <a:solidFill>
              <a:srgbClr val="FEEACC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600">
                  <a:solidFill>
                    <a:srgbClr val="353C3A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Capteur de </a:t>
              </a:r>
              <a:r>
                <a:rPr lang="fr" sz="600">
                  <a:solidFill>
                    <a:srgbClr val="353C3A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fuite d’eau </a:t>
              </a:r>
              <a:endParaRPr sz="6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70" name="Google Shape;270;p23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