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Lst>
  <p:sldSz cy="5143500" cx="9144000"/>
  <p:notesSz cx="6858000" cy="9144000"/>
  <p:embeddedFontLst>
    <p:embeddedFont>
      <p:font typeface="Montserrat SemiBold"/>
      <p:regular r:id="rId44"/>
      <p:bold r:id="rId45"/>
      <p:italic r:id="rId46"/>
      <p:boldItalic r:id="rId47"/>
    </p:embeddedFont>
    <p:embeddedFont>
      <p:font typeface="Montserrat"/>
      <p:regular r:id="rId48"/>
      <p:bold r:id="rId49"/>
      <p:italic r:id="rId50"/>
      <p:boldItalic r:id="rId51"/>
    </p:embeddedFont>
    <p:embeddedFont>
      <p:font typeface="Montserrat Medium"/>
      <p:regular r:id="rId52"/>
      <p:bold r:id="rId53"/>
      <p:italic r:id="rId54"/>
      <p:boldItalic r:id="rId55"/>
    </p:embeddedFont>
    <p:embeddedFont>
      <p:font typeface="Montserrat Light"/>
      <p:regular r:id="rId56"/>
      <p:bold r:id="rId57"/>
      <p:italic r:id="rId58"/>
      <p:boldItalic r:id="rId59"/>
    </p:embeddedFont>
    <p:embeddedFont>
      <p:font typeface="Calistoga"/>
      <p:regular r:id="rId6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font" Target="fonts/MontserratSemiBold-regular.fntdata"/><Relationship Id="rId43" Type="http://schemas.openxmlformats.org/officeDocument/2006/relationships/slide" Target="slides/slide38.xml"/><Relationship Id="rId46" Type="http://schemas.openxmlformats.org/officeDocument/2006/relationships/font" Target="fonts/MontserratSemiBold-italic.fntdata"/><Relationship Id="rId45" Type="http://schemas.openxmlformats.org/officeDocument/2006/relationships/font" Target="fonts/MontserratSemiBold-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Montserrat-regular.fntdata"/><Relationship Id="rId47" Type="http://schemas.openxmlformats.org/officeDocument/2006/relationships/font" Target="fonts/MontserratSemiBold-boldItalic.fntdata"/><Relationship Id="rId49" Type="http://schemas.openxmlformats.org/officeDocument/2006/relationships/font" Target="fonts/Montserrat-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60" Type="http://schemas.openxmlformats.org/officeDocument/2006/relationships/font" Target="fonts/Calistoga-regular.fntdata"/><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Montserrat-boldItalic.fntdata"/><Relationship Id="rId50" Type="http://schemas.openxmlformats.org/officeDocument/2006/relationships/font" Target="fonts/Montserrat-italic.fntdata"/><Relationship Id="rId53" Type="http://schemas.openxmlformats.org/officeDocument/2006/relationships/font" Target="fonts/MontserratMedium-bold.fntdata"/><Relationship Id="rId52" Type="http://schemas.openxmlformats.org/officeDocument/2006/relationships/font" Target="fonts/MontserratMedium-regular.fntdata"/><Relationship Id="rId11" Type="http://schemas.openxmlformats.org/officeDocument/2006/relationships/slide" Target="slides/slide6.xml"/><Relationship Id="rId55" Type="http://schemas.openxmlformats.org/officeDocument/2006/relationships/font" Target="fonts/MontserratMedium-boldItalic.fntdata"/><Relationship Id="rId10" Type="http://schemas.openxmlformats.org/officeDocument/2006/relationships/slide" Target="slides/slide5.xml"/><Relationship Id="rId54" Type="http://schemas.openxmlformats.org/officeDocument/2006/relationships/font" Target="fonts/MontserratMedium-italic.fntdata"/><Relationship Id="rId13" Type="http://schemas.openxmlformats.org/officeDocument/2006/relationships/slide" Target="slides/slide8.xml"/><Relationship Id="rId57" Type="http://schemas.openxmlformats.org/officeDocument/2006/relationships/font" Target="fonts/MontserratLight-bold.fntdata"/><Relationship Id="rId12" Type="http://schemas.openxmlformats.org/officeDocument/2006/relationships/slide" Target="slides/slide7.xml"/><Relationship Id="rId56" Type="http://schemas.openxmlformats.org/officeDocument/2006/relationships/font" Target="fonts/MontserratLight-regular.fntdata"/><Relationship Id="rId15" Type="http://schemas.openxmlformats.org/officeDocument/2006/relationships/slide" Target="slides/slide10.xml"/><Relationship Id="rId59" Type="http://schemas.openxmlformats.org/officeDocument/2006/relationships/font" Target="fonts/MontserratLight-boldItalic.fntdata"/><Relationship Id="rId14" Type="http://schemas.openxmlformats.org/officeDocument/2006/relationships/slide" Target="slides/slide9.xml"/><Relationship Id="rId58" Type="http://schemas.openxmlformats.org/officeDocument/2006/relationships/font" Target="fonts/MontserratLight-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 name="Shape 53"/>
        <p:cNvGrpSpPr/>
        <p:nvPr/>
      </p:nvGrpSpPr>
      <p:grpSpPr>
        <a:xfrm>
          <a:off x="0" y="0"/>
          <a:ext cx="0" cy="0"/>
          <a:chOff x="0" y="0"/>
          <a:chExt cx="0" cy="0"/>
        </a:xfrm>
      </p:grpSpPr>
      <p:sp>
        <p:nvSpPr>
          <p:cNvPr id="54" name="Google Shape;54;g25253bce1b8_0_1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 name="Google Shape;55;g25253bce1b8_0_1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25253bce1b8_0_2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25253bce1b8_0_2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25253bce1b8_0_3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25253bce1b8_0_3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g25253bce1b8_0_3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5253bce1b8_0_32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1c8090013ef_0_2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3" name="Google Shape;333;g1c8090013ef_0_2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25253bce1b8_0_3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8" name="Google Shape;358;g25253bce1b8_0_3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g25253bce1b8_0_4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3" name="Google Shape;383;g25253bce1b8_0_4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g25253bce1b8_0_4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8" name="Google Shape;408;g25253bce1b8_0_4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25253bce1b8_0_4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6" name="Google Shape;436;g25253bce1b8_0_4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25253bce1b8_0_4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1" name="Google Shape;461;g25253bce1b8_0_4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g25253bce1b8_0_5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25253bce1b8_0_50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25253bce1b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25253bce1b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g20a8005b53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3" name="Google Shape;493;g20a8005b53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g20a8005b534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1" name="Google Shape;511;g20a8005b534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g25253bce1b8_0_6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8" name="Google Shape;538;g25253bce1b8_0_6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g25253bce1b8_0_6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2" name="Google Shape;562;g25253bce1b8_0_6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5" name="Shape 585"/>
        <p:cNvGrpSpPr/>
        <p:nvPr/>
      </p:nvGrpSpPr>
      <p:grpSpPr>
        <a:xfrm>
          <a:off x="0" y="0"/>
          <a:ext cx="0" cy="0"/>
          <a:chOff x="0" y="0"/>
          <a:chExt cx="0" cy="0"/>
        </a:xfrm>
      </p:grpSpPr>
      <p:sp>
        <p:nvSpPr>
          <p:cNvPr id="586" name="Google Shape;586;g20a8005b534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7" name="Google Shape;587;g20a8005b534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0" name="Shape 610"/>
        <p:cNvGrpSpPr/>
        <p:nvPr/>
      </p:nvGrpSpPr>
      <p:grpSpPr>
        <a:xfrm>
          <a:off x="0" y="0"/>
          <a:ext cx="0" cy="0"/>
          <a:chOff x="0" y="0"/>
          <a:chExt cx="0" cy="0"/>
        </a:xfrm>
      </p:grpSpPr>
      <p:sp>
        <p:nvSpPr>
          <p:cNvPr id="611" name="Google Shape;611;g25253bce1b8_0_6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g25253bce1b8_0_68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7" name="Shape 617"/>
        <p:cNvGrpSpPr/>
        <p:nvPr/>
      </p:nvGrpSpPr>
      <p:grpSpPr>
        <a:xfrm>
          <a:off x="0" y="0"/>
          <a:ext cx="0" cy="0"/>
          <a:chOff x="0" y="0"/>
          <a:chExt cx="0" cy="0"/>
        </a:xfrm>
      </p:grpSpPr>
      <p:sp>
        <p:nvSpPr>
          <p:cNvPr id="618" name="Google Shape;618;g1c8090013ef_0_2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9" name="Google Shape;619;g1c8090013ef_0_2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7" name="Shape 637"/>
        <p:cNvGrpSpPr/>
        <p:nvPr/>
      </p:nvGrpSpPr>
      <p:grpSpPr>
        <a:xfrm>
          <a:off x="0" y="0"/>
          <a:ext cx="0" cy="0"/>
          <a:chOff x="0" y="0"/>
          <a:chExt cx="0" cy="0"/>
        </a:xfrm>
      </p:grpSpPr>
      <p:sp>
        <p:nvSpPr>
          <p:cNvPr id="638" name="Google Shape;638;g25253bce1b8_0_7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9" name="Google Shape;639;g25253bce1b8_0_7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2" name="Shape 662"/>
        <p:cNvGrpSpPr/>
        <p:nvPr/>
      </p:nvGrpSpPr>
      <p:grpSpPr>
        <a:xfrm>
          <a:off x="0" y="0"/>
          <a:ext cx="0" cy="0"/>
          <a:chOff x="0" y="0"/>
          <a:chExt cx="0" cy="0"/>
        </a:xfrm>
      </p:grpSpPr>
      <p:sp>
        <p:nvSpPr>
          <p:cNvPr id="663" name="Google Shape;663;g25253bce1b8_0_7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4" name="Google Shape;664;g25253bce1b8_0_7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7" name="Shape 687"/>
        <p:cNvGrpSpPr/>
        <p:nvPr/>
      </p:nvGrpSpPr>
      <p:grpSpPr>
        <a:xfrm>
          <a:off x="0" y="0"/>
          <a:ext cx="0" cy="0"/>
          <a:chOff x="0" y="0"/>
          <a:chExt cx="0" cy="0"/>
        </a:xfrm>
      </p:grpSpPr>
      <p:sp>
        <p:nvSpPr>
          <p:cNvPr id="688" name="Google Shape;688;g25253bce1b8_0_7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9" name="Google Shape;689;g25253bce1b8_0_7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25253bce1b8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25253bce1b8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5" name="Shape 715"/>
        <p:cNvGrpSpPr/>
        <p:nvPr/>
      </p:nvGrpSpPr>
      <p:grpSpPr>
        <a:xfrm>
          <a:off x="0" y="0"/>
          <a:ext cx="0" cy="0"/>
          <a:chOff x="0" y="0"/>
          <a:chExt cx="0" cy="0"/>
        </a:xfrm>
      </p:grpSpPr>
      <p:sp>
        <p:nvSpPr>
          <p:cNvPr id="716" name="Google Shape;716;g25415026581_0_1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17" name="Google Shape;717;g25415026581_0_13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2" name="Shape 722"/>
        <p:cNvGrpSpPr/>
        <p:nvPr/>
      </p:nvGrpSpPr>
      <p:grpSpPr>
        <a:xfrm>
          <a:off x="0" y="0"/>
          <a:ext cx="0" cy="0"/>
          <a:chOff x="0" y="0"/>
          <a:chExt cx="0" cy="0"/>
        </a:xfrm>
      </p:grpSpPr>
      <p:sp>
        <p:nvSpPr>
          <p:cNvPr id="723" name="Google Shape;723;g25415026581_0_1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4" name="Google Shape;724;g25415026581_0_1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7" name="Shape 747"/>
        <p:cNvGrpSpPr/>
        <p:nvPr/>
      </p:nvGrpSpPr>
      <p:grpSpPr>
        <a:xfrm>
          <a:off x="0" y="0"/>
          <a:ext cx="0" cy="0"/>
          <a:chOff x="0" y="0"/>
          <a:chExt cx="0" cy="0"/>
        </a:xfrm>
      </p:grpSpPr>
      <p:sp>
        <p:nvSpPr>
          <p:cNvPr id="748" name="Google Shape;748;g25415026581_0_1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9" name="Google Shape;749;g25415026581_0_1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7" name="Shape 767"/>
        <p:cNvGrpSpPr/>
        <p:nvPr/>
      </p:nvGrpSpPr>
      <p:grpSpPr>
        <a:xfrm>
          <a:off x="0" y="0"/>
          <a:ext cx="0" cy="0"/>
          <a:chOff x="0" y="0"/>
          <a:chExt cx="0" cy="0"/>
        </a:xfrm>
      </p:grpSpPr>
      <p:sp>
        <p:nvSpPr>
          <p:cNvPr id="768" name="Google Shape;768;g25415026581_0_1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9" name="Google Shape;769;g25415026581_0_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7" name="Shape 797"/>
        <p:cNvGrpSpPr/>
        <p:nvPr/>
      </p:nvGrpSpPr>
      <p:grpSpPr>
        <a:xfrm>
          <a:off x="0" y="0"/>
          <a:ext cx="0" cy="0"/>
          <a:chOff x="0" y="0"/>
          <a:chExt cx="0" cy="0"/>
        </a:xfrm>
      </p:grpSpPr>
      <p:sp>
        <p:nvSpPr>
          <p:cNvPr id="798" name="Google Shape;798;g25253bce1b8_0_9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99" name="Google Shape;799;g25253bce1b8_0_91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4" name="Shape 804"/>
        <p:cNvGrpSpPr/>
        <p:nvPr/>
      </p:nvGrpSpPr>
      <p:grpSpPr>
        <a:xfrm>
          <a:off x="0" y="0"/>
          <a:ext cx="0" cy="0"/>
          <a:chOff x="0" y="0"/>
          <a:chExt cx="0" cy="0"/>
        </a:xfrm>
      </p:grpSpPr>
      <p:sp>
        <p:nvSpPr>
          <p:cNvPr id="805" name="Google Shape;805;g25253bce1b8_0_9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6" name="Google Shape;806;g25253bce1b8_0_9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6" name="Shape 826"/>
        <p:cNvGrpSpPr/>
        <p:nvPr/>
      </p:nvGrpSpPr>
      <p:grpSpPr>
        <a:xfrm>
          <a:off x="0" y="0"/>
          <a:ext cx="0" cy="0"/>
          <a:chOff x="0" y="0"/>
          <a:chExt cx="0" cy="0"/>
        </a:xfrm>
      </p:grpSpPr>
      <p:sp>
        <p:nvSpPr>
          <p:cNvPr id="827" name="Google Shape;827;g25253bce1b8_0_9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8" name="Google Shape;828;g25253bce1b8_0_9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5" name="Shape 845"/>
        <p:cNvGrpSpPr/>
        <p:nvPr/>
      </p:nvGrpSpPr>
      <p:grpSpPr>
        <a:xfrm>
          <a:off x="0" y="0"/>
          <a:ext cx="0" cy="0"/>
          <a:chOff x="0" y="0"/>
          <a:chExt cx="0" cy="0"/>
        </a:xfrm>
      </p:grpSpPr>
      <p:sp>
        <p:nvSpPr>
          <p:cNvPr id="846" name="Google Shape;846;g25253bce1b8_0_9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7" name="Google Shape;847;g25253bce1b8_0_9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9" name="Shape 859"/>
        <p:cNvGrpSpPr/>
        <p:nvPr/>
      </p:nvGrpSpPr>
      <p:grpSpPr>
        <a:xfrm>
          <a:off x="0" y="0"/>
          <a:ext cx="0" cy="0"/>
          <a:chOff x="0" y="0"/>
          <a:chExt cx="0" cy="0"/>
        </a:xfrm>
      </p:grpSpPr>
      <p:sp>
        <p:nvSpPr>
          <p:cNvPr id="860" name="Google Shape;860;g1c8090013ef_0_4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1" name="Google Shape;861;g1c8090013ef_0_4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25253bce1b8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25253bce1b8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25253bce1b8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25253bce1b8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25253bce1b8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25253bce1b8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25253bce1b8_0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g25253bce1b8_0_11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1c8090013ef_0_2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1c8090013ef_0_2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25253bce1b8_0_2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25253bce1b8_0_2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e dans une colonne 2">
  <p:cSld name="ONE_COLUMN_TEXT_2">
    <p:spTree>
      <p:nvGrpSpPr>
        <p:cNvPr id="50" name="Shape 50"/>
        <p:cNvGrpSpPr/>
        <p:nvPr/>
      </p:nvGrpSpPr>
      <p:grpSpPr>
        <a:xfrm>
          <a:off x="0" y="0"/>
          <a:ext cx="0" cy="0"/>
          <a:chOff x="0" y="0"/>
          <a:chExt cx="0" cy="0"/>
        </a:xfrm>
      </p:grpSpPr>
      <p:sp>
        <p:nvSpPr>
          <p:cNvPr id="51" name="Google Shape;51;p13"/>
          <p:cNvSpPr txBox="1"/>
          <p:nvPr>
            <p:ph idx="1" type="subTitle"/>
          </p:nvPr>
        </p:nvSpPr>
        <p:spPr>
          <a:xfrm>
            <a:off x="720000" y="1308275"/>
            <a:ext cx="6606000" cy="18540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999999"/>
              </a:buClr>
              <a:buSzPts val="800"/>
              <a:buFont typeface="Open Sans"/>
              <a:buAutoNum type="arabicPeriod"/>
              <a:defRPr sz="1400"/>
            </a:lvl1pPr>
            <a:lvl2pPr lvl="1" rtl="0" algn="ctr">
              <a:lnSpc>
                <a:spcPct val="100000"/>
              </a:lnSpc>
              <a:spcBef>
                <a:spcPts val="0"/>
              </a:spcBef>
              <a:spcAft>
                <a:spcPts val="0"/>
              </a:spcAft>
              <a:buClr>
                <a:srgbClr val="999999"/>
              </a:buClr>
              <a:buSzPts val="800"/>
              <a:buFont typeface="Open Sans"/>
              <a:buAutoNum type="alphaLcPeriod"/>
              <a:defRPr/>
            </a:lvl2pPr>
            <a:lvl3pPr lvl="2" rtl="0" algn="ctr">
              <a:lnSpc>
                <a:spcPct val="100000"/>
              </a:lnSpc>
              <a:spcBef>
                <a:spcPts val="0"/>
              </a:spcBef>
              <a:spcAft>
                <a:spcPts val="0"/>
              </a:spcAft>
              <a:buClr>
                <a:srgbClr val="999999"/>
              </a:buClr>
              <a:buSzPts val="800"/>
              <a:buFont typeface="Open Sans"/>
              <a:buAutoNum type="romanLcPeriod"/>
              <a:defRPr/>
            </a:lvl3pPr>
            <a:lvl4pPr lvl="3" rtl="0" algn="ctr">
              <a:lnSpc>
                <a:spcPct val="100000"/>
              </a:lnSpc>
              <a:spcBef>
                <a:spcPts val="0"/>
              </a:spcBef>
              <a:spcAft>
                <a:spcPts val="0"/>
              </a:spcAft>
              <a:buClr>
                <a:srgbClr val="999999"/>
              </a:buClr>
              <a:buSzPts val="800"/>
              <a:buFont typeface="Open Sans"/>
              <a:buAutoNum type="arabicPeriod"/>
              <a:defRPr/>
            </a:lvl4pPr>
            <a:lvl5pPr lvl="4" rtl="0" algn="ctr">
              <a:lnSpc>
                <a:spcPct val="100000"/>
              </a:lnSpc>
              <a:spcBef>
                <a:spcPts val="0"/>
              </a:spcBef>
              <a:spcAft>
                <a:spcPts val="0"/>
              </a:spcAft>
              <a:buClr>
                <a:srgbClr val="999999"/>
              </a:buClr>
              <a:buSzPts val="1200"/>
              <a:buFont typeface="Open Sans"/>
              <a:buAutoNum type="alphaLcPeriod"/>
              <a:defRPr/>
            </a:lvl5pPr>
            <a:lvl6pPr lvl="5" rtl="0" algn="ctr">
              <a:lnSpc>
                <a:spcPct val="100000"/>
              </a:lnSpc>
              <a:spcBef>
                <a:spcPts val="0"/>
              </a:spcBef>
              <a:spcAft>
                <a:spcPts val="0"/>
              </a:spcAft>
              <a:buClr>
                <a:srgbClr val="999999"/>
              </a:buClr>
              <a:buSzPts val="1200"/>
              <a:buFont typeface="Open Sans"/>
              <a:buAutoNum type="romanLcPeriod"/>
              <a:defRPr/>
            </a:lvl6pPr>
            <a:lvl7pPr lvl="6" rtl="0" algn="ctr">
              <a:lnSpc>
                <a:spcPct val="100000"/>
              </a:lnSpc>
              <a:spcBef>
                <a:spcPts val="0"/>
              </a:spcBef>
              <a:spcAft>
                <a:spcPts val="0"/>
              </a:spcAft>
              <a:buClr>
                <a:srgbClr val="999999"/>
              </a:buClr>
              <a:buSzPts val="700"/>
              <a:buFont typeface="Open Sans"/>
              <a:buAutoNum type="arabicPeriod"/>
              <a:defRPr/>
            </a:lvl7pPr>
            <a:lvl8pPr lvl="7" rtl="0" algn="ctr">
              <a:lnSpc>
                <a:spcPct val="100000"/>
              </a:lnSpc>
              <a:spcBef>
                <a:spcPts val="0"/>
              </a:spcBef>
              <a:spcAft>
                <a:spcPts val="0"/>
              </a:spcAft>
              <a:buClr>
                <a:srgbClr val="999999"/>
              </a:buClr>
              <a:buSzPts val="700"/>
              <a:buFont typeface="Open Sans"/>
              <a:buAutoNum type="alphaLcPeriod"/>
              <a:defRPr/>
            </a:lvl8pPr>
            <a:lvl9pPr lvl="8" rtl="0" algn="ctr">
              <a:lnSpc>
                <a:spcPct val="100000"/>
              </a:lnSpc>
              <a:spcBef>
                <a:spcPts val="0"/>
              </a:spcBef>
              <a:spcAft>
                <a:spcPts val="0"/>
              </a:spcAft>
              <a:buClr>
                <a:srgbClr val="999999"/>
              </a:buClr>
              <a:buSzPts val="600"/>
              <a:buFont typeface="Open Sans"/>
              <a:buAutoNum type="romanLcPeriod"/>
              <a:defRPr/>
            </a:lvl9pPr>
          </a:lstStyle>
          <a:p/>
        </p:txBody>
      </p:sp>
      <p:sp>
        <p:nvSpPr>
          <p:cNvPr id="52" name="Google Shape;52;p13"/>
          <p:cNvSpPr txBox="1"/>
          <p:nvPr>
            <p:ph type="title"/>
          </p:nvPr>
        </p:nvSpPr>
        <p:spPr>
          <a:xfrm>
            <a:off x="720000" y="445025"/>
            <a:ext cx="7704000" cy="572700"/>
          </a:xfrm>
          <a:prstGeom prst="rect">
            <a:avLst/>
          </a:prstGeom>
          <a:ln>
            <a:noFill/>
          </a:ln>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F6F1F0"/>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f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4.png"/><Relationship Id="rId10" Type="http://schemas.openxmlformats.org/officeDocument/2006/relationships/image" Target="../media/image2.png"/><Relationship Id="rId13" Type="http://schemas.openxmlformats.org/officeDocument/2006/relationships/image" Target="../media/image12.png"/><Relationship Id="rId12"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2.png"/><Relationship Id="rId4" Type="http://schemas.openxmlformats.org/officeDocument/2006/relationships/image" Target="../media/image9.png"/><Relationship Id="rId9" Type="http://schemas.openxmlformats.org/officeDocument/2006/relationships/image" Target="../media/image26.png"/><Relationship Id="rId15" Type="http://schemas.openxmlformats.org/officeDocument/2006/relationships/image" Target="../media/image6.png"/><Relationship Id="rId14" Type="http://schemas.openxmlformats.org/officeDocument/2006/relationships/image" Target="../media/image8.png"/><Relationship Id="rId17" Type="http://schemas.openxmlformats.org/officeDocument/2006/relationships/image" Target="../media/image18.png"/><Relationship Id="rId16" Type="http://schemas.openxmlformats.org/officeDocument/2006/relationships/image" Target="../media/image13.png"/><Relationship Id="rId5" Type="http://schemas.openxmlformats.org/officeDocument/2006/relationships/image" Target="../media/image10.png"/><Relationship Id="rId6" Type="http://schemas.openxmlformats.org/officeDocument/2006/relationships/image" Target="../media/image5.png"/><Relationship Id="rId18" Type="http://schemas.openxmlformats.org/officeDocument/2006/relationships/image" Target="../media/image21.png"/><Relationship Id="rId7" Type="http://schemas.openxmlformats.org/officeDocument/2006/relationships/image" Target="../media/image15.png"/><Relationship Id="rId8" Type="http://schemas.openxmlformats.org/officeDocument/2006/relationships/image" Target="../media/image1.png"/></Relationships>
</file>

<file path=ppt/slides/_rels/slide10.xml.rels><?xml version="1.0" encoding="UTF-8" standalone="yes"?><Relationships xmlns="http://schemas.openxmlformats.org/package/2006/relationships"><Relationship Id="rId10" Type="http://schemas.openxmlformats.org/officeDocument/2006/relationships/hyperlink" Target="https://www.merciyanis.com/capteurs-proprete/feuille-digitale-de-pointage" TargetMode="External"/><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hyperlink" Target="https://youtu.be/6csUDOqdw-Q" TargetMode="External"/><Relationship Id="rId4" Type="http://schemas.openxmlformats.org/officeDocument/2006/relationships/image" Target="../media/image48.png"/><Relationship Id="rId9" Type="http://schemas.openxmlformats.org/officeDocument/2006/relationships/image" Target="../media/image28.png"/><Relationship Id="rId5" Type="http://schemas.openxmlformats.org/officeDocument/2006/relationships/image" Target="../media/image36.png"/><Relationship Id="rId6" Type="http://schemas.openxmlformats.org/officeDocument/2006/relationships/image" Target="../media/image23.png"/><Relationship Id="rId7" Type="http://schemas.openxmlformats.org/officeDocument/2006/relationships/image" Target="../media/image27.png"/><Relationship Id="rId8" Type="http://schemas.openxmlformats.org/officeDocument/2006/relationships/image" Target="../media/image104.png"/></Relationships>
</file>

<file path=ppt/slides/_rels/slide11.xml.rels><?xml version="1.0" encoding="UTF-8" standalone="yes"?><Relationships xmlns="http://schemas.openxmlformats.org/package/2006/relationships"><Relationship Id="rId11" Type="http://schemas.openxmlformats.org/officeDocument/2006/relationships/hyperlink" Target="https://www.merciyanis.com/capteurs-proprete/clock-r-pointage-mains-libres" TargetMode="External"/><Relationship Id="rId10" Type="http://schemas.openxmlformats.org/officeDocument/2006/relationships/image" Target="../media/image104.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hyperlink" Target="https://youtu.be/OURaIHudEYE" TargetMode="External"/><Relationship Id="rId4" Type="http://schemas.openxmlformats.org/officeDocument/2006/relationships/image" Target="../media/image81.png"/><Relationship Id="rId9" Type="http://schemas.openxmlformats.org/officeDocument/2006/relationships/image" Target="../media/image73.png"/><Relationship Id="rId5" Type="http://schemas.openxmlformats.org/officeDocument/2006/relationships/image" Target="../media/image67.png"/><Relationship Id="rId6" Type="http://schemas.openxmlformats.org/officeDocument/2006/relationships/image" Target="../media/image36.png"/><Relationship Id="rId7" Type="http://schemas.openxmlformats.org/officeDocument/2006/relationships/image" Target="../media/image23.png"/><Relationship Id="rId8" Type="http://schemas.openxmlformats.org/officeDocument/2006/relationships/image" Target="../media/image2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6.png"/><Relationship Id="rId4" Type="http://schemas.openxmlformats.org/officeDocument/2006/relationships/image" Target="../media/image23.png"/><Relationship Id="rId5" Type="http://schemas.openxmlformats.org/officeDocument/2006/relationships/image" Target="../media/image77.png"/><Relationship Id="rId6" Type="http://schemas.openxmlformats.org/officeDocument/2006/relationships/image" Target="../media/image80.png"/><Relationship Id="rId7" Type="http://schemas.openxmlformats.org/officeDocument/2006/relationships/image" Target="../media/image87.png"/><Relationship Id="rId8" Type="http://schemas.openxmlformats.org/officeDocument/2006/relationships/image" Target="../media/image90.png"/></Relationships>
</file>

<file path=ppt/slides/_rels/slide14.xml.rels><?xml version="1.0" encoding="UTF-8" standalone="yes"?><Relationships xmlns="http://schemas.openxmlformats.org/package/2006/relationships"><Relationship Id="rId10" Type="http://schemas.openxmlformats.org/officeDocument/2006/relationships/image" Target="../media/image80.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6.png"/><Relationship Id="rId4" Type="http://schemas.openxmlformats.org/officeDocument/2006/relationships/image" Target="../media/image23.png"/><Relationship Id="rId9" Type="http://schemas.openxmlformats.org/officeDocument/2006/relationships/hyperlink" Target="https://youtu.be/nB9mON8rssY" TargetMode="External"/><Relationship Id="rId5" Type="http://schemas.openxmlformats.org/officeDocument/2006/relationships/image" Target="../media/image27.png"/><Relationship Id="rId6" Type="http://schemas.openxmlformats.org/officeDocument/2006/relationships/image" Target="../media/image28.png"/><Relationship Id="rId7" Type="http://schemas.openxmlformats.org/officeDocument/2006/relationships/image" Target="../media/image86.png"/><Relationship Id="rId8" Type="http://schemas.openxmlformats.org/officeDocument/2006/relationships/hyperlink" Target="https://www.merciyanis.com/capteurs-proprete/bouton-connecte-de-suivi-des-interventions" TargetMode="External"/></Relationships>
</file>

<file path=ppt/slides/_rels/slide15.xml.rels><?xml version="1.0" encoding="UTF-8" standalone="yes"?><Relationships xmlns="http://schemas.openxmlformats.org/package/2006/relationships"><Relationship Id="rId10" Type="http://schemas.openxmlformats.org/officeDocument/2006/relationships/image" Target="../media/image87.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6.png"/><Relationship Id="rId4" Type="http://schemas.openxmlformats.org/officeDocument/2006/relationships/image" Target="../media/image23.png"/><Relationship Id="rId9" Type="http://schemas.openxmlformats.org/officeDocument/2006/relationships/hyperlink" Target="https://youtu.be/aCrEHfLMwSY" TargetMode="External"/><Relationship Id="rId5" Type="http://schemas.openxmlformats.org/officeDocument/2006/relationships/image" Target="../media/image27.png"/><Relationship Id="rId6" Type="http://schemas.openxmlformats.org/officeDocument/2006/relationships/image" Target="../media/image28.png"/><Relationship Id="rId7" Type="http://schemas.openxmlformats.org/officeDocument/2006/relationships/image" Target="../media/image85.png"/><Relationship Id="rId8" Type="http://schemas.openxmlformats.org/officeDocument/2006/relationships/hyperlink" Target="https://www.merciyanis.com/capteurs-proprete/qr-code-de-tracabilite-des-prestations" TargetMode="External"/></Relationships>
</file>

<file path=ppt/slides/_rels/slide16.xml.rels><?xml version="1.0" encoding="UTF-8" standalone="yes"?><Relationships xmlns="http://schemas.openxmlformats.org/package/2006/relationships"><Relationship Id="rId11" Type="http://schemas.openxmlformats.org/officeDocument/2006/relationships/image" Target="../media/image120.png"/><Relationship Id="rId10" Type="http://schemas.openxmlformats.org/officeDocument/2006/relationships/image" Target="../media/image33.png"/><Relationship Id="rId13" Type="http://schemas.openxmlformats.org/officeDocument/2006/relationships/image" Target="../media/image125.png"/><Relationship Id="rId12" Type="http://schemas.openxmlformats.org/officeDocument/2006/relationships/image" Target="../media/image119.png"/><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6.png"/><Relationship Id="rId4" Type="http://schemas.openxmlformats.org/officeDocument/2006/relationships/image" Target="../media/image23.png"/><Relationship Id="rId9" Type="http://schemas.openxmlformats.org/officeDocument/2006/relationships/image" Target="../media/image92.png"/><Relationship Id="rId5" Type="http://schemas.openxmlformats.org/officeDocument/2006/relationships/image" Target="../media/image91.png"/><Relationship Id="rId6" Type="http://schemas.openxmlformats.org/officeDocument/2006/relationships/image" Target="../media/image97.png"/><Relationship Id="rId7" Type="http://schemas.openxmlformats.org/officeDocument/2006/relationships/image" Target="../media/image98.png"/><Relationship Id="rId8" Type="http://schemas.openxmlformats.org/officeDocument/2006/relationships/image" Target="../media/image107.png"/></Relationships>
</file>

<file path=ppt/slides/_rels/slide17.xml.rels><?xml version="1.0" encoding="UTF-8" standalone="yes"?><Relationships xmlns="http://schemas.openxmlformats.org/package/2006/relationships"><Relationship Id="rId10" Type="http://schemas.openxmlformats.org/officeDocument/2006/relationships/hyperlink" Target="https://www.merciyanis.com/capteurs-proprete/feuille-digitale-de-suivi-des-interventions" TargetMode="External"/><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hyperlink" Target="https://youtu.be/R_kOhaqVDpI" TargetMode="External"/><Relationship Id="rId4" Type="http://schemas.openxmlformats.org/officeDocument/2006/relationships/image" Target="../media/image77.png"/><Relationship Id="rId9" Type="http://schemas.openxmlformats.org/officeDocument/2006/relationships/image" Target="../media/image100.png"/><Relationship Id="rId5" Type="http://schemas.openxmlformats.org/officeDocument/2006/relationships/image" Target="../media/image36.png"/><Relationship Id="rId6" Type="http://schemas.openxmlformats.org/officeDocument/2006/relationships/image" Target="../media/image23.png"/><Relationship Id="rId7" Type="http://schemas.openxmlformats.org/officeDocument/2006/relationships/image" Target="../media/image27.png"/><Relationship Id="rId8" Type="http://schemas.openxmlformats.org/officeDocument/2006/relationships/image" Target="../media/image109.png"/></Relationships>
</file>

<file path=ppt/slides/_rels/slide18.xml.rels><?xml version="1.0" encoding="UTF-8" standalone="yes"?><Relationships xmlns="http://schemas.openxmlformats.org/package/2006/relationships"><Relationship Id="rId10" Type="http://schemas.openxmlformats.org/officeDocument/2006/relationships/image" Target="../media/image90.png"/><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6.png"/><Relationship Id="rId4" Type="http://schemas.openxmlformats.org/officeDocument/2006/relationships/image" Target="../media/image23.png"/><Relationship Id="rId9" Type="http://schemas.openxmlformats.org/officeDocument/2006/relationships/hyperlink" Target="https://youtu.be/L_L_4fdX_74" TargetMode="External"/><Relationship Id="rId5" Type="http://schemas.openxmlformats.org/officeDocument/2006/relationships/image" Target="../media/image27.png"/><Relationship Id="rId6" Type="http://schemas.openxmlformats.org/officeDocument/2006/relationships/image" Target="../media/image109.png"/><Relationship Id="rId7" Type="http://schemas.openxmlformats.org/officeDocument/2006/relationships/image" Target="../media/image100.png"/><Relationship Id="rId8" Type="http://schemas.openxmlformats.org/officeDocument/2006/relationships/hyperlink" Target="https://www.merciyanis.com/capteurs-proprete/feuille-digitale-de-suivi-des-interventions-smilio-e"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1" Type="http://schemas.openxmlformats.org/officeDocument/2006/relationships/image" Target="../media/image14.png"/><Relationship Id="rId10" Type="http://schemas.openxmlformats.org/officeDocument/2006/relationships/image" Target="../media/image43.png"/><Relationship Id="rId12" Type="http://schemas.openxmlformats.org/officeDocument/2006/relationships/image" Target="../media/image16.png"/><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image" Target="../media/image166.png"/><Relationship Id="rId9" Type="http://schemas.openxmlformats.org/officeDocument/2006/relationships/image" Target="../media/image33.png"/><Relationship Id="rId5" Type="http://schemas.openxmlformats.org/officeDocument/2006/relationships/image" Target="../media/image53.png"/><Relationship Id="rId6" Type="http://schemas.openxmlformats.org/officeDocument/2006/relationships/image" Target="../media/image28.png"/><Relationship Id="rId7" Type="http://schemas.openxmlformats.org/officeDocument/2006/relationships/image" Target="../media/image17.png"/><Relationship Id="rId8" Type="http://schemas.openxmlformats.org/officeDocument/2006/relationships/image" Target="../media/image4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6.png"/><Relationship Id="rId4" Type="http://schemas.openxmlformats.org/officeDocument/2006/relationships/image" Target="../media/image23.png"/><Relationship Id="rId5" Type="http://schemas.openxmlformats.org/officeDocument/2006/relationships/image" Target="../media/image112.png"/><Relationship Id="rId6" Type="http://schemas.openxmlformats.org/officeDocument/2006/relationships/image" Target="../media/image108.png"/></Relationships>
</file>

<file path=ppt/slides/_rels/slide21.xml.rels><?xml version="1.0" encoding="UTF-8" standalone="yes"?><Relationships xmlns="http://schemas.openxmlformats.org/package/2006/relationships"><Relationship Id="rId11" Type="http://schemas.openxmlformats.org/officeDocument/2006/relationships/hyperlink" Target="https://www.merciyanis.com/mesure-de-loccupation" TargetMode="External"/><Relationship Id="rId10" Type="http://schemas.openxmlformats.org/officeDocument/2006/relationships/image" Target="../media/image64.png"/><Relationship Id="rId12" Type="http://schemas.openxmlformats.org/officeDocument/2006/relationships/image" Target="../media/image112.png"/><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21.png"/><Relationship Id="rId4" Type="http://schemas.openxmlformats.org/officeDocument/2006/relationships/hyperlink" Target="https://www.merciyanis.com/mesure-de-loccupation" TargetMode="External"/><Relationship Id="rId9" Type="http://schemas.openxmlformats.org/officeDocument/2006/relationships/image" Target="../media/image114.png"/><Relationship Id="rId5" Type="http://schemas.openxmlformats.org/officeDocument/2006/relationships/image" Target="../media/image122.png"/><Relationship Id="rId6" Type="http://schemas.openxmlformats.org/officeDocument/2006/relationships/image" Target="../media/image49.png"/><Relationship Id="rId7" Type="http://schemas.openxmlformats.org/officeDocument/2006/relationships/image" Target="../media/image51.png"/><Relationship Id="rId8" Type="http://schemas.openxmlformats.org/officeDocument/2006/relationships/image" Target="../media/image113.png"/></Relationships>
</file>

<file path=ppt/slides/_rels/slide22.xml.rels><?xml version="1.0" encoding="UTF-8" standalone="yes"?><Relationships xmlns="http://schemas.openxmlformats.org/package/2006/relationships"><Relationship Id="rId11" Type="http://schemas.openxmlformats.org/officeDocument/2006/relationships/hyperlink" Target="https://youtu.be/aCrEHfLMwSY" TargetMode="External"/><Relationship Id="rId10" Type="http://schemas.openxmlformats.org/officeDocument/2006/relationships/image" Target="../media/image159.png"/><Relationship Id="rId12" Type="http://schemas.openxmlformats.org/officeDocument/2006/relationships/image" Target="../media/image87.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49.png"/><Relationship Id="rId4" Type="http://schemas.openxmlformats.org/officeDocument/2006/relationships/image" Target="../media/image51.png"/><Relationship Id="rId9" Type="http://schemas.openxmlformats.org/officeDocument/2006/relationships/image" Target="../media/image130.png"/><Relationship Id="rId5" Type="http://schemas.openxmlformats.org/officeDocument/2006/relationships/image" Target="../media/image123.png"/><Relationship Id="rId6" Type="http://schemas.openxmlformats.org/officeDocument/2006/relationships/image" Target="../media/image139.png"/><Relationship Id="rId7" Type="http://schemas.openxmlformats.org/officeDocument/2006/relationships/image" Target="../media/image146.png"/><Relationship Id="rId8" Type="http://schemas.openxmlformats.org/officeDocument/2006/relationships/image" Target="../media/image129.png"/></Relationships>
</file>

<file path=ppt/slides/_rels/slide23.xml.rels><?xml version="1.0" encoding="UTF-8" standalone="yes"?><Relationships xmlns="http://schemas.openxmlformats.org/package/2006/relationships"><Relationship Id="rId10" Type="http://schemas.openxmlformats.org/officeDocument/2006/relationships/image" Target="../media/image87.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49.png"/><Relationship Id="rId4" Type="http://schemas.openxmlformats.org/officeDocument/2006/relationships/image" Target="../media/image51.png"/><Relationship Id="rId9" Type="http://schemas.openxmlformats.org/officeDocument/2006/relationships/hyperlink" Target="https://youtu.be/aCrEHfLMwSY" TargetMode="External"/><Relationship Id="rId5" Type="http://schemas.openxmlformats.org/officeDocument/2006/relationships/image" Target="../media/image114.png"/><Relationship Id="rId6" Type="http://schemas.openxmlformats.org/officeDocument/2006/relationships/image" Target="../media/image134.png"/><Relationship Id="rId7" Type="http://schemas.openxmlformats.org/officeDocument/2006/relationships/image" Target="../media/image61.png"/><Relationship Id="rId8" Type="http://schemas.openxmlformats.org/officeDocument/2006/relationships/image" Target="../media/image13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6.png"/><Relationship Id="rId4" Type="http://schemas.openxmlformats.org/officeDocument/2006/relationships/image" Target="../media/image23.png"/><Relationship Id="rId9" Type="http://schemas.openxmlformats.org/officeDocument/2006/relationships/image" Target="../media/image108.png"/><Relationship Id="rId5" Type="http://schemas.openxmlformats.org/officeDocument/2006/relationships/image" Target="../media/image20.png"/><Relationship Id="rId6" Type="http://schemas.openxmlformats.org/officeDocument/2006/relationships/image" Target="../media/image86.png"/><Relationship Id="rId7" Type="http://schemas.openxmlformats.org/officeDocument/2006/relationships/image" Target="../media/image17.png"/><Relationship Id="rId8" Type="http://schemas.openxmlformats.org/officeDocument/2006/relationships/hyperlink" Target="https://www.merciyanis.com/capteurs-proprete/comptage-des-passages"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36.png"/><Relationship Id="rId4" Type="http://schemas.openxmlformats.org/officeDocument/2006/relationships/image" Target="../media/image23.png"/><Relationship Id="rId5" Type="http://schemas.openxmlformats.org/officeDocument/2006/relationships/image" Target="../media/image141.png"/><Relationship Id="rId6" Type="http://schemas.openxmlformats.org/officeDocument/2006/relationships/image" Target="../media/image147.png"/></Relationships>
</file>

<file path=ppt/slides/_rels/slide27.xml.rels><?xml version="1.0" encoding="UTF-8" standalone="yes"?><Relationships xmlns="http://schemas.openxmlformats.org/package/2006/relationships"><Relationship Id="rId10" Type="http://schemas.openxmlformats.org/officeDocument/2006/relationships/image" Target="../media/image141.png"/><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36.png"/><Relationship Id="rId4" Type="http://schemas.openxmlformats.org/officeDocument/2006/relationships/image" Target="../media/image23.png"/><Relationship Id="rId9" Type="http://schemas.openxmlformats.org/officeDocument/2006/relationships/hyperlink" Target="https://youtu.be/MvMNbeJfXCA" TargetMode="External"/><Relationship Id="rId5" Type="http://schemas.openxmlformats.org/officeDocument/2006/relationships/hyperlink" Target="https://www.merciyanis.com/capteurs-det/boutons-connectes" TargetMode="External"/><Relationship Id="rId6" Type="http://schemas.openxmlformats.org/officeDocument/2006/relationships/image" Target="../media/image73.png"/><Relationship Id="rId7" Type="http://schemas.openxmlformats.org/officeDocument/2006/relationships/image" Target="../media/image28.png"/><Relationship Id="rId8" Type="http://schemas.openxmlformats.org/officeDocument/2006/relationships/image" Target="../media/image161.png"/></Relationships>
</file>

<file path=ppt/slides/_rels/slide28.xml.rels><?xml version="1.0" encoding="UTF-8" standalone="yes"?><Relationships xmlns="http://schemas.openxmlformats.org/package/2006/relationships"><Relationship Id="rId10" Type="http://schemas.openxmlformats.org/officeDocument/2006/relationships/image" Target="../media/image147.png"/><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36.png"/><Relationship Id="rId4" Type="http://schemas.openxmlformats.org/officeDocument/2006/relationships/image" Target="../media/image23.png"/><Relationship Id="rId9" Type="http://schemas.openxmlformats.org/officeDocument/2006/relationships/hyperlink" Target="https://www.youtube.com/watch?v=cIdJe3tIEjU" TargetMode="External"/><Relationship Id="rId5" Type="http://schemas.openxmlformats.org/officeDocument/2006/relationships/hyperlink" Target="https://www.merciyanis.com/capteurs-det/qr-code-de-declaration-dincidents" TargetMode="External"/><Relationship Id="rId6" Type="http://schemas.openxmlformats.org/officeDocument/2006/relationships/image" Target="../media/image73.png"/><Relationship Id="rId7" Type="http://schemas.openxmlformats.org/officeDocument/2006/relationships/image" Target="../media/image28.png"/><Relationship Id="rId8" Type="http://schemas.openxmlformats.org/officeDocument/2006/relationships/image" Target="../media/image161.png"/></Relationships>
</file>

<file path=ppt/slides/_rels/slide29.xml.rels><?xml version="1.0" encoding="UTF-8" standalone="yes"?><Relationships xmlns="http://schemas.openxmlformats.org/package/2006/relationships"><Relationship Id="rId11" Type="http://schemas.openxmlformats.org/officeDocument/2006/relationships/image" Target="../media/image98.png"/><Relationship Id="rId10" Type="http://schemas.openxmlformats.org/officeDocument/2006/relationships/image" Target="../media/image97.png"/><Relationship Id="rId13" Type="http://schemas.openxmlformats.org/officeDocument/2006/relationships/image" Target="../media/image92.png"/><Relationship Id="rId12" Type="http://schemas.openxmlformats.org/officeDocument/2006/relationships/image" Target="../media/image107.png"/><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36.png"/><Relationship Id="rId4" Type="http://schemas.openxmlformats.org/officeDocument/2006/relationships/image" Target="../media/image23.png"/><Relationship Id="rId9" Type="http://schemas.openxmlformats.org/officeDocument/2006/relationships/image" Target="../media/image91.png"/><Relationship Id="rId5" Type="http://schemas.openxmlformats.org/officeDocument/2006/relationships/image" Target="../media/image33.png"/><Relationship Id="rId6" Type="http://schemas.openxmlformats.org/officeDocument/2006/relationships/image" Target="../media/image187.png"/><Relationship Id="rId7" Type="http://schemas.openxmlformats.org/officeDocument/2006/relationships/image" Target="../media/image185.png"/><Relationship Id="rId8" Type="http://schemas.openxmlformats.org/officeDocument/2006/relationships/image" Target="../media/image18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3.png"/><Relationship Id="rId4" Type="http://schemas.openxmlformats.org/officeDocument/2006/relationships/image" Target="../media/image20.png"/><Relationship Id="rId9" Type="http://schemas.openxmlformats.org/officeDocument/2006/relationships/image" Target="../media/image53.png"/><Relationship Id="rId5" Type="http://schemas.openxmlformats.org/officeDocument/2006/relationships/image" Target="../media/image27.png"/><Relationship Id="rId6" Type="http://schemas.openxmlformats.org/officeDocument/2006/relationships/image" Target="../media/image22.png"/><Relationship Id="rId7" Type="http://schemas.openxmlformats.org/officeDocument/2006/relationships/hyperlink" Target="https://youtu.be/GAjlfEL4QlU" TargetMode="External"/><Relationship Id="rId8" Type="http://schemas.openxmlformats.org/officeDocument/2006/relationships/image" Target="../media/image1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0" Type="http://schemas.openxmlformats.org/officeDocument/2006/relationships/image" Target="../media/image168.png"/><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hyperlink" Target="https://www.youtube.com/watch?v=CzJdUnVpqj4" TargetMode="External"/><Relationship Id="rId4" Type="http://schemas.openxmlformats.org/officeDocument/2006/relationships/image" Target="../media/image49.png"/><Relationship Id="rId9" Type="http://schemas.openxmlformats.org/officeDocument/2006/relationships/hyperlink" Target="https://www.youtube.com/watch?v=CzJdUnVpqj4" TargetMode="External"/><Relationship Id="rId5" Type="http://schemas.openxmlformats.org/officeDocument/2006/relationships/image" Target="../media/image51.png"/><Relationship Id="rId6" Type="http://schemas.openxmlformats.org/officeDocument/2006/relationships/image" Target="../media/image163.png"/><Relationship Id="rId7" Type="http://schemas.openxmlformats.org/officeDocument/2006/relationships/image" Target="../media/image58.png"/><Relationship Id="rId8" Type="http://schemas.openxmlformats.org/officeDocument/2006/relationships/image" Target="../media/image11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33.png"/><Relationship Id="rId4" Type="http://schemas.openxmlformats.org/officeDocument/2006/relationships/image" Target="../media/image185.png"/><Relationship Id="rId5" Type="http://schemas.openxmlformats.org/officeDocument/2006/relationships/image" Target="../media/image169.png"/><Relationship Id="rId6" Type="http://schemas.openxmlformats.org/officeDocument/2006/relationships/image" Target="../media/image120.png"/><Relationship Id="rId7" Type="http://schemas.openxmlformats.org/officeDocument/2006/relationships/image" Target="../media/image174.png"/></Relationships>
</file>

<file path=ppt/slides/_rels/slide33.xml.rels><?xml version="1.0" encoding="UTF-8" standalone="yes"?><Relationships xmlns="http://schemas.openxmlformats.org/package/2006/relationships"><Relationship Id="rId11" Type="http://schemas.openxmlformats.org/officeDocument/2006/relationships/image" Target="../media/image22.png"/><Relationship Id="rId10" Type="http://schemas.openxmlformats.org/officeDocument/2006/relationships/image" Target="../media/image73.png"/><Relationship Id="rId1" Type="http://schemas.openxmlformats.org/officeDocument/2006/relationships/slideLayout" Target="../slideLayouts/slideLayout12.xml"/><Relationship Id="rId2" Type="http://schemas.openxmlformats.org/officeDocument/2006/relationships/notesSlide" Target="../notesSlides/notesSlide33.xml"/><Relationship Id="rId3" Type="http://schemas.openxmlformats.org/officeDocument/2006/relationships/image" Target="../media/image170.png"/><Relationship Id="rId4" Type="http://schemas.openxmlformats.org/officeDocument/2006/relationships/image" Target="../media/image176.png"/><Relationship Id="rId9" Type="http://schemas.openxmlformats.org/officeDocument/2006/relationships/image" Target="../media/image36.png"/><Relationship Id="rId5" Type="http://schemas.openxmlformats.org/officeDocument/2006/relationships/image" Target="../media/image167.png"/><Relationship Id="rId6" Type="http://schemas.openxmlformats.org/officeDocument/2006/relationships/image" Target="../media/image175.png"/><Relationship Id="rId7" Type="http://schemas.openxmlformats.org/officeDocument/2006/relationships/image" Target="../media/image23.png"/><Relationship Id="rId8" Type="http://schemas.openxmlformats.org/officeDocument/2006/relationships/image" Target="../media/image27.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179.png"/><Relationship Id="rId4" Type="http://schemas.openxmlformats.org/officeDocument/2006/relationships/image" Target="../media/image178.png"/><Relationship Id="rId9" Type="http://schemas.openxmlformats.org/officeDocument/2006/relationships/image" Target="../media/image184.png"/><Relationship Id="rId5" Type="http://schemas.openxmlformats.org/officeDocument/2006/relationships/image" Target="../media/image182.png"/><Relationship Id="rId6" Type="http://schemas.openxmlformats.org/officeDocument/2006/relationships/image" Target="../media/image180.png"/><Relationship Id="rId7" Type="http://schemas.openxmlformats.org/officeDocument/2006/relationships/image" Target="../media/image190.png"/><Relationship Id="rId8" Type="http://schemas.openxmlformats.org/officeDocument/2006/relationships/image" Target="../media/image188.png"/></Relationships>
</file>

<file path=ppt/slides/_rels/slide36.xml.rels><?xml version="1.0" encoding="UTF-8" standalone="yes"?><Relationships xmlns="http://schemas.openxmlformats.org/package/2006/relationships"><Relationship Id="rId11" Type="http://schemas.openxmlformats.org/officeDocument/2006/relationships/image" Target="../media/image204.png"/><Relationship Id="rId10" Type="http://schemas.openxmlformats.org/officeDocument/2006/relationships/image" Target="../media/image189.png"/><Relationship Id="rId13" Type="http://schemas.openxmlformats.org/officeDocument/2006/relationships/image" Target="../media/image205.png"/><Relationship Id="rId12" Type="http://schemas.openxmlformats.org/officeDocument/2006/relationships/image" Target="../media/image198.png"/><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200.png"/><Relationship Id="rId4" Type="http://schemas.openxmlformats.org/officeDocument/2006/relationships/image" Target="../media/image183.png"/><Relationship Id="rId9" Type="http://schemas.openxmlformats.org/officeDocument/2006/relationships/image" Target="../media/image201.png"/><Relationship Id="rId15" Type="http://schemas.openxmlformats.org/officeDocument/2006/relationships/image" Target="../media/image218.png"/><Relationship Id="rId14" Type="http://schemas.openxmlformats.org/officeDocument/2006/relationships/image" Target="../media/image206.png"/><Relationship Id="rId5" Type="http://schemas.openxmlformats.org/officeDocument/2006/relationships/image" Target="../media/image195.png"/><Relationship Id="rId6" Type="http://schemas.openxmlformats.org/officeDocument/2006/relationships/image" Target="../media/image186.png"/><Relationship Id="rId7" Type="http://schemas.openxmlformats.org/officeDocument/2006/relationships/image" Target="../media/image193.png"/><Relationship Id="rId8" Type="http://schemas.openxmlformats.org/officeDocument/2006/relationships/image" Target="../media/image19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213.png"/><Relationship Id="rId4" Type="http://schemas.openxmlformats.org/officeDocument/2006/relationships/image" Target="../media/image223.png"/><Relationship Id="rId9" Type="http://schemas.openxmlformats.org/officeDocument/2006/relationships/image" Target="../media/image217.jpg"/><Relationship Id="rId5" Type="http://schemas.openxmlformats.org/officeDocument/2006/relationships/image" Target="../media/image192.png"/><Relationship Id="rId6" Type="http://schemas.openxmlformats.org/officeDocument/2006/relationships/image" Target="../media/image212.png"/><Relationship Id="rId7" Type="http://schemas.openxmlformats.org/officeDocument/2006/relationships/image" Target="../media/image210.png"/><Relationship Id="rId8" Type="http://schemas.openxmlformats.org/officeDocument/2006/relationships/image" Target="../media/image207.png"/></Relationships>
</file>

<file path=ppt/slides/_rels/slide38.xml.rels><?xml version="1.0" encoding="UTF-8" standalone="yes"?><Relationships xmlns="http://schemas.openxmlformats.org/package/2006/relationships"><Relationship Id="rId11" Type="http://schemas.openxmlformats.org/officeDocument/2006/relationships/image" Target="../media/image4.png"/><Relationship Id="rId10" Type="http://schemas.openxmlformats.org/officeDocument/2006/relationships/image" Target="../media/image2.png"/><Relationship Id="rId13" Type="http://schemas.openxmlformats.org/officeDocument/2006/relationships/image" Target="../media/image12.png"/><Relationship Id="rId12"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52.png"/><Relationship Id="rId4" Type="http://schemas.openxmlformats.org/officeDocument/2006/relationships/image" Target="../media/image9.png"/><Relationship Id="rId9" Type="http://schemas.openxmlformats.org/officeDocument/2006/relationships/image" Target="../media/image26.png"/><Relationship Id="rId15" Type="http://schemas.openxmlformats.org/officeDocument/2006/relationships/image" Target="../media/image6.png"/><Relationship Id="rId14" Type="http://schemas.openxmlformats.org/officeDocument/2006/relationships/image" Target="../media/image8.png"/><Relationship Id="rId16" Type="http://schemas.openxmlformats.org/officeDocument/2006/relationships/image" Target="../media/image13.png"/><Relationship Id="rId5" Type="http://schemas.openxmlformats.org/officeDocument/2006/relationships/image" Target="../media/image10.png"/><Relationship Id="rId6" Type="http://schemas.openxmlformats.org/officeDocument/2006/relationships/image" Target="../media/image5.png"/><Relationship Id="rId7" Type="http://schemas.openxmlformats.org/officeDocument/2006/relationships/image" Target="../media/image15.png"/><Relationship Id="rId8"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32.png"/><Relationship Id="rId4" Type="http://schemas.openxmlformats.org/officeDocument/2006/relationships/image" Target="../media/image36.png"/><Relationship Id="rId5" Type="http://schemas.openxmlformats.org/officeDocument/2006/relationships/image" Target="../media/image23.png"/><Relationship Id="rId6" Type="http://schemas.openxmlformats.org/officeDocument/2006/relationships/image" Target="../media/image29.png"/><Relationship Id="rId7" Type="http://schemas.openxmlformats.org/officeDocument/2006/relationships/image" Target="../media/image2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6.png"/><Relationship Id="rId4" Type="http://schemas.openxmlformats.org/officeDocument/2006/relationships/image" Target="../media/image23.png"/><Relationship Id="rId5" Type="http://schemas.openxmlformats.org/officeDocument/2006/relationships/image" Target="../media/image33.png"/><Relationship Id="rId6" Type="http://schemas.openxmlformats.org/officeDocument/2006/relationships/image" Target="../media/image40.png"/><Relationship Id="rId7" Type="http://schemas.openxmlformats.org/officeDocument/2006/relationships/image" Target="../media/image41.png"/><Relationship Id="rId8" Type="http://schemas.openxmlformats.org/officeDocument/2006/relationships/image" Target="../media/image4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6.png"/><Relationship Id="rId4" Type="http://schemas.openxmlformats.org/officeDocument/2006/relationships/image" Target="../media/image23.png"/><Relationship Id="rId5" Type="http://schemas.openxmlformats.org/officeDocument/2006/relationships/image" Target="../media/image33.png"/><Relationship Id="rId6" Type="http://schemas.openxmlformats.org/officeDocument/2006/relationships/image" Target="../media/image39.png"/><Relationship Id="rId7" Type="http://schemas.openxmlformats.org/officeDocument/2006/relationships/image" Target="../media/image42.png"/><Relationship Id="rId8" Type="http://schemas.openxmlformats.org/officeDocument/2006/relationships/image" Target="../media/image4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6.png"/><Relationship Id="rId4" Type="http://schemas.openxmlformats.org/officeDocument/2006/relationships/image" Target="../media/image23.png"/><Relationship Id="rId5" Type="http://schemas.openxmlformats.org/officeDocument/2006/relationships/image" Target="../media/image48.png"/><Relationship Id="rId6" Type="http://schemas.openxmlformats.org/officeDocument/2006/relationships/image" Target="../media/image65.png"/><Relationship Id="rId7" Type="http://schemas.openxmlformats.org/officeDocument/2006/relationships/image" Target="../media/image46.png"/><Relationship Id="rId8" Type="http://schemas.openxmlformats.org/officeDocument/2006/relationships/image" Target="../media/image54.png"/></Relationships>
</file>

<file path=ppt/slides/_rels/slide9.xml.rels><?xml version="1.0" encoding="UTF-8" standalone="yes"?><Relationships xmlns="http://schemas.openxmlformats.org/package/2006/relationships"><Relationship Id="rId10" Type="http://schemas.openxmlformats.org/officeDocument/2006/relationships/image" Target="../media/image54.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9.png"/><Relationship Id="rId4" Type="http://schemas.openxmlformats.org/officeDocument/2006/relationships/image" Target="../media/image51.png"/><Relationship Id="rId9" Type="http://schemas.openxmlformats.org/officeDocument/2006/relationships/hyperlink" Target="https://youtu.be/t77U0fsU5Xo" TargetMode="External"/><Relationship Id="rId5" Type="http://schemas.openxmlformats.org/officeDocument/2006/relationships/image" Target="../media/image61.png"/><Relationship Id="rId6" Type="http://schemas.openxmlformats.org/officeDocument/2006/relationships/image" Target="../media/image58.png"/><Relationship Id="rId7" Type="http://schemas.openxmlformats.org/officeDocument/2006/relationships/image" Target="../media/image64.png"/><Relationship Id="rId8" Type="http://schemas.openxmlformats.org/officeDocument/2006/relationships/hyperlink" Target="https://www.merciyanis.com/capteurs-proprete/boutons-connectes-entree-sortie-pointage"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 name="Shape 56"/>
        <p:cNvGrpSpPr/>
        <p:nvPr/>
      </p:nvGrpSpPr>
      <p:grpSpPr>
        <a:xfrm>
          <a:off x="0" y="0"/>
          <a:ext cx="0" cy="0"/>
          <a:chOff x="0" y="0"/>
          <a:chExt cx="0" cy="0"/>
        </a:xfrm>
      </p:grpSpPr>
      <p:pic>
        <p:nvPicPr>
          <p:cNvPr id="57" name="Google Shape;57;p14"/>
          <p:cNvPicPr preferRelativeResize="0"/>
          <p:nvPr/>
        </p:nvPicPr>
        <p:blipFill>
          <a:blip r:embed="rId3">
            <a:alphaModFix/>
          </a:blip>
          <a:stretch>
            <a:fillRect/>
          </a:stretch>
        </p:blipFill>
        <p:spPr>
          <a:xfrm>
            <a:off x="0" y="21765"/>
            <a:ext cx="9144000" cy="5143511"/>
          </a:xfrm>
          <a:prstGeom prst="rect">
            <a:avLst/>
          </a:prstGeom>
          <a:noFill/>
          <a:ln>
            <a:noFill/>
          </a:ln>
        </p:spPr>
      </p:pic>
      <p:pic>
        <p:nvPicPr>
          <p:cNvPr id="58" name="Google Shape;58;p14"/>
          <p:cNvPicPr preferRelativeResize="0"/>
          <p:nvPr/>
        </p:nvPicPr>
        <p:blipFill>
          <a:blip r:embed="rId4">
            <a:alphaModFix/>
          </a:blip>
          <a:stretch>
            <a:fillRect/>
          </a:stretch>
        </p:blipFill>
        <p:spPr>
          <a:xfrm rot="-1679966">
            <a:off x="1405284" y="3180626"/>
            <a:ext cx="589975" cy="578290"/>
          </a:xfrm>
          <a:prstGeom prst="rect">
            <a:avLst/>
          </a:prstGeom>
          <a:noFill/>
          <a:ln>
            <a:noFill/>
          </a:ln>
        </p:spPr>
      </p:pic>
      <p:pic>
        <p:nvPicPr>
          <p:cNvPr id="59" name="Google Shape;59;p14"/>
          <p:cNvPicPr preferRelativeResize="0"/>
          <p:nvPr/>
        </p:nvPicPr>
        <p:blipFill>
          <a:blip r:embed="rId5">
            <a:alphaModFix/>
          </a:blip>
          <a:stretch>
            <a:fillRect/>
          </a:stretch>
        </p:blipFill>
        <p:spPr>
          <a:xfrm rot="-1680000">
            <a:off x="1009634" y="259769"/>
            <a:ext cx="589975" cy="578293"/>
          </a:xfrm>
          <a:prstGeom prst="rect">
            <a:avLst/>
          </a:prstGeom>
          <a:noFill/>
          <a:ln>
            <a:noFill/>
          </a:ln>
        </p:spPr>
      </p:pic>
      <p:pic>
        <p:nvPicPr>
          <p:cNvPr id="60" name="Google Shape;60;p14"/>
          <p:cNvPicPr preferRelativeResize="0"/>
          <p:nvPr/>
        </p:nvPicPr>
        <p:blipFill>
          <a:blip r:embed="rId6">
            <a:alphaModFix/>
          </a:blip>
          <a:stretch>
            <a:fillRect/>
          </a:stretch>
        </p:blipFill>
        <p:spPr>
          <a:xfrm rot="-1680000">
            <a:off x="1799573" y="1592560"/>
            <a:ext cx="589975" cy="578300"/>
          </a:xfrm>
          <a:prstGeom prst="rect">
            <a:avLst/>
          </a:prstGeom>
          <a:noFill/>
          <a:ln>
            <a:noFill/>
          </a:ln>
        </p:spPr>
      </p:pic>
      <p:pic>
        <p:nvPicPr>
          <p:cNvPr id="61" name="Google Shape;61;p14"/>
          <p:cNvPicPr preferRelativeResize="0"/>
          <p:nvPr/>
        </p:nvPicPr>
        <p:blipFill>
          <a:blip r:embed="rId7">
            <a:alphaModFix/>
          </a:blip>
          <a:stretch>
            <a:fillRect/>
          </a:stretch>
        </p:blipFill>
        <p:spPr>
          <a:xfrm rot="-1680000">
            <a:off x="449232" y="2282607"/>
            <a:ext cx="589975" cy="578293"/>
          </a:xfrm>
          <a:prstGeom prst="rect">
            <a:avLst/>
          </a:prstGeom>
          <a:noFill/>
          <a:ln>
            <a:noFill/>
          </a:ln>
        </p:spPr>
      </p:pic>
      <p:pic>
        <p:nvPicPr>
          <p:cNvPr id="62" name="Google Shape;62;p14"/>
          <p:cNvPicPr preferRelativeResize="0"/>
          <p:nvPr/>
        </p:nvPicPr>
        <p:blipFill>
          <a:blip r:embed="rId8">
            <a:alphaModFix/>
          </a:blip>
          <a:stretch>
            <a:fillRect/>
          </a:stretch>
        </p:blipFill>
        <p:spPr>
          <a:xfrm rot="-1680000">
            <a:off x="-252174" y="-198145"/>
            <a:ext cx="589975" cy="578293"/>
          </a:xfrm>
          <a:prstGeom prst="rect">
            <a:avLst/>
          </a:prstGeom>
          <a:noFill/>
          <a:ln>
            <a:noFill/>
          </a:ln>
        </p:spPr>
      </p:pic>
      <p:pic>
        <p:nvPicPr>
          <p:cNvPr id="63" name="Google Shape;63;p14"/>
          <p:cNvPicPr preferRelativeResize="0"/>
          <p:nvPr/>
        </p:nvPicPr>
        <p:blipFill>
          <a:blip r:embed="rId9">
            <a:alphaModFix/>
          </a:blip>
          <a:stretch>
            <a:fillRect/>
          </a:stretch>
        </p:blipFill>
        <p:spPr>
          <a:xfrm rot="-1680000">
            <a:off x="8705650" y="1592574"/>
            <a:ext cx="589975" cy="578293"/>
          </a:xfrm>
          <a:prstGeom prst="rect">
            <a:avLst/>
          </a:prstGeom>
          <a:noFill/>
          <a:ln>
            <a:noFill/>
          </a:ln>
        </p:spPr>
      </p:pic>
      <p:pic>
        <p:nvPicPr>
          <p:cNvPr id="64" name="Google Shape;64;p14"/>
          <p:cNvPicPr preferRelativeResize="0"/>
          <p:nvPr/>
        </p:nvPicPr>
        <p:blipFill>
          <a:blip r:embed="rId5">
            <a:alphaModFix/>
          </a:blip>
          <a:stretch>
            <a:fillRect/>
          </a:stretch>
        </p:blipFill>
        <p:spPr>
          <a:xfrm rot="-1680000">
            <a:off x="4386922" y="4815719"/>
            <a:ext cx="589975" cy="578293"/>
          </a:xfrm>
          <a:prstGeom prst="rect">
            <a:avLst/>
          </a:prstGeom>
          <a:noFill/>
          <a:ln>
            <a:noFill/>
          </a:ln>
        </p:spPr>
      </p:pic>
      <p:pic>
        <p:nvPicPr>
          <p:cNvPr id="65" name="Google Shape;65;p14"/>
          <p:cNvPicPr preferRelativeResize="0"/>
          <p:nvPr/>
        </p:nvPicPr>
        <p:blipFill>
          <a:blip r:embed="rId8">
            <a:alphaModFix/>
          </a:blip>
          <a:stretch>
            <a:fillRect/>
          </a:stretch>
        </p:blipFill>
        <p:spPr>
          <a:xfrm rot="-1680000">
            <a:off x="2426401" y="4970530"/>
            <a:ext cx="589975" cy="578293"/>
          </a:xfrm>
          <a:prstGeom prst="rect">
            <a:avLst/>
          </a:prstGeom>
          <a:noFill/>
          <a:ln>
            <a:noFill/>
          </a:ln>
        </p:spPr>
      </p:pic>
      <p:pic>
        <p:nvPicPr>
          <p:cNvPr id="66" name="Google Shape;66;p14"/>
          <p:cNvPicPr preferRelativeResize="0"/>
          <p:nvPr/>
        </p:nvPicPr>
        <p:blipFill>
          <a:blip r:embed="rId10">
            <a:alphaModFix/>
          </a:blip>
          <a:stretch>
            <a:fillRect/>
          </a:stretch>
        </p:blipFill>
        <p:spPr>
          <a:xfrm rot="-1679931">
            <a:off x="-343182" y="1119319"/>
            <a:ext cx="589975" cy="578313"/>
          </a:xfrm>
          <a:prstGeom prst="rect">
            <a:avLst/>
          </a:prstGeom>
          <a:noFill/>
          <a:ln>
            <a:noFill/>
          </a:ln>
        </p:spPr>
      </p:pic>
      <p:pic>
        <p:nvPicPr>
          <p:cNvPr id="67" name="Google Shape;67;p14"/>
          <p:cNvPicPr preferRelativeResize="0"/>
          <p:nvPr/>
        </p:nvPicPr>
        <p:blipFill>
          <a:blip r:embed="rId11">
            <a:alphaModFix/>
          </a:blip>
          <a:stretch>
            <a:fillRect/>
          </a:stretch>
        </p:blipFill>
        <p:spPr>
          <a:xfrm rot="-1680000">
            <a:off x="4867048" y="2390184"/>
            <a:ext cx="589975" cy="578293"/>
          </a:xfrm>
          <a:prstGeom prst="rect">
            <a:avLst/>
          </a:prstGeom>
          <a:noFill/>
          <a:ln>
            <a:noFill/>
          </a:ln>
        </p:spPr>
      </p:pic>
      <p:pic>
        <p:nvPicPr>
          <p:cNvPr id="68" name="Google Shape;68;p14"/>
          <p:cNvPicPr preferRelativeResize="0"/>
          <p:nvPr/>
        </p:nvPicPr>
        <p:blipFill>
          <a:blip r:embed="rId9">
            <a:alphaModFix/>
          </a:blip>
          <a:stretch>
            <a:fillRect/>
          </a:stretch>
        </p:blipFill>
        <p:spPr>
          <a:xfrm rot="-1680000">
            <a:off x="836088" y="4433974"/>
            <a:ext cx="589975" cy="578293"/>
          </a:xfrm>
          <a:prstGeom prst="rect">
            <a:avLst/>
          </a:prstGeom>
          <a:noFill/>
          <a:ln>
            <a:noFill/>
          </a:ln>
        </p:spPr>
      </p:pic>
      <p:pic>
        <p:nvPicPr>
          <p:cNvPr id="69" name="Google Shape;69;p14"/>
          <p:cNvPicPr preferRelativeResize="0"/>
          <p:nvPr/>
        </p:nvPicPr>
        <p:blipFill>
          <a:blip r:embed="rId12">
            <a:alphaModFix/>
          </a:blip>
          <a:stretch>
            <a:fillRect/>
          </a:stretch>
        </p:blipFill>
        <p:spPr>
          <a:xfrm rot="-1680000">
            <a:off x="-455667" y="4909492"/>
            <a:ext cx="589975" cy="578299"/>
          </a:xfrm>
          <a:prstGeom prst="rect">
            <a:avLst/>
          </a:prstGeom>
          <a:noFill/>
          <a:ln>
            <a:noFill/>
          </a:ln>
        </p:spPr>
      </p:pic>
      <p:pic>
        <p:nvPicPr>
          <p:cNvPr id="70" name="Google Shape;70;p14"/>
          <p:cNvPicPr preferRelativeResize="0"/>
          <p:nvPr/>
        </p:nvPicPr>
        <p:blipFill>
          <a:blip r:embed="rId4">
            <a:alphaModFix/>
          </a:blip>
          <a:stretch>
            <a:fillRect/>
          </a:stretch>
        </p:blipFill>
        <p:spPr>
          <a:xfrm rot="-1679966">
            <a:off x="3197834" y="2303501"/>
            <a:ext cx="589975" cy="578290"/>
          </a:xfrm>
          <a:prstGeom prst="rect">
            <a:avLst/>
          </a:prstGeom>
          <a:noFill/>
          <a:ln>
            <a:noFill/>
          </a:ln>
        </p:spPr>
      </p:pic>
      <p:pic>
        <p:nvPicPr>
          <p:cNvPr id="71" name="Google Shape;71;p14"/>
          <p:cNvPicPr preferRelativeResize="0"/>
          <p:nvPr/>
        </p:nvPicPr>
        <p:blipFill>
          <a:blip r:embed="rId10">
            <a:alphaModFix/>
          </a:blip>
          <a:stretch>
            <a:fillRect/>
          </a:stretch>
        </p:blipFill>
        <p:spPr>
          <a:xfrm rot="-1679931">
            <a:off x="2271456" y="-306056"/>
            <a:ext cx="589975" cy="578313"/>
          </a:xfrm>
          <a:prstGeom prst="rect">
            <a:avLst/>
          </a:prstGeom>
          <a:noFill/>
          <a:ln>
            <a:noFill/>
          </a:ln>
        </p:spPr>
      </p:pic>
      <p:pic>
        <p:nvPicPr>
          <p:cNvPr id="72" name="Google Shape;72;p14"/>
          <p:cNvPicPr preferRelativeResize="0"/>
          <p:nvPr/>
        </p:nvPicPr>
        <p:blipFill>
          <a:blip r:embed="rId7">
            <a:alphaModFix/>
          </a:blip>
          <a:stretch>
            <a:fillRect/>
          </a:stretch>
        </p:blipFill>
        <p:spPr>
          <a:xfrm rot="-1680000">
            <a:off x="3149919" y="804982"/>
            <a:ext cx="589975" cy="578293"/>
          </a:xfrm>
          <a:prstGeom prst="rect">
            <a:avLst/>
          </a:prstGeom>
          <a:noFill/>
          <a:ln>
            <a:noFill/>
          </a:ln>
        </p:spPr>
      </p:pic>
      <p:pic>
        <p:nvPicPr>
          <p:cNvPr id="73" name="Google Shape;73;p14"/>
          <p:cNvPicPr preferRelativeResize="0"/>
          <p:nvPr/>
        </p:nvPicPr>
        <p:blipFill>
          <a:blip r:embed="rId12">
            <a:alphaModFix/>
          </a:blip>
          <a:stretch>
            <a:fillRect/>
          </a:stretch>
        </p:blipFill>
        <p:spPr>
          <a:xfrm rot="-1680000">
            <a:off x="4386925" y="3728333"/>
            <a:ext cx="589975" cy="578299"/>
          </a:xfrm>
          <a:prstGeom prst="rect">
            <a:avLst/>
          </a:prstGeom>
          <a:noFill/>
          <a:ln>
            <a:noFill/>
          </a:ln>
        </p:spPr>
      </p:pic>
      <p:pic>
        <p:nvPicPr>
          <p:cNvPr id="74" name="Google Shape;74;p14"/>
          <p:cNvPicPr preferRelativeResize="0"/>
          <p:nvPr/>
        </p:nvPicPr>
        <p:blipFill>
          <a:blip r:embed="rId6">
            <a:alphaModFix/>
          </a:blip>
          <a:stretch>
            <a:fillRect/>
          </a:stretch>
        </p:blipFill>
        <p:spPr>
          <a:xfrm rot="-1680000">
            <a:off x="4717411" y="1052035"/>
            <a:ext cx="589975" cy="578300"/>
          </a:xfrm>
          <a:prstGeom prst="rect">
            <a:avLst/>
          </a:prstGeom>
          <a:noFill/>
          <a:ln>
            <a:noFill/>
          </a:ln>
        </p:spPr>
      </p:pic>
      <p:pic>
        <p:nvPicPr>
          <p:cNvPr id="75" name="Google Shape;75;p14"/>
          <p:cNvPicPr preferRelativeResize="0"/>
          <p:nvPr/>
        </p:nvPicPr>
        <p:blipFill>
          <a:blip r:embed="rId12">
            <a:alphaModFix/>
          </a:blip>
          <a:stretch>
            <a:fillRect/>
          </a:stretch>
        </p:blipFill>
        <p:spPr>
          <a:xfrm rot="-1680000">
            <a:off x="8787720" y="259767"/>
            <a:ext cx="589975" cy="578299"/>
          </a:xfrm>
          <a:prstGeom prst="rect">
            <a:avLst/>
          </a:prstGeom>
          <a:noFill/>
          <a:ln>
            <a:noFill/>
          </a:ln>
        </p:spPr>
      </p:pic>
      <p:pic>
        <p:nvPicPr>
          <p:cNvPr id="76" name="Google Shape;76;p14"/>
          <p:cNvPicPr preferRelativeResize="0"/>
          <p:nvPr/>
        </p:nvPicPr>
        <p:blipFill>
          <a:blip r:embed="rId8">
            <a:alphaModFix/>
          </a:blip>
          <a:stretch>
            <a:fillRect/>
          </a:stretch>
        </p:blipFill>
        <p:spPr>
          <a:xfrm rot="-1680000">
            <a:off x="5875289" y="3801992"/>
            <a:ext cx="589975" cy="578293"/>
          </a:xfrm>
          <a:prstGeom prst="rect">
            <a:avLst/>
          </a:prstGeom>
          <a:noFill/>
          <a:ln>
            <a:noFill/>
          </a:ln>
        </p:spPr>
      </p:pic>
      <p:pic>
        <p:nvPicPr>
          <p:cNvPr id="77" name="Google Shape;77;p14"/>
          <p:cNvPicPr preferRelativeResize="0"/>
          <p:nvPr/>
        </p:nvPicPr>
        <p:blipFill>
          <a:blip r:embed="rId11">
            <a:alphaModFix/>
          </a:blip>
          <a:stretch>
            <a:fillRect/>
          </a:stretch>
        </p:blipFill>
        <p:spPr>
          <a:xfrm rot="-1680000">
            <a:off x="4673211" y="17422"/>
            <a:ext cx="589975" cy="578293"/>
          </a:xfrm>
          <a:prstGeom prst="rect">
            <a:avLst/>
          </a:prstGeom>
          <a:noFill/>
          <a:ln>
            <a:noFill/>
          </a:ln>
        </p:spPr>
      </p:pic>
      <p:pic>
        <p:nvPicPr>
          <p:cNvPr id="78" name="Google Shape;78;p14"/>
          <p:cNvPicPr preferRelativeResize="0"/>
          <p:nvPr/>
        </p:nvPicPr>
        <p:blipFill>
          <a:blip r:embed="rId9">
            <a:alphaModFix/>
          </a:blip>
          <a:stretch>
            <a:fillRect/>
          </a:stretch>
        </p:blipFill>
        <p:spPr>
          <a:xfrm rot="-1680000">
            <a:off x="6023050" y="961124"/>
            <a:ext cx="589975" cy="578293"/>
          </a:xfrm>
          <a:prstGeom prst="rect">
            <a:avLst/>
          </a:prstGeom>
          <a:noFill/>
          <a:ln>
            <a:noFill/>
          </a:ln>
        </p:spPr>
      </p:pic>
      <p:pic>
        <p:nvPicPr>
          <p:cNvPr id="79" name="Google Shape;79;p14"/>
          <p:cNvPicPr preferRelativeResize="0"/>
          <p:nvPr/>
        </p:nvPicPr>
        <p:blipFill>
          <a:blip r:embed="rId5">
            <a:alphaModFix/>
          </a:blip>
          <a:stretch>
            <a:fillRect/>
          </a:stretch>
        </p:blipFill>
        <p:spPr>
          <a:xfrm rot="-1680000">
            <a:off x="6643022" y="2381557"/>
            <a:ext cx="589975" cy="578293"/>
          </a:xfrm>
          <a:prstGeom prst="rect">
            <a:avLst/>
          </a:prstGeom>
          <a:noFill/>
          <a:ln>
            <a:noFill/>
          </a:ln>
        </p:spPr>
      </p:pic>
      <p:pic>
        <p:nvPicPr>
          <p:cNvPr id="80" name="Google Shape;80;p14"/>
          <p:cNvPicPr preferRelativeResize="0"/>
          <p:nvPr/>
        </p:nvPicPr>
        <p:blipFill>
          <a:blip r:embed="rId11">
            <a:alphaModFix/>
          </a:blip>
          <a:stretch>
            <a:fillRect/>
          </a:stretch>
        </p:blipFill>
        <p:spPr>
          <a:xfrm rot="-1680000">
            <a:off x="7363636" y="4121909"/>
            <a:ext cx="589975" cy="578293"/>
          </a:xfrm>
          <a:prstGeom prst="rect">
            <a:avLst/>
          </a:prstGeom>
          <a:noFill/>
          <a:ln>
            <a:noFill/>
          </a:ln>
        </p:spPr>
      </p:pic>
      <p:pic>
        <p:nvPicPr>
          <p:cNvPr id="81" name="Google Shape;81;p14"/>
          <p:cNvPicPr preferRelativeResize="0"/>
          <p:nvPr/>
        </p:nvPicPr>
        <p:blipFill>
          <a:blip r:embed="rId8">
            <a:alphaModFix/>
          </a:blip>
          <a:stretch>
            <a:fillRect/>
          </a:stretch>
        </p:blipFill>
        <p:spPr>
          <a:xfrm rot="-1680000">
            <a:off x="6516876" y="4970530"/>
            <a:ext cx="589975" cy="578293"/>
          </a:xfrm>
          <a:prstGeom prst="rect">
            <a:avLst/>
          </a:prstGeom>
          <a:noFill/>
          <a:ln>
            <a:noFill/>
          </a:ln>
        </p:spPr>
      </p:pic>
      <p:pic>
        <p:nvPicPr>
          <p:cNvPr id="82" name="Google Shape;82;p14"/>
          <p:cNvPicPr preferRelativeResize="0"/>
          <p:nvPr/>
        </p:nvPicPr>
        <p:blipFill>
          <a:blip r:embed="rId4">
            <a:alphaModFix/>
          </a:blip>
          <a:stretch>
            <a:fillRect/>
          </a:stretch>
        </p:blipFill>
        <p:spPr>
          <a:xfrm rot="-1679966">
            <a:off x="7435434" y="1143626"/>
            <a:ext cx="589975" cy="578290"/>
          </a:xfrm>
          <a:prstGeom prst="rect">
            <a:avLst/>
          </a:prstGeom>
          <a:noFill/>
          <a:ln>
            <a:noFill/>
          </a:ln>
        </p:spPr>
      </p:pic>
      <p:pic>
        <p:nvPicPr>
          <p:cNvPr id="83" name="Google Shape;83;p14"/>
          <p:cNvPicPr preferRelativeResize="0"/>
          <p:nvPr/>
        </p:nvPicPr>
        <p:blipFill>
          <a:blip r:embed="rId12">
            <a:alphaModFix/>
          </a:blip>
          <a:stretch>
            <a:fillRect/>
          </a:stretch>
        </p:blipFill>
        <p:spPr>
          <a:xfrm rot="-1680000">
            <a:off x="8688675" y="4121908"/>
            <a:ext cx="589975" cy="578299"/>
          </a:xfrm>
          <a:prstGeom prst="rect">
            <a:avLst/>
          </a:prstGeom>
          <a:noFill/>
          <a:ln>
            <a:noFill/>
          </a:ln>
        </p:spPr>
      </p:pic>
      <p:pic>
        <p:nvPicPr>
          <p:cNvPr id="84" name="Google Shape;84;p14"/>
          <p:cNvPicPr preferRelativeResize="0"/>
          <p:nvPr/>
        </p:nvPicPr>
        <p:blipFill>
          <a:blip r:embed="rId13">
            <a:alphaModFix/>
          </a:blip>
          <a:stretch>
            <a:fillRect/>
          </a:stretch>
        </p:blipFill>
        <p:spPr>
          <a:xfrm rot="-1680000">
            <a:off x="6815465" y="-139621"/>
            <a:ext cx="589975" cy="578300"/>
          </a:xfrm>
          <a:prstGeom prst="rect">
            <a:avLst/>
          </a:prstGeom>
          <a:noFill/>
          <a:ln>
            <a:noFill/>
          </a:ln>
        </p:spPr>
      </p:pic>
      <p:pic>
        <p:nvPicPr>
          <p:cNvPr id="85" name="Google Shape;85;p14"/>
          <p:cNvPicPr preferRelativeResize="0"/>
          <p:nvPr/>
        </p:nvPicPr>
        <p:blipFill>
          <a:blip r:embed="rId8">
            <a:alphaModFix/>
          </a:blip>
          <a:stretch>
            <a:fillRect/>
          </a:stretch>
        </p:blipFill>
        <p:spPr>
          <a:xfrm rot="-1680000">
            <a:off x="6173951" y="-1344570"/>
            <a:ext cx="589975" cy="578293"/>
          </a:xfrm>
          <a:prstGeom prst="rect">
            <a:avLst/>
          </a:prstGeom>
          <a:noFill/>
          <a:ln>
            <a:noFill/>
          </a:ln>
        </p:spPr>
      </p:pic>
      <p:pic>
        <p:nvPicPr>
          <p:cNvPr id="86" name="Google Shape;86;p14"/>
          <p:cNvPicPr preferRelativeResize="0"/>
          <p:nvPr/>
        </p:nvPicPr>
        <p:blipFill>
          <a:blip r:embed="rId14">
            <a:alphaModFix/>
          </a:blip>
          <a:stretch>
            <a:fillRect/>
          </a:stretch>
        </p:blipFill>
        <p:spPr>
          <a:xfrm rot="-1680000">
            <a:off x="5724461" y="-2047173"/>
            <a:ext cx="589975" cy="578293"/>
          </a:xfrm>
          <a:prstGeom prst="rect">
            <a:avLst/>
          </a:prstGeom>
          <a:noFill/>
          <a:ln>
            <a:noFill/>
          </a:ln>
        </p:spPr>
      </p:pic>
      <p:pic>
        <p:nvPicPr>
          <p:cNvPr id="87" name="Google Shape;87;p14"/>
          <p:cNvPicPr preferRelativeResize="0"/>
          <p:nvPr/>
        </p:nvPicPr>
        <p:blipFill>
          <a:blip r:embed="rId15">
            <a:alphaModFix/>
          </a:blip>
          <a:stretch>
            <a:fillRect/>
          </a:stretch>
        </p:blipFill>
        <p:spPr>
          <a:xfrm rot="-1680000">
            <a:off x="-237795" y="3550501"/>
            <a:ext cx="589975" cy="578300"/>
          </a:xfrm>
          <a:prstGeom prst="rect">
            <a:avLst/>
          </a:prstGeom>
          <a:noFill/>
          <a:ln>
            <a:noFill/>
          </a:ln>
        </p:spPr>
      </p:pic>
      <p:pic>
        <p:nvPicPr>
          <p:cNvPr id="88" name="Google Shape;88;p14"/>
          <p:cNvPicPr preferRelativeResize="0"/>
          <p:nvPr/>
        </p:nvPicPr>
        <p:blipFill>
          <a:blip r:embed="rId16">
            <a:alphaModFix/>
          </a:blip>
          <a:stretch>
            <a:fillRect/>
          </a:stretch>
        </p:blipFill>
        <p:spPr>
          <a:xfrm rot="-1680000">
            <a:off x="7913225" y="2857243"/>
            <a:ext cx="589975" cy="578293"/>
          </a:xfrm>
          <a:prstGeom prst="rect">
            <a:avLst/>
          </a:prstGeom>
          <a:noFill/>
          <a:ln>
            <a:noFill/>
          </a:ln>
        </p:spPr>
      </p:pic>
      <p:pic>
        <p:nvPicPr>
          <p:cNvPr id="89" name="Google Shape;89;p14"/>
          <p:cNvPicPr preferRelativeResize="0"/>
          <p:nvPr/>
        </p:nvPicPr>
        <p:blipFill>
          <a:blip r:embed="rId17">
            <a:alphaModFix/>
          </a:blip>
          <a:stretch>
            <a:fillRect/>
          </a:stretch>
        </p:blipFill>
        <p:spPr>
          <a:xfrm>
            <a:off x="3946375" y="1014675"/>
            <a:ext cx="1288825" cy="1093801"/>
          </a:xfrm>
          <a:prstGeom prst="rect">
            <a:avLst/>
          </a:prstGeom>
          <a:noFill/>
          <a:ln>
            <a:noFill/>
          </a:ln>
        </p:spPr>
      </p:pic>
      <p:pic>
        <p:nvPicPr>
          <p:cNvPr id="90" name="Google Shape;90;p14"/>
          <p:cNvPicPr preferRelativeResize="0"/>
          <p:nvPr/>
        </p:nvPicPr>
        <p:blipFill>
          <a:blip r:embed="rId10">
            <a:alphaModFix/>
          </a:blip>
          <a:stretch>
            <a:fillRect/>
          </a:stretch>
        </p:blipFill>
        <p:spPr>
          <a:xfrm rot="-1679931">
            <a:off x="2736431" y="3636994"/>
            <a:ext cx="589975" cy="578313"/>
          </a:xfrm>
          <a:prstGeom prst="rect">
            <a:avLst/>
          </a:prstGeom>
          <a:noFill/>
          <a:ln>
            <a:noFill/>
          </a:ln>
        </p:spPr>
      </p:pic>
      <p:sp>
        <p:nvSpPr>
          <p:cNvPr id="91" name="Google Shape;91;p14"/>
          <p:cNvSpPr txBox="1"/>
          <p:nvPr/>
        </p:nvSpPr>
        <p:spPr>
          <a:xfrm>
            <a:off x="1371151" y="2441900"/>
            <a:ext cx="6401700" cy="7233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lang="fr" sz="3500">
                <a:solidFill>
                  <a:srgbClr val="353C3A"/>
                </a:solidFill>
                <a:latin typeface="Calistoga"/>
                <a:ea typeface="Calistoga"/>
                <a:cs typeface="Calistoga"/>
                <a:sym typeface="Calistoga"/>
              </a:rPr>
              <a:t>La plateforme MerciYanis</a:t>
            </a:r>
            <a:endParaRPr sz="3500">
              <a:solidFill>
                <a:srgbClr val="353C3A"/>
              </a:solidFill>
              <a:latin typeface="Calistoga"/>
              <a:ea typeface="Calistoga"/>
              <a:cs typeface="Calistoga"/>
              <a:sym typeface="Calistoga"/>
            </a:endParaRPr>
          </a:p>
        </p:txBody>
      </p:sp>
      <p:sp>
        <p:nvSpPr>
          <p:cNvPr id="92" name="Google Shape;92;p14"/>
          <p:cNvSpPr txBox="1"/>
          <p:nvPr/>
        </p:nvSpPr>
        <p:spPr>
          <a:xfrm>
            <a:off x="504300" y="3096338"/>
            <a:ext cx="8135400" cy="492600"/>
          </a:xfrm>
          <a:prstGeom prst="rect">
            <a:avLst/>
          </a:prstGeom>
          <a:noFill/>
          <a:ln>
            <a:noFill/>
          </a:ln>
        </p:spPr>
        <p:txBody>
          <a:bodyPr anchorCtr="0" anchor="t" bIns="91425" lIns="91425" spcFirstLastPara="1" rIns="91425" wrap="square" tIns="91425">
            <a:spAutoFit/>
          </a:bodyPr>
          <a:lstStyle/>
          <a:p>
            <a:pPr indent="0" lvl="0" marL="0" rtl="0" algn="ctr">
              <a:lnSpc>
                <a:spcPct val="110000"/>
              </a:lnSpc>
              <a:spcBef>
                <a:spcPts val="0"/>
              </a:spcBef>
              <a:spcAft>
                <a:spcPts val="0"/>
              </a:spcAft>
              <a:buNone/>
            </a:pPr>
            <a:r>
              <a:rPr lang="fr" sz="2000">
                <a:solidFill>
                  <a:srgbClr val="353C3A"/>
                </a:solidFill>
                <a:latin typeface="Montserrat"/>
                <a:ea typeface="Montserrat"/>
                <a:cs typeface="Montserrat"/>
                <a:sym typeface="Montserrat"/>
              </a:rPr>
              <a:t>pour la gestion connectée des bâtiments de tous les secteurs</a:t>
            </a:r>
            <a:endParaRPr sz="2000">
              <a:solidFill>
                <a:srgbClr val="353C3A"/>
              </a:solidFill>
              <a:latin typeface="Montserrat"/>
              <a:ea typeface="Montserrat"/>
              <a:cs typeface="Montserrat"/>
              <a:sym typeface="Montserrat"/>
            </a:endParaRPr>
          </a:p>
        </p:txBody>
      </p:sp>
      <p:pic>
        <p:nvPicPr>
          <p:cNvPr id="93" name="Google Shape;93;p14"/>
          <p:cNvPicPr preferRelativeResize="0"/>
          <p:nvPr/>
        </p:nvPicPr>
        <p:blipFill rotWithShape="1">
          <a:blip r:embed="rId18">
            <a:alphaModFix/>
          </a:blip>
          <a:srcRect b="33226" l="0" r="0" t="0"/>
          <a:stretch/>
        </p:blipFill>
        <p:spPr>
          <a:xfrm>
            <a:off x="3578100" y="3869300"/>
            <a:ext cx="1987794" cy="72329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23"/>
          <p:cNvSpPr txBox="1"/>
          <p:nvPr/>
        </p:nvSpPr>
        <p:spPr>
          <a:xfrm>
            <a:off x="731350" y="203825"/>
            <a:ext cx="79611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Pointage sur site par feuille digitale</a:t>
            </a:r>
            <a:endParaRPr sz="2500">
              <a:solidFill>
                <a:srgbClr val="353C3A"/>
              </a:solidFill>
              <a:latin typeface="Calistoga"/>
              <a:ea typeface="Calistoga"/>
              <a:cs typeface="Calistoga"/>
              <a:sym typeface="Calistoga"/>
            </a:endParaRPr>
          </a:p>
        </p:txBody>
      </p:sp>
      <p:sp>
        <p:nvSpPr>
          <p:cNvPr id="278" name="Google Shape;278;p23"/>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23"/>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chemeClr val="lt1"/>
                </a:solidFill>
                <a:latin typeface="Montserrat"/>
                <a:ea typeface="Montserrat"/>
                <a:cs typeface="Montserrat"/>
                <a:sym typeface="Montserrat"/>
              </a:rPr>
              <a:t>Assurez-vous de l’arrivée et du départ sur site de vos agents</a:t>
            </a:r>
            <a:endParaRPr b="1" sz="1200">
              <a:solidFill>
                <a:srgbClr val="FFFFFF"/>
              </a:solidFill>
              <a:latin typeface="Montserrat"/>
              <a:ea typeface="Montserrat"/>
              <a:cs typeface="Montserrat"/>
              <a:sym typeface="Montserrat"/>
            </a:endParaRPr>
          </a:p>
        </p:txBody>
      </p:sp>
      <p:sp>
        <p:nvSpPr>
          <p:cNvPr id="280" name="Google Shape;280;p23"/>
          <p:cNvSpPr txBox="1"/>
          <p:nvPr/>
        </p:nvSpPr>
        <p:spPr>
          <a:xfrm>
            <a:off x="789325" y="1914550"/>
            <a:ext cx="4282200" cy="985500"/>
          </a:xfrm>
          <a:prstGeom prst="rect">
            <a:avLst/>
          </a:prstGeom>
          <a:noFill/>
          <a:ln>
            <a:noFill/>
          </a:ln>
        </p:spPr>
        <p:txBody>
          <a:bodyPr anchorCtr="0" anchor="t" bIns="91425" lIns="91425" spcFirstLastPara="1" rIns="91425" wrap="square" tIns="91425">
            <a:spAutoFit/>
          </a:bodyPr>
          <a:lstStyle/>
          <a:p>
            <a:pPr indent="0" lvl="0" marL="0" rtl="0" algn="l">
              <a:lnSpc>
                <a:spcPct val="140074"/>
              </a:lnSpc>
              <a:spcBef>
                <a:spcPts val="0"/>
              </a:spcBef>
              <a:spcAft>
                <a:spcPts val="0"/>
              </a:spcAft>
              <a:buNone/>
            </a:pPr>
            <a:r>
              <a:rPr lang="fr" sz="1000">
                <a:solidFill>
                  <a:schemeClr val="dk1"/>
                </a:solidFill>
                <a:latin typeface="Montserrat"/>
                <a:ea typeface="Montserrat"/>
                <a:cs typeface="Montserrat"/>
                <a:sym typeface="Montserrat"/>
              </a:rPr>
              <a:t>Le personnel signale son passage sur la feuille digitale à l’aide d’un badge NFC (nominatif ou anonyme) et va pouvoir ensuite appuyer sur le bouton “Entrée” ou “Sortie”.</a:t>
            </a:r>
            <a:endParaRPr sz="1000">
              <a:solidFill>
                <a:schemeClr val="dk1"/>
              </a:solidFill>
              <a:latin typeface="Montserrat"/>
              <a:ea typeface="Montserrat"/>
              <a:cs typeface="Montserrat"/>
              <a:sym typeface="Montserrat"/>
            </a:endParaRPr>
          </a:p>
          <a:p>
            <a:pPr indent="0" lvl="0" marL="0" rtl="0" algn="l">
              <a:lnSpc>
                <a:spcPct val="140074"/>
              </a:lnSpc>
              <a:spcBef>
                <a:spcPts val="0"/>
              </a:spcBef>
              <a:spcAft>
                <a:spcPts val="0"/>
              </a:spcAft>
              <a:buNone/>
            </a:pPr>
            <a:r>
              <a:rPr lang="fr" sz="1000">
                <a:solidFill>
                  <a:schemeClr val="dk1"/>
                </a:solidFill>
                <a:latin typeface="Montserrat"/>
                <a:ea typeface="Montserrat"/>
                <a:cs typeface="Montserrat"/>
                <a:sym typeface="Montserrat"/>
              </a:rPr>
              <a:t>L’écran affiche les différentes entrées et sorties sur le site.</a:t>
            </a:r>
            <a:endParaRPr sz="1000">
              <a:latin typeface="Montserrat"/>
              <a:ea typeface="Montserrat"/>
              <a:cs typeface="Montserrat"/>
              <a:sym typeface="Montserrat"/>
            </a:endParaRPr>
          </a:p>
        </p:txBody>
      </p:sp>
      <p:sp>
        <p:nvSpPr>
          <p:cNvPr id="281" name="Google Shape;281;p23"/>
          <p:cNvSpPr txBox="1"/>
          <p:nvPr/>
        </p:nvSpPr>
        <p:spPr>
          <a:xfrm>
            <a:off x="789325" y="1499025"/>
            <a:ext cx="1858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latin typeface="Calistoga"/>
                <a:ea typeface="Calistoga"/>
                <a:cs typeface="Calistoga"/>
                <a:sym typeface="Calistoga"/>
              </a:rPr>
              <a:t>À propos</a:t>
            </a:r>
            <a:endParaRPr>
              <a:latin typeface="Calistoga"/>
              <a:ea typeface="Calistoga"/>
              <a:cs typeface="Calistoga"/>
              <a:sym typeface="Calistoga"/>
            </a:endParaRPr>
          </a:p>
        </p:txBody>
      </p:sp>
      <p:pic>
        <p:nvPicPr>
          <p:cNvPr id="282" name="Google Shape;282;p23">
            <a:hlinkClick r:id="rId3"/>
          </p:cNvPr>
          <p:cNvPicPr preferRelativeResize="0"/>
          <p:nvPr/>
        </p:nvPicPr>
        <p:blipFill>
          <a:blip r:embed="rId4">
            <a:alphaModFix/>
          </a:blip>
          <a:stretch>
            <a:fillRect/>
          </a:stretch>
        </p:blipFill>
        <p:spPr>
          <a:xfrm>
            <a:off x="6316750" y="1394876"/>
            <a:ext cx="1202351" cy="1635300"/>
          </a:xfrm>
          <a:prstGeom prst="rect">
            <a:avLst/>
          </a:prstGeom>
          <a:noFill/>
          <a:ln>
            <a:noFill/>
          </a:ln>
        </p:spPr>
      </p:pic>
      <p:sp>
        <p:nvSpPr>
          <p:cNvPr id="283" name="Google Shape;283;p23"/>
          <p:cNvSpPr txBox="1"/>
          <p:nvPr/>
        </p:nvSpPr>
        <p:spPr>
          <a:xfrm>
            <a:off x="789325" y="3113500"/>
            <a:ext cx="2831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latin typeface="Calistoga"/>
                <a:ea typeface="Calistoga"/>
                <a:cs typeface="Calistoga"/>
                <a:sym typeface="Calistoga"/>
              </a:rPr>
              <a:t>Avantages</a:t>
            </a:r>
            <a:endParaRPr>
              <a:latin typeface="Calistoga"/>
              <a:ea typeface="Calistoga"/>
              <a:cs typeface="Calistoga"/>
              <a:sym typeface="Calistoga"/>
            </a:endParaRPr>
          </a:p>
        </p:txBody>
      </p:sp>
      <p:pic>
        <p:nvPicPr>
          <p:cNvPr id="284" name="Google Shape;284;p23"/>
          <p:cNvPicPr preferRelativeResize="0"/>
          <p:nvPr/>
        </p:nvPicPr>
        <p:blipFill>
          <a:blip r:embed="rId5">
            <a:alphaModFix/>
          </a:blip>
          <a:stretch>
            <a:fillRect/>
          </a:stretch>
        </p:blipFill>
        <p:spPr>
          <a:xfrm>
            <a:off x="3546388" y="3540623"/>
            <a:ext cx="2584676" cy="1568378"/>
          </a:xfrm>
          <a:prstGeom prst="rect">
            <a:avLst/>
          </a:prstGeom>
          <a:noFill/>
          <a:ln>
            <a:noFill/>
          </a:ln>
        </p:spPr>
      </p:pic>
      <p:pic>
        <p:nvPicPr>
          <p:cNvPr id="285" name="Google Shape;285;p23"/>
          <p:cNvPicPr preferRelativeResize="0"/>
          <p:nvPr/>
        </p:nvPicPr>
        <p:blipFill>
          <a:blip r:embed="rId6">
            <a:alphaModFix/>
          </a:blip>
          <a:stretch>
            <a:fillRect/>
          </a:stretch>
        </p:blipFill>
        <p:spPr>
          <a:xfrm>
            <a:off x="3918725" y="3621275"/>
            <a:ext cx="1467174" cy="1342874"/>
          </a:xfrm>
          <a:prstGeom prst="rect">
            <a:avLst/>
          </a:prstGeom>
          <a:noFill/>
          <a:ln>
            <a:noFill/>
          </a:ln>
        </p:spPr>
      </p:pic>
      <p:sp>
        <p:nvSpPr>
          <p:cNvPr id="286" name="Google Shape;286;p23"/>
          <p:cNvSpPr txBox="1"/>
          <p:nvPr/>
        </p:nvSpPr>
        <p:spPr>
          <a:xfrm>
            <a:off x="3955111" y="4309450"/>
            <a:ext cx="14262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Clr>
                <a:srgbClr val="000000"/>
              </a:buClr>
              <a:buSzPts val="1100"/>
              <a:buFont typeface="Arial"/>
              <a:buNone/>
            </a:pPr>
            <a:r>
              <a:rPr lang="fr" sz="800">
                <a:solidFill>
                  <a:srgbClr val="353C3A"/>
                </a:solidFill>
                <a:latin typeface="Montserrat"/>
                <a:ea typeface="Montserrat"/>
                <a:cs typeface="Montserrat"/>
                <a:sym typeface="Montserrat"/>
              </a:rPr>
              <a:t>Fonctionne sur batterie et s’installe en 30 secondes !</a:t>
            </a:r>
            <a:endParaRPr sz="800">
              <a:solidFill>
                <a:srgbClr val="353C3A"/>
              </a:solidFill>
              <a:latin typeface="Montserrat"/>
              <a:ea typeface="Montserrat"/>
              <a:cs typeface="Montserrat"/>
              <a:sym typeface="Montserrat"/>
            </a:endParaRPr>
          </a:p>
        </p:txBody>
      </p:sp>
      <p:pic>
        <p:nvPicPr>
          <p:cNvPr id="287" name="Google Shape;287;p23"/>
          <p:cNvPicPr preferRelativeResize="0"/>
          <p:nvPr/>
        </p:nvPicPr>
        <p:blipFill>
          <a:blip r:embed="rId5">
            <a:alphaModFix/>
          </a:blip>
          <a:stretch>
            <a:fillRect/>
          </a:stretch>
        </p:blipFill>
        <p:spPr>
          <a:xfrm>
            <a:off x="5766749" y="3531140"/>
            <a:ext cx="2584676" cy="1587348"/>
          </a:xfrm>
          <a:prstGeom prst="rect">
            <a:avLst/>
          </a:prstGeom>
          <a:noFill/>
          <a:ln>
            <a:noFill/>
          </a:ln>
        </p:spPr>
      </p:pic>
      <p:pic>
        <p:nvPicPr>
          <p:cNvPr id="288" name="Google Shape;288;p23"/>
          <p:cNvPicPr preferRelativeResize="0"/>
          <p:nvPr/>
        </p:nvPicPr>
        <p:blipFill>
          <a:blip r:embed="rId6">
            <a:alphaModFix/>
          </a:blip>
          <a:stretch>
            <a:fillRect/>
          </a:stretch>
        </p:blipFill>
        <p:spPr>
          <a:xfrm>
            <a:off x="6139075" y="3611575"/>
            <a:ext cx="1467174" cy="1352574"/>
          </a:xfrm>
          <a:prstGeom prst="rect">
            <a:avLst/>
          </a:prstGeom>
          <a:noFill/>
          <a:ln>
            <a:noFill/>
          </a:ln>
        </p:spPr>
      </p:pic>
      <p:sp>
        <p:nvSpPr>
          <p:cNvPr id="289" name="Google Shape;289;p23"/>
          <p:cNvSpPr txBox="1"/>
          <p:nvPr/>
        </p:nvSpPr>
        <p:spPr>
          <a:xfrm>
            <a:off x="6163531" y="4309450"/>
            <a:ext cx="14262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800">
                <a:solidFill>
                  <a:srgbClr val="353C3A"/>
                </a:solidFill>
                <a:latin typeface="Montserrat"/>
                <a:ea typeface="Montserrat"/>
                <a:cs typeface="Montserrat"/>
                <a:sym typeface="Montserrat"/>
              </a:rPr>
              <a:t>Confirmation de son pointage sur la borne pour les agents</a:t>
            </a:r>
            <a:endParaRPr sz="800">
              <a:latin typeface="Montserrat"/>
              <a:ea typeface="Montserrat"/>
              <a:cs typeface="Montserrat"/>
              <a:sym typeface="Montserrat"/>
            </a:endParaRPr>
          </a:p>
        </p:txBody>
      </p:sp>
      <p:pic>
        <p:nvPicPr>
          <p:cNvPr id="290" name="Google Shape;290;p23"/>
          <p:cNvPicPr preferRelativeResize="0"/>
          <p:nvPr/>
        </p:nvPicPr>
        <p:blipFill>
          <a:blip r:embed="rId7">
            <a:alphaModFix/>
          </a:blip>
          <a:stretch>
            <a:fillRect/>
          </a:stretch>
        </p:blipFill>
        <p:spPr>
          <a:xfrm>
            <a:off x="6672575" y="3834775"/>
            <a:ext cx="384900" cy="384900"/>
          </a:xfrm>
          <a:prstGeom prst="rect">
            <a:avLst/>
          </a:prstGeom>
          <a:noFill/>
          <a:ln>
            <a:noFill/>
          </a:ln>
          <a:effectLst>
            <a:outerShdw blurRad="57150" rotWithShape="0" algn="bl" dir="5400000" dist="19050">
              <a:srgbClr val="000000">
                <a:alpha val="50000"/>
              </a:srgbClr>
            </a:outerShdw>
          </a:effectLst>
        </p:spPr>
      </p:pic>
      <p:pic>
        <p:nvPicPr>
          <p:cNvPr id="291" name="Google Shape;291;p23"/>
          <p:cNvPicPr preferRelativeResize="0"/>
          <p:nvPr/>
        </p:nvPicPr>
        <p:blipFill>
          <a:blip r:embed="rId8">
            <a:alphaModFix/>
          </a:blip>
          <a:stretch>
            <a:fillRect/>
          </a:stretch>
        </p:blipFill>
        <p:spPr>
          <a:xfrm>
            <a:off x="4475763" y="3834775"/>
            <a:ext cx="384900" cy="384900"/>
          </a:xfrm>
          <a:prstGeom prst="rect">
            <a:avLst/>
          </a:prstGeom>
          <a:noFill/>
          <a:ln>
            <a:noFill/>
          </a:ln>
          <a:effectLst>
            <a:outerShdw blurRad="57150" rotWithShape="0" algn="bl" dir="5400000" dist="19050">
              <a:srgbClr val="000000">
                <a:alpha val="50000"/>
              </a:srgbClr>
            </a:outerShdw>
          </a:effectLst>
        </p:spPr>
      </p:pic>
      <p:pic>
        <p:nvPicPr>
          <p:cNvPr id="292" name="Google Shape;292;p23"/>
          <p:cNvPicPr preferRelativeResize="0"/>
          <p:nvPr/>
        </p:nvPicPr>
        <p:blipFill>
          <a:blip r:embed="rId5">
            <a:alphaModFix/>
          </a:blip>
          <a:stretch>
            <a:fillRect/>
          </a:stretch>
        </p:blipFill>
        <p:spPr>
          <a:xfrm>
            <a:off x="1357838" y="3540623"/>
            <a:ext cx="2584676" cy="1568378"/>
          </a:xfrm>
          <a:prstGeom prst="rect">
            <a:avLst/>
          </a:prstGeom>
          <a:noFill/>
          <a:ln>
            <a:noFill/>
          </a:ln>
        </p:spPr>
      </p:pic>
      <p:pic>
        <p:nvPicPr>
          <p:cNvPr id="293" name="Google Shape;293;p23"/>
          <p:cNvPicPr preferRelativeResize="0"/>
          <p:nvPr/>
        </p:nvPicPr>
        <p:blipFill>
          <a:blip r:embed="rId6">
            <a:alphaModFix/>
          </a:blip>
          <a:stretch>
            <a:fillRect/>
          </a:stretch>
        </p:blipFill>
        <p:spPr>
          <a:xfrm>
            <a:off x="1730175" y="3621275"/>
            <a:ext cx="1467174" cy="1342874"/>
          </a:xfrm>
          <a:prstGeom prst="rect">
            <a:avLst/>
          </a:prstGeom>
          <a:noFill/>
          <a:ln>
            <a:noFill/>
          </a:ln>
        </p:spPr>
      </p:pic>
      <p:sp>
        <p:nvSpPr>
          <p:cNvPr id="294" name="Google Shape;294;p23"/>
          <p:cNvSpPr txBox="1"/>
          <p:nvPr/>
        </p:nvSpPr>
        <p:spPr>
          <a:xfrm>
            <a:off x="1739225" y="4309450"/>
            <a:ext cx="14673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800">
                <a:solidFill>
                  <a:srgbClr val="353C3A"/>
                </a:solidFill>
                <a:latin typeface="Montserrat"/>
                <a:ea typeface="Montserrat"/>
                <a:cs typeface="Montserrat"/>
                <a:sym typeface="Montserrat"/>
              </a:rPr>
              <a:t>Solution adaptée pour des sites mono et multi-agents</a:t>
            </a:r>
            <a:endParaRPr sz="800">
              <a:solidFill>
                <a:srgbClr val="353C3A"/>
              </a:solidFill>
              <a:latin typeface="Montserrat"/>
              <a:ea typeface="Montserrat"/>
              <a:cs typeface="Montserrat"/>
              <a:sym typeface="Montserrat"/>
            </a:endParaRPr>
          </a:p>
        </p:txBody>
      </p:sp>
      <p:pic>
        <p:nvPicPr>
          <p:cNvPr id="295" name="Google Shape;295;p23"/>
          <p:cNvPicPr preferRelativeResize="0"/>
          <p:nvPr/>
        </p:nvPicPr>
        <p:blipFill>
          <a:blip r:embed="rId9">
            <a:alphaModFix/>
          </a:blip>
          <a:stretch>
            <a:fillRect/>
          </a:stretch>
        </p:blipFill>
        <p:spPr>
          <a:xfrm>
            <a:off x="2278974" y="3834775"/>
            <a:ext cx="384900" cy="384900"/>
          </a:xfrm>
          <a:prstGeom prst="rect">
            <a:avLst/>
          </a:prstGeom>
          <a:noFill/>
          <a:ln>
            <a:noFill/>
          </a:ln>
          <a:effectLst>
            <a:outerShdw blurRad="57150" rotWithShape="0" algn="bl" dir="5400000" dist="19050">
              <a:srgbClr val="000000">
                <a:alpha val="50000"/>
              </a:srgbClr>
            </a:outerShdw>
          </a:effectLst>
        </p:spPr>
      </p:pic>
      <p:sp>
        <p:nvSpPr>
          <p:cNvPr id="296" name="Google Shape;296;p23"/>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
        <p:nvSpPr>
          <p:cNvPr id="297" name="Google Shape;297;p23"/>
          <p:cNvSpPr txBox="1"/>
          <p:nvPr/>
        </p:nvSpPr>
        <p:spPr>
          <a:xfrm>
            <a:off x="6083925" y="3007300"/>
            <a:ext cx="16680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fr" sz="800" u="sng">
                <a:solidFill>
                  <a:srgbClr val="395CED"/>
                </a:solidFill>
                <a:latin typeface="Montserrat"/>
                <a:ea typeface="Montserrat"/>
                <a:cs typeface="Montserrat"/>
                <a:sym typeface="Montserrat"/>
                <a:hlinkClick r:id="rId10">
                  <a:extLst>
                    <a:ext uri="{A12FA001-AC4F-418D-AE19-62706E023703}">
                      <ahyp:hlinkClr val="tx"/>
                    </a:ext>
                  </a:extLst>
                </a:hlinkClick>
              </a:rPr>
              <a:t>Plus d’informations</a:t>
            </a:r>
            <a:endParaRPr b="1" i="1" sz="600">
              <a:solidFill>
                <a:srgbClr val="395CED"/>
              </a:solidFill>
              <a:latin typeface="Montserrat"/>
              <a:ea typeface="Montserrat"/>
              <a:cs typeface="Montserrat"/>
              <a:sym typeface="Montserrat"/>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F0"/>
        </a:solidFill>
      </p:bgPr>
    </p:bg>
    <p:spTree>
      <p:nvGrpSpPr>
        <p:cNvPr id="301" name="Shape 301"/>
        <p:cNvGrpSpPr/>
        <p:nvPr/>
      </p:nvGrpSpPr>
      <p:grpSpPr>
        <a:xfrm>
          <a:off x="0" y="0"/>
          <a:ext cx="0" cy="0"/>
          <a:chOff x="0" y="0"/>
          <a:chExt cx="0" cy="0"/>
        </a:xfrm>
      </p:grpSpPr>
      <p:sp>
        <p:nvSpPr>
          <p:cNvPr id="302" name="Google Shape;302;p24"/>
          <p:cNvSpPr txBox="1"/>
          <p:nvPr/>
        </p:nvSpPr>
        <p:spPr>
          <a:xfrm>
            <a:off x="717325" y="203825"/>
            <a:ext cx="77712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Pointage mains libres grâce à la Clock R</a:t>
            </a:r>
            <a:endParaRPr sz="2500">
              <a:latin typeface="Calistoga"/>
              <a:ea typeface="Calistoga"/>
              <a:cs typeface="Calistoga"/>
              <a:sym typeface="Calistoga"/>
            </a:endParaRPr>
          </a:p>
        </p:txBody>
      </p:sp>
      <p:sp>
        <p:nvSpPr>
          <p:cNvPr id="303" name="Google Shape;303;p24"/>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24"/>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chemeClr val="lt1"/>
                </a:solidFill>
                <a:latin typeface="Montserrat"/>
                <a:ea typeface="Montserrat"/>
                <a:cs typeface="Montserrat"/>
                <a:sym typeface="Montserrat"/>
              </a:rPr>
              <a:t>Assurez-vous de l’arrivée et du départ de vos agents sur site(s)</a:t>
            </a:r>
            <a:endParaRPr b="1" sz="1200">
              <a:solidFill>
                <a:schemeClr val="lt1"/>
              </a:solidFill>
              <a:latin typeface="Montserrat"/>
              <a:ea typeface="Montserrat"/>
              <a:cs typeface="Montserrat"/>
              <a:sym typeface="Montserrat"/>
            </a:endParaRPr>
          </a:p>
        </p:txBody>
      </p:sp>
      <p:sp>
        <p:nvSpPr>
          <p:cNvPr id="305" name="Google Shape;305;p24"/>
          <p:cNvSpPr txBox="1"/>
          <p:nvPr/>
        </p:nvSpPr>
        <p:spPr>
          <a:xfrm>
            <a:off x="789325" y="1765175"/>
            <a:ext cx="5160900" cy="1200900"/>
          </a:xfrm>
          <a:prstGeom prst="rect">
            <a:avLst/>
          </a:prstGeom>
          <a:noFill/>
          <a:ln>
            <a:noFill/>
          </a:ln>
        </p:spPr>
        <p:txBody>
          <a:bodyPr anchorCtr="0" anchor="t" bIns="91425" lIns="91425" spcFirstLastPara="1" rIns="91425" wrap="square" tIns="91425">
            <a:spAutoFit/>
          </a:bodyPr>
          <a:lstStyle/>
          <a:p>
            <a:pPr indent="0" lvl="0" marL="0" rtl="0" algn="l">
              <a:lnSpc>
                <a:spcPct val="140074"/>
              </a:lnSpc>
              <a:spcBef>
                <a:spcPts val="0"/>
              </a:spcBef>
              <a:spcAft>
                <a:spcPts val="0"/>
              </a:spcAft>
              <a:buNone/>
            </a:pPr>
            <a:r>
              <a:rPr lang="fr" sz="1000">
                <a:solidFill>
                  <a:schemeClr val="dk1"/>
                </a:solidFill>
                <a:latin typeface="Montserrat"/>
                <a:ea typeface="Montserrat"/>
                <a:cs typeface="Montserrat"/>
                <a:sym typeface="Montserrat"/>
              </a:rPr>
              <a:t>Cette pointeuse mains libres détecte automatiquement l’agent. L’antenne est branchée sur secteur, il suffit alors que le personnel soit en possession du badge, pour que son arrivée et son départ soient remontés. </a:t>
            </a:r>
            <a:endParaRPr sz="1000">
              <a:solidFill>
                <a:schemeClr val="dk1"/>
              </a:solidFill>
              <a:latin typeface="Montserrat"/>
              <a:ea typeface="Montserrat"/>
              <a:cs typeface="Montserrat"/>
              <a:sym typeface="Montserrat"/>
            </a:endParaRPr>
          </a:p>
          <a:p>
            <a:pPr indent="0" lvl="0" marL="0" rtl="0" algn="l">
              <a:lnSpc>
                <a:spcPct val="140074"/>
              </a:lnSpc>
              <a:spcBef>
                <a:spcPts val="0"/>
              </a:spcBef>
              <a:spcAft>
                <a:spcPts val="0"/>
              </a:spcAft>
              <a:buNone/>
            </a:pPr>
            <a:r>
              <a:rPr lang="fr" sz="1000">
                <a:solidFill>
                  <a:schemeClr val="dk1"/>
                </a:solidFill>
                <a:latin typeface="Montserrat"/>
                <a:ea typeface="Montserrat"/>
                <a:cs typeface="Montserrat"/>
                <a:sym typeface="Montserrat"/>
              </a:rPr>
              <a:t>Une solution permettant d’assurer un pointage optimal, sans oubli de l’agent (sites mono-agents et multi-agents)</a:t>
            </a:r>
            <a:endParaRPr sz="1000">
              <a:solidFill>
                <a:schemeClr val="dk1"/>
              </a:solidFill>
              <a:latin typeface="Montserrat"/>
              <a:ea typeface="Montserrat"/>
              <a:cs typeface="Montserrat"/>
              <a:sym typeface="Montserrat"/>
            </a:endParaRPr>
          </a:p>
        </p:txBody>
      </p:sp>
      <p:sp>
        <p:nvSpPr>
          <p:cNvPr id="306" name="Google Shape;306;p24"/>
          <p:cNvSpPr txBox="1"/>
          <p:nvPr/>
        </p:nvSpPr>
        <p:spPr>
          <a:xfrm>
            <a:off x="789325" y="1422825"/>
            <a:ext cx="1858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latin typeface="Calistoga"/>
                <a:ea typeface="Calistoga"/>
                <a:cs typeface="Calistoga"/>
                <a:sym typeface="Calistoga"/>
              </a:rPr>
              <a:t>À </a:t>
            </a:r>
            <a:r>
              <a:rPr lang="fr">
                <a:latin typeface="Calistoga"/>
                <a:ea typeface="Calistoga"/>
                <a:cs typeface="Calistoga"/>
                <a:sym typeface="Calistoga"/>
              </a:rPr>
              <a:t>propos</a:t>
            </a:r>
            <a:endParaRPr>
              <a:latin typeface="Calistoga"/>
              <a:ea typeface="Calistoga"/>
              <a:cs typeface="Calistoga"/>
              <a:sym typeface="Calistoga"/>
            </a:endParaRPr>
          </a:p>
        </p:txBody>
      </p:sp>
      <p:pic>
        <p:nvPicPr>
          <p:cNvPr id="307" name="Google Shape;307;p24">
            <a:hlinkClick r:id="rId3"/>
          </p:cNvPr>
          <p:cNvPicPr preferRelativeResize="0"/>
          <p:nvPr/>
        </p:nvPicPr>
        <p:blipFill>
          <a:blip r:embed="rId4">
            <a:alphaModFix/>
          </a:blip>
          <a:stretch>
            <a:fillRect/>
          </a:stretch>
        </p:blipFill>
        <p:spPr>
          <a:xfrm>
            <a:off x="6909725" y="1398750"/>
            <a:ext cx="721125" cy="1521952"/>
          </a:xfrm>
          <a:prstGeom prst="rect">
            <a:avLst/>
          </a:prstGeom>
          <a:noFill/>
          <a:ln>
            <a:noFill/>
          </a:ln>
          <a:effectLst>
            <a:outerShdw blurRad="57150" rotWithShape="0" algn="bl" dir="5400000" dist="19050">
              <a:srgbClr val="000000">
                <a:alpha val="50000"/>
              </a:srgbClr>
            </a:outerShdw>
          </a:effectLst>
        </p:spPr>
      </p:pic>
      <p:sp>
        <p:nvSpPr>
          <p:cNvPr id="308" name="Google Shape;308;p24"/>
          <p:cNvSpPr txBox="1"/>
          <p:nvPr/>
        </p:nvSpPr>
        <p:spPr>
          <a:xfrm>
            <a:off x="789325" y="2961100"/>
            <a:ext cx="2831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latin typeface="Calistoga"/>
                <a:ea typeface="Calistoga"/>
                <a:cs typeface="Calistoga"/>
                <a:sym typeface="Calistoga"/>
              </a:rPr>
              <a:t>Avantages</a:t>
            </a:r>
            <a:endParaRPr>
              <a:latin typeface="Calistoga"/>
              <a:ea typeface="Calistoga"/>
              <a:cs typeface="Calistoga"/>
              <a:sym typeface="Calistoga"/>
            </a:endParaRPr>
          </a:p>
        </p:txBody>
      </p:sp>
      <p:pic>
        <p:nvPicPr>
          <p:cNvPr id="309" name="Google Shape;309;p24"/>
          <p:cNvPicPr preferRelativeResize="0"/>
          <p:nvPr/>
        </p:nvPicPr>
        <p:blipFill rotWithShape="1">
          <a:blip r:embed="rId5">
            <a:alphaModFix/>
          </a:blip>
          <a:srcRect b="29443" l="37596" r="39994" t="26472"/>
          <a:stretch/>
        </p:blipFill>
        <p:spPr>
          <a:xfrm>
            <a:off x="6796800" y="2537450"/>
            <a:ext cx="278170" cy="307800"/>
          </a:xfrm>
          <a:prstGeom prst="rect">
            <a:avLst/>
          </a:prstGeom>
          <a:noFill/>
          <a:ln>
            <a:noFill/>
          </a:ln>
          <a:effectLst>
            <a:outerShdw blurRad="57150" rotWithShape="0" algn="bl" dir="5400000" dist="19050">
              <a:srgbClr val="000000">
                <a:alpha val="50000"/>
              </a:srgbClr>
            </a:outerShdw>
          </a:effectLst>
        </p:spPr>
      </p:pic>
      <p:pic>
        <p:nvPicPr>
          <p:cNvPr id="310" name="Google Shape;310;p24"/>
          <p:cNvPicPr preferRelativeResize="0"/>
          <p:nvPr/>
        </p:nvPicPr>
        <p:blipFill>
          <a:blip r:embed="rId6">
            <a:alphaModFix/>
          </a:blip>
          <a:stretch>
            <a:fillRect/>
          </a:stretch>
        </p:blipFill>
        <p:spPr>
          <a:xfrm>
            <a:off x="1357838" y="3540623"/>
            <a:ext cx="2584676" cy="1568378"/>
          </a:xfrm>
          <a:prstGeom prst="rect">
            <a:avLst/>
          </a:prstGeom>
          <a:noFill/>
          <a:ln>
            <a:noFill/>
          </a:ln>
        </p:spPr>
      </p:pic>
      <p:pic>
        <p:nvPicPr>
          <p:cNvPr id="311" name="Google Shape;311;p24"/>
          <p:cNvPicPr preferRelativeResize="0"/>
          <p:nvPr/>
        </p:nvPicPr>
        <p:blipFill>
          <a:blip r:embed="rId7">
            <a:alphaModFix/>
          </a:blip>
          <a:stretch>
            <a:fillRect/>
          </a:stretch>
        </p:blipFill>
        <p:spPr>
          <a:xfrm>
            <a:off x="1730175" y="3621275"/>
            <a:ext cx="1467174" cy="1342874"/>
          </a:xfrm>
          <a:prstGeom prst="rect">
            <a:avLst/>
          </a:prstGeom>
          <a:noFill/>
          <a:ln>
            <a:noFill/>
          </a:ln>
        </p:spPr>
      </p:pic>
      <p:sp>
        <p:nvSpPr>
          <p:cNvPr id="312" name="Google Shape;312;p24"/>
          <p:cNvSpPr txBox="1"/>
          <p:nvPr/>
        </p:nvSpPr>
        <p:spPr>
          <a:xfrm>
            <a:off x="1739225" y="4309450"/>
            <a:ext cx="14673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800">
                <a:solidFill>
                  <a:srgbClr val="353C3A"/>
                </a:solidFill>
                <a:latin typeface="Montserrat"/>
                <a:ea typeface="Montserrat"/>
                <a:cs typeface="Montserrat"/>
                <a:sym typeface="Montserrat"/>
              </a:rPr>
              <a:t>Solution adaptée pour des sites mono et multi-agents</a:t>
            </a:r>
            <a:endParaRPr sz="800">
              <a:solidFill>
                <a:srgbClr val="353C3A"/>
              </a:solidFill>
              <a:latin typeface="Montserrat"/>
              <a:ea typeface="Montserrat"/>
              <a:cs typeface="Montserrat"/>
              <a:sym typeface="Montserrat"/>
            </a:endParaRPr>
          </a:p>
        </p:txBody>
      </p:sp>
      <p:pic>
        <p:nvPicPr>
          <p:cNvPr id="313" name="Google Shape;313;p24"/>
          <p:cNvPicPr preferRelativeResize="0"/>
          <p:nvPr/>
        </p:nvPicPr>
        <p:blipFill>
          <a:blip r:embed="rId6">
            <a:alphaModFix/>
          </a:blip>
          <a:stretch>
            <a:fillRect/>
          </a:stretch>
        </p:blipFill>
        <p:spPr>
          <a:xfrm>
            <a:off x="3546388" y="3540623"/>
            <a:ext cx="2584676" cy="1568378"/>
          </a:xfrm>
          <a:prstGeom prst="rect">
            <a:avLst/>
          </a:prstGeom>
          <a:noFill/>
          <a:ln>
            <a:noFill/>
          </a:ln>
        </p:spPr>
      </p:pic>
      <p:pic>
        <p:nvPicPr>
          <p:cNvPr id="314" name="Google Shape;314;p24"/>
          <p:cNvPicPr preferRelativeResize="0"/>
          <p:nvPr/>
        </p:nvPicPr>
        <p:blipFill>
          <a:blip r:embed="rId7">
            <a:alphaModFix/>
          </a:blip>
          <a:stretch>
            <a:fillRect/>
          </a:stretch>
        </p:blipFill>
        <p:spPr>
          <a:xfrm>
            <a:off x="3918725" y="3621275"/>
            <a:ext cx="1467174" cy="1342874"/>
          </a:xfrm>
          <a:prstGeom prst="rect">
            <a:avLst/>
          </a:prstGeom>
          <a:noFill/>
          <a:ln>
            <a:noFill/>
          </a:ln>
        </p:spPr>
      </p:pic>
      <p:sp>
        <p:nvSpPr>
          <p:cNvPr id="315" name="Google Shape;315;p24"/>
          <p:cNvSpPr txBox="1"/>
          <p:nvPr/>
        </p:nvSpPr>
        <p:spPr>
          <a:xfrm>
            <a:off x="3955111" y="4309450"/>
            <a:ext cx="14262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800">
                <a:solidFill>
                  <a:srgbClr val="353C3A"/>
                </a:solidFill>
                <a:latin typeface="Montserrat"/>
                <a:ea typeface="Montserrat"/>
                <a:cs typeface="Montserrat"/>
                <a:sym typeface="Montserrat"/>
              </a:rPr>
              <a:t>La détection auto évite les oublis et améliore le quotidien des agents</a:t>
            </a:r>
            <a:endParaRPr sz="800">
              <a:solidFill>
                <a:srgbClr val="353C3A"/>
              </a:solidFill>
              <a:latin typeface="Montserrat"/>
              <a:ea typeface="Montserrat"/>
              <a:cs typeface="Montserrat"/>
              <a:sym typeface="Montserrat"/>
            </a:endParaRPr>
          </a:p>
        </p:txBody>
      </p:sp>
      <p:pic>
        <p:nvPicPr>
          <p:cNvPr id="316" name="Google Shape;316;p24"/>
          <p:cNvPicPr preferRelativeResize="0"/>
          <p:nvPr/>
        </p:nvPicPr>
        <p:blipFill>
          <a:blip r:embed="rId6">
            <a:alphaModFix/>
          </a:blip>
          <a:stretch>
            <a:fillRect/>
          </a:stretch>
        </p:blipFill>
        <p:spPr>
          <a:xfrm>
            <a:off x="5766749" y="3531140"/>
            <a:ext cx="2584676" cy="1587348"/>
          </a:xfrm>
          <a:prstGeom prst="rect">
            <a:avLst/>
          </a:prstGeom>
          <a:noFill/>
          <a:ln>
            <a:noFill/>
          </a:ln>
        </p:spPr>
      </p:pic>
      <p:pic>
        <p:nvPicPr>
          <p:cNvPr id="317" name="Google Shape;317;p24"/>
          <p:cNvPicPr preferRelativeResize="0"/>
          <p:nvPr/>
        </p:nvPicPr>
        <p:blipFill>
          <a:blip r:embed="rId7">
            <a:alphaModFix/>
          </a:blip>
          <a:stretch>
            <a:fillRect/>
          </a:stretch>
        </p:blipFill>
        <p:spPr>
          <a:xfrm>
            <a:off x="6139075" y="3611575"/>
            <a:ext cx="1467174" cy="1352574"/>
          </a:xfrm>
          <a:prstGeom prst="rect">
            <a:avLst/>
          </a:prstGeom>
          <a:noFill/>
          <a:ln>
            <a:noFill/>
          </a:ln>
        </p:spPr>
      </p:pic>
      <p:sp>
        <p:nvSpPr>
          <p:cNvPr id="318" name="Google Shape;318;p24"/>
          <p:cNvSpPr txBox="1"/>
          <p:nvPr/>
        </p:nvSpPr>
        <p:spPr>
          <a:xfrm>
            <a:off x="6163550" y="4309450"/>
            <a:ext cx="14673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800">
                <a:solidFill>
                  <a:srgbClr val="353C3A"/>
                </a:solidFill>
                <a:latin typeface="Montserrat"/>
                <a:ea typeface="Montserrat"/>
                <a:cs typeface="Montserrat"/>
                <a:sym typeface="Montserrat"/>
              </a:rPr>
              <a:t>Un branchement sur secteur, pour toujours être à 100% de batterie</a:t>
            </a:r>
            <a:endParaRPr sz="800">
              <a:solidFill>
                <a:srgbClr val="353C3A"/>
              </a:solidFill>
              <a:latin typeface="Montserrat"/>
              <a:ea typeface="Montserrat"/>
              <a:cs typeface="Montserrat"/>
              <a:sym typeface="Montserrat"/>
            </a:endParaRPr>
          </a:p>
        </p:txBody>
      </p:sp>
      <p:pic>
        <p:nvPicPr>
          <p:cNvPr id="319" name="Google Shape;319;p24"/>
          <p:cNvPicPr preferRelativeResize="0"/>
          <p:nvPr/>
        </p:nvPicPr>
        <p:blipFill>
          <a:blip r:embed="rId8">
            <a:alphaModFix/>
          </a:blip>
          <a:stretch>
            <a:fillRect/>
          </a:stretch>
        </p:blipFill>
        <p:spPr>
          <a:xfrm>
            <a:off x="2278974" y="3834775"/>
            <a:ext cx="384900" cy="384900"/>
          </a:xfrm>
          <a:prstGeom prst="rect">
            <a:avLst/>
          </a:prstGeom>
          <a:noFill/>
          <a:ln>
            <a:noFill/>
          </a:ln>
          <a:effectLst>
            <a:outerShdw blurRad="57150" rotWithShape="0" algn="bl" dir="5400000" dist="19050">
              <a:srgbClr val="000000">
                <a:alpha val="50000"/>
              </a:srgbClr>
            </a:outerShdw>
          </a:effectLst>
        </p:spPr>
      </p:pic>
      <p:pic>
        <p:nvPicPr>
          <p:cNvPr id="320" name="Google Shape;320;p24"/>
          <p:cNvPicPr preferRelativeResize="0"/>
          <p:nvPr/>
        </p:nvPicPr>
        <p:blipFill>
          <a:blip r:embed="rId9">
            <a:alphaModFix/>
          </a:blip>
          <a:stretch>
            <a:fillRect/>
          </a:stretch>
        </p:blipFill>
        <p:spPr>
          <a:xfrm>
            <a:off x="4483562" y="3842575"/>
            <a:ext cx="369300" cy="369300"/>
          </a:xfrm>
          <a:prstGeom prst="rect">
            <a:avLst/>
          </a:prstGeom>
          <a:noFill/>
          <a:ln>
            <a:noFill/>
          </a:ln>
          <a:effectLst>
            <a:outerShdw blurRad="57150" rotWithShape="0" algn="bl" dir="5400000" dist="19050">
              <a:srgbClr val="000000">
                <a:alpha val="50000"/>
              </a:srgbClr>
            </a:outerShdw>
          </a:effectLst>
        </p:spPr>
      </p:pic>
      <p:pic>
        <p:nvPicPr>
          <p:cNvPr id="321" name="Google Shape;321;p24"/>
          <p:cNvPicPr preferRelativeResize="0"/>
          <p:nvPr/>
        </p:nvPicPr>
        <p:blipFill>
          <a:blip r:embed="rId10">
            <a:alphaModFix/>
          </a:blip>
          <a:stretch>
            <a:fillRect/>
          </a:stretch>
        </p:blipFill>
        <p:spPr>
          <a:xfrm>
            <a:off x="6691963" y="3842575"/>
            <a:ext cx="369300" cy="369300"/>
          </a:xfrm>
          <a:prstGeom prst="rect">
            <a:avLst/>
          </a:prstGeom>
          <a:noFill/>
          <a:ln>
            <a:noFill/>
          </a:ln>
        </p:spPr>
      </p:pic>
      <p:sp>
        <p:nvSpPr>
          <p:cNvPr id="322" name="Google Shape;322;p24"/>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
        <p:nvSpPr>
          <p:cNvPr id="323" name="Google Shape;323;p24"/>
          <p:cNvSpPr txBox="1"/>
          <p:nvPr/>
        </p:nvSpPr>
        <p:spPr>
          <a:xfrm>
            <a:off x="6353400" y="2919088"/>
            <a:ext cx="16680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fr" sz="800" u="sng">
                <a:solidFill>
                  <a:srgbClr val="395CED"/>
                </a:solidFill>
                <a:latin typeface="Montserrat"/>
                <a:ea typeface="Montserrat"/>
                <a:cs typeface="Montserrat"/>
                <a:sym typeface="Montserrat"/>
                <a:hlinkClick r:id="rId11">
                  <a:extLst>
                    <a:ext uri="{A12FA001-AC4F-418D-AE19-62706E023703}">
                      <ahyp:hlinkClr val="tx"/>
                    </a:ext>
                  </a:extLst>
                </a:hlinkClick>
              </a:rPr>
              <a:t>Plus d’informations</a:t>
            </a:r>
            <a:endParaRPr b="1" i="1" sz="600">
              <a:solidFill>
                <a:srgbClr val="395CED"/>
              </a:solidFill>
              <a:latin typeface="Montserrat"/>
              <a:ea typeface="Montserrat"/>
              <a:cs typeface="Montserrat"/>
              <a:sym typeface="Montserrat"/>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F0"/>
        </a:solidFill>
      </p:bgPr>
    </p:bg>
    <p:spTree>
      <p:nvGrpSpPr>
        <p:cNvPr id="327" name="Shape 327"/>
        <p:cNvGrpSpPr/>
        <p:nvPr/>
      </p:nvGrpSpPr>
      <p:grpSpPr>
        <a:xfrm>
          <a:off x="0" y="0"/>
          <a:ext cx="0" cy="0"/>
          <a:chOff x="0" y="0"/>
          <a:chExt cx="0" cy="0"/>
        </a:xfrm>
      </p:grpSpPr>
      <p:sp>
        <p:nvSpPr>
          <p:cNvPr id="328" name="Google Shape;328;p25"/>
          <p:cNvSpPr/>
          <p:nvPr/>
        </p:nvSpPr>
        <p:spPr>
          <a:xfrm>
            <a:off x="666750" y="567018"/>
            <a:ext cx="8113948" cy="4104399"/>
          </a:xfrm>
          <a:custGeom>
            <a:rect b="b" l="l" r="r" t="t"/>
            <a:pathLst>
              <a:path extrusionOk="0" h="1272682" w="2515953">
                <a:moveTo>
                  <a:pt x="2391492" y="1272682"/>
                </a:moveTo>
                <a:lnTo>
                  <a:pt x="124460" y="1272682"/>
                </a:lnTo>
                <a:cubicBezTo>
                  <a:pt x="55880" y="1272682"/>
                  <a:pt x="0" y="1216802"/>
                  <a:pt x="0" y="1148222"/>
                </a:cubicBezTo>
                <a:lnTo>
                  <a:pt x="0" y="124460"/>
                </a:lnTo>
                <a:cubicBezTo>
                  <a:pt x="0" y="55880"/>
                  <a:pt x="55880" y="0"/>
                  <a:pt x="124460" y="0"/>
                </a:cubicBezTo>
                <a:lnTo>
                  <a:pt x="2391493" y="0"/>
                </a:lnTo>
                <a:cubicBezTo>
                  <a:pt x="2460073" y="0"/>
                  <a:pt x="2515953" y="55880"/>
                  <a:pt x="2515953" y="124460"/>
                </a:cubicBezTo>
                <a:lnTo>
                  <a:pt x="2515953" y="1148222"/>
                </a:lnTo>
                <a:cubicBezTo>
                  <a:pt x="2515953" y="1216802"/>
                  <a:pt x="2460073" y="1272682"/>
                  <a:pt x="2391493" y="1272682"/>
                </a:cubicBezTo>
                <a:close/>
              </a:path>
            </a:pathLst>
          </a:custGeom>
          <a:solidFill>
            <a:srgbClr val="FDE1D8">
              <a:alpha val="49800"/>
            </a:srgbClr>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29" name="Google Shape;329;p25"/>
          <p:cNvSpPr txBox="1"/>
          <p:nvPr/>
        </p:nvSpPr>
        <p:spPr>
          <a:xfrm>
            <a:off x="1755825" y="2018175"/>
            <a:ext cx="5935800" cy="1154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4500">
                <a:latin typeface="Calistoga"/>
                <a:ea typeface="Calistoga"/>
                <a:cs typeface="Calistoga"/>
                <a:sym typeface="Calistoga"/>
              </a:rPr>
              <a:t>Nos solutions</a:t>
            </a:r>
            <a:endParaRPr sz="4500">
              <a:latin typeface="Calistoga"/>
              <a:ea typeface="Calistoga"/>
              <a:cs typeface="Calistoga"/>
              <a:sym typeface="Calistoga"/>
            </a:endParaRPr>
          </a:p>
          <a:p>
            <a:pPr indent="0" lvl="0" marL="0" rtl="0" algn="ctr">
              <a:spcBef>
                <a:spcPts val="0"/>
              </a:spcBef>
              <a:spcAft>
                <a:spcPts val="0"/>
              </a:spcAft>
              <a:buNone/>
            </a:pPr>
            <a:r>
              <a:rPr i="1" lang="fr" sz="1800">
                <a:latin typeface="Calistoga"/>
                <a:ea typeface="Calistoga"/>
                <a:cs typeface="Calistoga"/>
                <a:sym typeface="Calistoga"/>
              </a:rPr>
              <a:t>de traçabilité des interventions</a:t>
            </a:r>
            <a:endParaRPr i="1" sz="1800">
              <a:latin typeface="Calistoga"/>
              <a:ea typeface="Calistoga"/>
              <a:cs typeface="Calistoga"/>
              <a:sym typeface="Calistoga"/>
            </a:endParaRPr>
          </a:p>
        </p:txBody>
      </p:sp>
      <p:sp>
        <p:nvSpPr>
          <p:cNvPr id="330" name="Google Shape;330;p25"/>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pic>
        <p:nvPicPr>
          <p:cNvPr id="335" name="Google Shape;335;p26"/>
          <p:cNvPicPr preferRelativeResize="0"/>
          <p:nvPr/>
        </p:nvPicPr>
        <p:blipFill>
          <a:blip r:embed="rId3">
            <a:alphaModFix/>
          </a:blip>
          <a:stretch>
            <a:fillRect/>
          </a:stretch>
        </p:blipFill>
        <p:spPr>
          <a:xfrm>
            <a:off x="5722325" y="1906650"/>
            <a:ext cx="3344024" cy="3500924"/>
          </a:xfrm>
          <a:prstGeom prst="rect">
            <a:avLst/>
          </a:prstGeom>
          <a:noFill/>
          <a:ln>
            <a:noFill/>
          </a:ln>
        </p:spPr>
      </p:pic>
      <p:sp>
        <p:nvSpPr>
          <p:cNvPr id="336" name="Google Shape;336;p26"/>
          <p:cNvSpPr txBox="1"/>
          <p:nvPr/>
        </p:nvSpPr>
        <p:spPr>
          <a:xfrm>
            <a:off x="731350" y="263775"/>
            <a:ext cx="5323500" cy="569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None/>
            </a:pPr>
            <a:r>
              <a:rPr lang="fr" sz="2500">
                <a:solidFill>
                  <a:srgbClr val="353C3A"/>
                </a:solidFill>
                <a:latin typeface="Calistoga"/>
                <a:ea typeface="Calistoga"/>
                <a:cs typeface="Calistoga"/>
                <a:sym typeface="Calistoga"/>
              </a:rPr>
              <a:t>Traçabilité des interventions</a:t>
            </a:r>
            <a:endParaRPr sz="2500">
              <a:solidFill>
                <a:srgbClr val="353C3A"/>
              </a:solidFill>
              <a:latin typeface="Calistoga"/>
              <a:ea typeface="Calistoga"/>
              <a:cs typeface="Calistoga"/>
              <a:sym typeface="Calistoga"/>
            </a:endParaRPr>
          </a:p>
        </p:txBody>
      </p:sp>
      <p:sp>
        <p:nvSpPr>
          <p:cNvPr id="337" name="Google Shape;337;p26"/>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26"/>
          <p:cNvSpPr txBox="1"/>
          <p:nvPr/>
        </p:nvSpPr>
        <p:spPr>
          <a:xfrm>
            <a:off x="815300" y="873475"/>
            <a:ext cx="71217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300">
                <a:solidFill>
                  <a:schemeClr val="lt1"/>
                </a:solidFill>
                <a:latin typeface="Montserrat"/>
                <a:ea typeface="Montserrat"/>
                <a:cs typeface="Montserrat"/>
                <a:sym typeface="Montserrat"/>
              </a:rPr>
              <a:t>Prouvez votre engagement et votre efficacité</a:t>
            </a:r>
            <a:endParaRPr b="1" sz="1300">
              <a:solidFill>
                <a:schemeClr val="lt1"/>
              </a:solidFill>
              <a:latin typeface="Montserrat"/>
              <a:ea typeface="Montserrat"/>
              <a:cs typeface="Montserrat"/>
              <a:sym typeface="Montserrat"/>
            </a:endParaRPr>
          </a:p>
        </p:txBody>
      </p:sp>
      <p:pic>
        <p:nvPicPr>
          <p:cNvPr id="339" name="Google Shape;339;p26"/>
          <p:cNvPicPr preferRelativeResize="0"/>
          <p:nvPr/>
        </p:nvPicPr>
        <p:blipFill>
          <a:blip r:embed="rId3">
            <a:alphaModFix/>
          </a:blip>
          <a:stretch>
            <a:fillRect/>
          </a:stretch>
        </p:blipFill>
        <p:spPr>
          <a:xfrm>
            <a:off x="3154763" y="1864300"/>
            <a:ext cx="3432475" cy="3500924"/>
          </a:xfrm>
          <a:prstGeom prst="rect">
            <a:avLst/>
          </a:prstGeom>
          <a:noFill/>
          <a:ln>
            <a:noFill/>
          </a:ln>
        </p:spPr>
      </p:pic>
      <p:pic>
        <p:nvPicPr>
          <p:cNvPr id="340" name="Google Shape;340;p26"/>
          <p:cNvPicPr preferRelativeResize="0"/>
          <p:nvPr/>
        </p:nvPicPr>
        <p:blipFill>
          <a:blip r:embed="rId3">
            <a:alphaModFix/>
          </a:blip>
          <a:stretch>
            <a:fillRect/>
          </a:stretch>
        </p:blipFill>
        <p:spPr>
          <a:xfrm>
            <a:off x="731350" y="1906650"/>
            <a:ext cx="3344024" cy="3500924"/>
          </a:xfrm>
          <a:prstGeom prst="rect">
            <a:avLst/>
          </a:prstGeom>
          <a:noFill/>
          <a:ln>
            <a:noFill/>
          </a:ln>
        </p:spPr>
      </p:pic>
      <p:pic>
        <p:nvPicPr>
          <p:cNvPr id="341" name="Google Shape;341;p26"/>
          <p:cNvPicPr preferRelativeResize="0"/>
          <p:nvPr/>
        </p:nvPicPr>
        <p:blipFill>
          <a:blip r:embed="rId4">
            <a:alphaModFix/>
          </a:blip>
          <a:stretch>
            <a:fillRect/>
          </a:stretch>
        </p:blipFill>
        <p:spPr>
          <a:xfrm>
            <a:off x="840275" y="1864300"/>
            <a:ext cx="2271000" cy="2848750"/>
          </a:xfrm>
          <a:prstGeom prst="rect">
            <a:avLst/>
          </a:prstGeom>
          <a:noFill/>
          <a:ln>
            <a:noFill/>
          </a:ln>
        </p:spPr>
      </p:pic>
      <p:pic>
        <p:nvPicPr>
          <p:cNvPr id="342" name="Google Shape;342;p26"/>
          <p:cNvPicPr preferRelativeResize="0"/>
          <p:nvPr/>
        </p:nvPicPr>
        <p:blipFill>
          <a:blip r:embed="rId4">
            <a:alphaModFix/>
          </a:blip>
          <a:stretch>
            <a:fillRect/>
          </a:stretch>
        </p:blipFill>
        <p:spPr>
          <a:xfrm>
            <a:off x="3373700" y="1876975"/>
            <a:ext cx="2331050" cy="2848750"/>
          </a:xfrm>
          <a:prstGeom prst="rect">
            <a:avLst/>
          </a:prstGeom>
          <a:noFill/>
          <a:ln>
            <a:noFill/>
          </a:ln>
        </p:spPr>
      </p:pic>
      <p:pic>
        <p:nvPicPr>
          <p:cNvPr id="343" name="Google Shape;343;p26"/>
          <p:cNvPicPr preferRelativeResize="0"/>
          <p:nvPr/>
        </p:nvPicPr>
        <p:blipFill>
          <a:blip r:embed="rId4">
            <a:alphaModFix/>
          </a:blip>
          <a:stretch>
            <a:fillRect/>
          </a:stretch>
        </p:blipFill>
        <p:spPr>
          <a:xfrm>
            <a:off x="5935625" y="1864300"/>
            <a:ext cx="2271000" cy="2848750"/>
          </a:xfrm>
          <a:prstGeom prst="rect">
            <a:avLst/>
          </a:prstGeom>
          <a:noFill/>
          <a:ln>
            <a:noFill/>
          </a:ln>
        </p:spPr>
      </p:pic>
      <p:sp>
        <p:nvSpPr>
          <p:cNvPr id="344" name="Google Shape;344;p26"/>
          <p:cNvSpPr txBox="1"/>
          <p:nvPr/>
        </p:nvSpPr>
        <p:spPr>
          <a:xfrm>
            <a:off x="1092425" y="3540188"/>
            <a:ext cx="17667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1100">
                <a:solidFill>
                  <a:srgbClr val="6ECCE2"/>
                </a:solidFill>
                <a:latin typeface="Montserrat"/>
                <a:ea typeface="Montserrat"/>
                <a:cs typeface="Montserrat"/>
                <a:sym typeface="Montserrat"/>
              </a:rPr>
              <a:t>Bouton connecté</a:t>
            </a:r>
            <a:endParaRPr b="1" sz="1100">
              <a:solidFill>
                <a:srgbClr val="6ECCE2"/>
              </a:solidFill>
              <a:latin typeface="Montserrat"/>
              <a:ea typeface="Montserrat"/>
              <a:cs typeface="Montserrat"/>
              <a:sym typeface="Montserrat"/>
            </a:endParaRPr>
          </a:p>
        </p:txBody>
      </p:sp>
      <p:sp>
        <p:nvSpPr>
          <p:cNvPr id="345" name="Google Shape;345;p26"/>
          <p:cNvSpPr txBox="1"/>
          <p:nvPr/>
        </p:nvSpPr>
        <p:spPr>
          <a:xfrm>
            <a:off x="3640100" y="3560475"/>
            <a:ext cx="17667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1100">
                <a:solidFill>
                  <a:srgbClr val="6ECCE2"/>
                </a:solidFill>
                <a:latin typeface="Montserrat"/>
                <a:ea typeface="Montserrat"/>
                <a:cs typeface="Montserrat"/>
                <a:sym typeface="Montserrat"/>
              </a:rPr>
              <a:t>QR code</a:t>
            </a:r>
            <a:endParaRPr/>
          </a:p>
        </p:txBody>
      </p:sp>
      <p:sp>
        <p:nvSpPr>
          <p:cNvPr id="346" name="Google Shape;346;p26"/>
          <p:cNvSpPr txBox="1"/>
          <p:nvPr/>
        </p:nvSpPr>
        <p:spPr>
          <a:xfrm>
            <a:off x="6219325" y="3475875"/>
            <a:ext cx="17667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1100">
                <a:solidFill>
                  <a:srgbClr val="6ECCE2"/>
                </a:solidFill>
                <a:latin typeface="Montserrat"/>
                <a:ea typeface="Montserrat"/>
                <a:cs typeface="Montserrat"/>
                <a:sym typeface="Montserrat"/>
              </a:rPr>
              <a:t>Feuilles de passage connectées</a:t>
            </a:r>
            <a:endParaRPr/>
          </a:p>
        </p:txBody>
      </p:sp>
      <p:sp>
        <p:nvSpPr>
          <p:cNvPr id="347" name="Google Shape;347;p26"/>
          <p:cNvSpPr txBox="1"/>
          <p:nvPr/>
        </p:nvSpPr>
        <p:spPr>
          <a:xfrm>
            <a:off x="1146575" y="4057500"/>
            <a:ext cx="1658400" cy="3387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lang="fr" sz="1000">
                <a:solidFill>
                  <a:schemeClr val="dk1"/>
                </a:solidFill>
                <a:latin typeface="Montserrat"/>
                <a:ea typeface="Montserrat"/>
                <a:cs typeface="Montserrat"/>
                <a:sym typeface="Montserrat"/>
              </a:rPr>
              <a:t>Pour sa simplicité</a:t>
            </a:r>
            <a:endParaRPr sz="1000">
              <a:solidFill>
                <a:schemeClr val="dk1"/>
              </a:solidFill>
              <a:latin typeface="Montserrat"/>
              <a:ea typeface="Montserrat"/>
              <a:cs typeface="Montserrat"/>
              <a:sym typeface="Montserrat"/>
            </a:endParaRPr>
          </a:p>
        </p:txBody>
      </p:sp>
      <p:sp>
        <p:nvSpPr>
          <p:cNvPr id="348" name="Google Shape;348;p26"/>
          <p:cNvSpPr txBox="1"/>
          <p:nvPr/>
        </p:nvSpPr>
        <p:spPr>
          <a:xfrm>
            <a:off x="3694250" y="4061750"/>
            <a:ext cx="1658400" cy="3387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lang="fr" sz="1000">
                <a:solidFill>
                  <a:schemeClr val="dk1"/>
                </a:solidFill>
                <a:latin typeface="Montserrat"/>
                <a:ea typeface="Montserrat"/>
                <a:cs typeface="Montserrat"/>
                <a:sym typeface="Montserrat"/>
              </a:rPr>
              <a:t>Pour plus de détails</a:t>
            </a:r>
            <a:endParaRPr sz="1000">
              <a:solidFill>
                <a:schemeClr val="dk1"/>
              </a:solidFill>
              <a:latin typeface="Montserrat"/>
              <a:ea typeface="Montserrat"/>
              <a:cs typeface="Montserrat"/>
              <a:sym typeface="Montserrat"/>
            </a:endParaRPr>
          </a:p>
        </p:txBody>
      </p:sp>
      <p:sp>
        <p:nvSpPr>
          <p:cNvPr id="349" name="Google Shape;349;p26"/>
          <p:cNvSpPr txBox="1"/>
          <p:nvPr/>
        </p:nvSpPr>
        <p:spPr>
          <a:xfrm>
            <a:off x="5743175" y="4057500"/>
            <a:ext cx="2655900" cy="3387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lang="fr" sz="1000">
                <a:solidFill>
                  <a:schemeClr val="dk1"/>
                </a:solidFill>
                <a:latin typeface="Montserrat"/>
                <a:ea typeface="Montserrat"/>
                <a:cs typeface="Montserrat"/>
                <a:sym typeface="Montserrat"/>
              </a:rPr>
              <a:t>Pour rassurer les occupants</a:t>
            </a:r>
            <a:endParaRPr sz="1000">
              <a:solidFill>
                <a:schemeClr val="dk1"/>
              </a:solidFill>
              <a:latin typeface="Montserrat"/>
              <a:ea typeface="Montserrat"/>
              <a:cs typeface="Montserrat"/>
              <a:sym typeface="Montserrat"/>
            </a:endParaRPr>
          </a:p>
        </p:txBody>
      </p:sp>
      <p:sp>
        <p:nvSpPr>
          <p:cNvPr id="350" name="Google Shape;350;p26"/>
          <p:cNvSpPr txBox="1"/>
          <p:nvPr/>
        </p:nvSpPr>
        <p:spPr>
          <a:xfrm>
            <a:off x="755121" y="1384350"/>
            <a:ext cx="74694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200">
                <a:latin typeface="Montserrat"/>
                <a:ea typeface="Montserrat"/>
                <a:cs typeface="Montserrat"/>
                <a:sym typeface="Montserrat"/>
              </a:rPr>
              <a:t>Choisissez le modèle de traçabilité qui vous ressemble et adapté à chaque espace à équiper</a:t>
            </a:r>
            <a:endParaRPr sz="1200">
              <a:latin typeface="Montserrat"/>
              <a:ea typeface="Montserrat"/>
              <a:cs typeface="Montserrat"/>
              <a:sym typeface="Montserrat"/>
            </a:endParaRPr>
          </a:p>
        </p:txBody>
      </p:sp>
      <p:pic>
        <p:nvPicPr>
          <p:cNvPr id="351" name="Google Shape;351;p26"/>
          <p:cNvPicPr preferRelativeResize="0"/>
          <p:nvPr/>
        </p:nvPicPr>
        <p:blipFill>
          <a:blip r:embed="rId5">
            <a:alphaModFix/>
          </a:blip>
          <a:stretch>
            <a:fillRect/>
          </a:stretch>
        </p:blipFill>
        <p:spPr>
          <a:xfrm>
            <a:off x="6219325" y="2178029"/>
            <a:ext cx="779400" cy="1059871"/>
          </a:xfrm>
          <a:prstGeom prst="rect">
            <a:avLst/>
          </a:prstGeom>
          <a:noFill/>
          <a:ln>
            <a:noFill/>
          </a:ln>
          <a:effectLst>
            <a:outerShdw blurRad="57150" rotWithShape="0" algn="bl" dir="5400000" dist="19050">
              <a:srgbClr val="000000">
                <a:alpha val="50000"/>
              </a:srgbClr>
            </a:outerShdw>
          </a:effectLst>
        </p:spPr>
      </p:pic>
      <p:pic>
        <p:nvPicPr>
          <p:cNvPr id="352" name="Google Shape;352;p26"/>
          <p:cNvPicPr preferRelativeResize="0"/>
          <p:nvPr/>
        </p:nvPicPr>
        <p:blipFill>
          <a:blip r:embed="rId6">
            <a:alphaModFix/>
          </a:blip>
          <a:stretch>
            <a:fillRect/>
          </a:stretch>
        </p:blipFill>
        <p:spPr>
          <a:xfrm>
            <a:off x="1307426" y="2381387"/>
            <a:ext cx="1336698" cy="856276"/>
          </a:xfrm>
          <a:prstGeom prst="rect">
            <a:avLst/>
          </a:prstGeom>
          <a:noFill/>
          <a:ln>
            <a:noFill/>
          </a:ln>
        </p:spPr>
      </p:pic>
      <p:pic>
        <p:nvPicPr>
          <p:cNvPr id="353" name="Google Shape;353;p26"/>
          <p:cNvPicPr preferRelativeResize="0"/>
          <p:nvPr/>
        </p:nvPicPr>
        <p:blipFill>
          <a:blip r:embed="rId7">
            <a:alphaModFix/>
          </a:blip>
          <a:stretch>
            <a:fillRect/>
          </a:stretch>
        </p:blipFill>
        <p:spPr>
          <a:xfrm>
            <a:off x="4199548" y="2309946"/>
            <a:ext cx="700751" cy="999129"/>
          </a:xfrm>
          <a:prstGeom prst="rect">
            <a:avLst/>
          </a:prstGeom>
          <a:noFill/>
          <a:ln>
            <a:noFill/>
          </a:ln>
        </p:spPr>
      </p:pic>
      <p:pic>
        <p:nvPicPr>
          <p:cNvPr id="354" name="Google Shape;354;p26"/>
          <p:cNvPicPr preferRelativeResize="0"/>
          <p:nvPr/>
        </p:nvPicPr>
        <p:blipFill>
          <a:blip r:embed="rId8">
            <a:alphaModFix/>
          </a:blip>
          <a:stretch>
            <a:fillRect/>
          </a:stretch>
        </p:blipFill>
        <p:spPr>
          <a:xfrm>
            <a:off x="7097900" y="2184384"/>
            <a:ext cx="888124" cy="1047153"/>
          </a:xfrm>
          <a:prstGeom prst="rect">
            <a:avLst/>
          </a:prstGeom>
          <a:noFill/>
          <a:ln>
            <a:noFill/>
          </a:ln>
          <a:effectLst>
            <a:outerShdw blurRad="57150" rotWithShape="0" algn="bl" dir="5400000" dist="19050">
              <a:srgbClr val="000000">
                <a:alpha val="50000"/>
              </a:srgbClr>
            </a:outerShdw>
          </a:effectLst>
        </p:spPr>
      </p:pic>
      <p:sp>
        <p:nvSpPr>
          <p:cNvPr id="355" name="Google Shape;355;p26"/>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27"/>
          <p:cNvSpPr txBox="1"/>
          <p:nvPr/>
        </p:nvSpPr>
        <p:spPr>
          <a:xfrm>
            <a:off x="731350" y="203825"/>
            <a:ext cx="7916400" cy="954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fr" sz="2500">
                <a:solidFill>
                  <a:srgbClr val="353C3A"/>
                </a:solidFill>
                <a:latin typeface="Calistoga"/>
                <a:ea typeface="Calistoga"/>
                <a:cs typeface="Calistoga"/>
                <a:sym typeface="Calistoga"/>
              </a:rPr>
              <a:t>Traçabilité des interventions par bouton de suivi</a:t>
            </a:r>
            <a:endParaRPr sz="2500">
              <a:solidFill>
                <a:srgbClr val="353C3A"/>
              </a:solidFill>
              <a:latin typeface="Calistoga"/>
              <a:ea typeface="Calistoga"/>
              <a:cs typeface="Calistoga"/>
              <a:sym typeface="Calistoga"/>
            </a:endParaRPr>
          </a:p>
          <a:p>
            <a:pPr indent="0" lvl="0" marL="0" rtl="0" algn="l">
              <a:spcBef>
                <a:spcPts val="0"/>
              </a:spcBef>
              <a:spcAft>
                <a:spcPts val="0"/>
              </a:spcAft>
              <a:buNone/>
            </a:pPr>
            <a:r>
              <a:t/>
            </a:r>
            <a:endParaRPr sz="2500">
              <a:solidFill>
                <a:srgbClr val="353C3A"/>
              </a:solidFill>
              <a:latin typeface="Calistoga"/>
              <a:ea typeface="Calistoga"/>
              <a:cs typeface="Calistoga"/>
              <a:sym typeface="Calistoga"/>
            </a:endParaRPr>
          </a:p>
        </p:txBody>
      </p:sp>
      <p:sp>
        <p:nvSpPr>
          <p:cNvPr id="361" name="Google Shape;361;p27"/>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27"/>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rgbClr val="FFFFFF"/>
                </a:solidFill>
                <a:latin typeface="Montserrat"/>
                <a:ea typeface="Montserrat"/>
                <a:cs typeface="Montserrat"/>
                <a:sym typeface="Montserrat"/>
              </a:rPr>
              <a:t>Assurez-vous du passage de l'agent grâce à un simple clic</a:t>
            </a:r>
            <a:endParaRPr b="1" sz="1200">
              <a:solidFill>
                <a:srgbClr val="FFFFFF"/>
              </a:solidFill>
              <a:latin typeface="Montserrat"/>
              <a:ea typeface="Montserrat"/>
              <a:cs typeface="Montserrat"/>
              <a:sym typeface="Montserrat"/>
            </a:endParaRPr>
          </a:p>
        </p:txBody>
      </p:sp>
      <p:sp>
        <p:nvSpPr>
          <p:cNvPr id="363" name="Google Shape;363;p27"/>
          <p:cNvSpPr txBox="1"/>
          <p:nvPr/>
        </p:nvSpPr>
        <p:spPr>
          <a:xfrm>
            <a:off x="745800" y="1867700"/>
            <a:ext cx="4284600" cy="985500"/>
          </a:xfrm>
          <a:prstGeom prst="rect">
            <a:avLst/>
          </a:prstGeom>
          <a:noFill/>
          <a:ln>
            <a:noFill/>
          </a:ln>
        </p:spPr>
        <p:txBody>
          <a:bodyPr anchorCtr="0" anchor="t" bIns="91425" lIns="91425" spcFirstLastPara="1" rIns="91425" wrap="square" tIns="91425">
            <a:spAutoFit/>
          </a:bodyPr>
          <a:lstStyle/>
          <a:p>
            <a:pPr indent="0" lvl="0" marL="0" rtl="0" algn="l">
              <a:lnSpc>
                <a:spcPct val="140074"/>
              </a:lnSpc>
              <a:spcBef>
                <a:spcPts val="0"/>
              </a:spcBef>
              <a:spcAft>
                <a:spcPts val="0"/>
              </a:spcAft>
              <a:buClr>
                <a:schemeClr val="dk1"/>
              </a:buClr>
              <a:buSzPts val="1100"/>
              <a:buFont typeface="Arial"/>
              <a:buNone/>
            </a:pPr>
            <a:r>
              <a:rPr lang="fr" sz="1000">
                <a:solidFill>
                  <a:srgbClr val="353C3A"/>
                </a:solidFill>
                <a:latin typeface="Montserrat"/>
                <a:ea typeface="Montserrat"/>
                <a:cs typeface="Montserrat"/>
                <a:sym typeface="Montserrat"/>
              </a:rPr>
              <a:t>L’agent trace sa prestation en toute simplicité et de manière anonyme.</a:t>
            </a:r>
            <a:endParaRPr sz="1000">
              <a:solidFill>
                <a:srgbClr val="353C3A"/>
              </a:solidFill>
              <a:latin typeface="Montserrat"/>
              <a:ea typeface="Montserrat"/>
              <a:cs typeface="Montserrat"/>
              <a:sym typeface="Montserrat"/>
            </a:endParaRPr>
          </a:p>
          <a:p>
            <a:pPr indent="0" lvl="0" marL="0" rtl="0" algn="l">
              <a:lnSpc>
                <a:spcPct val="140074"/>
              </a:lnSpc>
              <a:spcBef>
                <a:spcPts val="0"/>
              </a:spcBef>
              <a:spcAft>
                <a:spcPts val="0"/>
              </a:spcAft>
              <a:buNone/>
            </a:pPr>
            <a:r>
              <a:rPr lang="fr" sz="1000">
                <a:solidFill>
                  <a:srgbClr val="353C3A"/>
                </a:solidFill>
                <a:latin typeface="Montserrat"/>
                <a:ea typeface="Montserrat"/>
                <a:cs typeface="Montserrat"/>
                <a:sym typeface="Montserrat"/>
              </a:rPr>
              <a:t>Il a seulement à appuyer sur le bouton, installé dans l’espace à nettoyer, une fois son passage ou sa prestation effectués. </a:t>
            </a:r>
            <a:endParaRPr sz="1000">
              <a:solidFill>
                <a:srgbClr val="353C3A"/>
              </a:solidFill>
              <a:latin typeface="Montserrat"/>
              <a:ea typeface="Montserrat"/>
              <a:cs typeface="Montserrat"/>
              <a:sym typeface="Montserrat"/>
            </a:endParaRPr>
          </a:p>
        </p:txBody>
      </p:sp>
      <p:sp>
        <p:nvSpPr>
          <p:cNvPr id="364" name="Google Shape;364;p27"/>
          <p:cNvSpPr txBox="1"/>
          <p:nvPr/>
        </p:nvSpPr>
        <p:spPr>
          <a:xfrm>
            <a:off x="745788" y="1528388"/>
            <a:ext cx="1858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solidFill>
                  <a:srgbClr val="353C3A"/>
                </a:solidFill>
                <a:latin typeface="Calistoga"/>
                <a:ea typeface="Calistoga"/>
                <a:cs typeface="Calistoga"/>
                <a:sym typeface="Calistoga"/>
              </a:rPr>
              <a:t>À propos</a:t>
            </a:r>
            <a:endParaRPr>
              <a:solidFill>
                <a:srgbClr val="353C3A"/>
              </a:solidFill>
              <a:latin typeface="Calistoga"/>
              <a:ea typeface="Calistoga"/>
              <a:cs typeface="Calistoga"/>
              <a:sym typeface="Calistoga"/>
            </a:endParaRPr>
          </a:p>
        </p:txBody>
      </p:sp>
      <p:sp>
        <p:nvSpPr>
          <p:cNvPr id="365" name="Google Shape;365;p27"/>
          <p:cNvSpPr txBox="1"/>
          <p:nvPr/>
        </p:nvSpPr>
        <p:spPr>
          <a:xfrm>
            <a:off x="789325" y="2979275"/>
            <a:ext cx="2831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solidFill>
                  <a:srgbClr val="353C3A"/>
                </a:solidFill>
                <a:latin typeface="Calistoga"/>
                <a:ea typeface="Calistoga"/>
                <a:cs typeface="Calistoga"/>
                <a:sym typeface="Calistoga"/>
              </a:rPr>
              <a:t>Avantages</a:t>
            </a:r>
            <a:endParaRPr>
              <a:solidFill>
                <a:srgbClr val="353C3A"/>
              </a:solidFill>
              <a:latin typeface="Calistoga"/>
              <a:ea typeface="Calistoga"/>
              <a:cs typeface="Calistoga"/>
              <a:sym typeface="Calistoga"/>
            </a:endParaRPr>
          </a:p>
        </p:txBody>
      </p:sp>
      <p:pic>
        <p:nvPicPr>
          <p:cNvPr id="366" name="Google Shape;366;p27"/>
          <p:cNvPicPr preferRelativeResize="0"/>
          <p:nvPr/>
        </p:nvPicPr>
        <p:blipFill>
          <a:blip r:embed="rId3">
            <a:alphaModFix/>
          </a:blip>
          <a:stretch>
            <a:fillRect/>
          </a:stretch>
        </p:blipFill>
        <p:spPr>
          <a:xfrm>
            <a:off x="1357838" y="3540623"/>
            <a:ext cx="2584676" cy="1568378"/>
          </a:xfrm>
          <a:prstGeom prst="rect">
            <a:avLst/>
          </a:prstGeom>
          <a:noFill/>
          <a:ln>
            <a:noFill/>
          </a:ln>
        </p:spPr>
      </p:pic>
      <p:pic>
        <p:nvPicPr>
          <p:cNvPr id="367" name="Google Shape;367;p27"/>
          <p:cNvPicPr preferRelativeResize="0"/>
          <p:nvPr/>
        </p:nvPicPr>
        <p:blipFill>
          <a:blip r:embed="rId4">
            <a:alphaModFix/>
          </a:blip>
          <a:stretch>
            <a:fillRect/>
          </a:stretch>
        </p:blipFill>
        <p:spPr>
          <a:xfrm>
            <a:off x="1730175" y="3621275"/>
            <a:ext cx="1467174" cy="1342874"/>
          </a:xfrm>
          <a:prstGeom prst="rect">
            <a:avLst/>
          </a:prstGeom>
          <a:noFill/>
          <a:ln>
            <a:noFill/>
          </a:ln>
        </p:spPr>
      </p:pic>
      <p:sp>
        <p:nvSpPr>
          <p:cNvPr id="368" name="Google Shape;368;p27"/>
          <p:cNvSpPr txBox="1"/>
          <p:nvPr/>
        </p:nvSpPr>
        <p:spPr>
          <a:xfrm>
            <a:off x="1739225" y="4309450"/>
            <a:ext cx="14673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800">
                <a:solidFill>
                  <a:srgbClr val="353C3A"/>
                </a:solidFill>
                <a:latin typeface="Montserrat"/>
                <a:ea typeface="Montserrat"/>
                <a:cs typeface="Montserrat"/>
                <a:sym typeface="Montserrat"/>
              </a:rPr>
              <a:t>Un clic suffit, c’est simple d’usage et parfait pour une traçabilité rapide</a:t>
            </a:r>
            <a:endParaRPr sz="800">
              <a:solidFill>
                <a:srgbClr val="353C3A"/>
              </a:solidFill>
              <a:latin typeface="Montserrat"/>
              <a:ea typeface="Montserrat"/>
              <a:cs typeface="Montserrat"/>
              <a:sym typeface="Montserrat"/>
            </a:endParaRPr>
          </a:p>
        </p:txBody>
      </p:sp>
      <p:pic>
        <p:nvPicPr>
          <p:cNvPr id="369" name="Google Shape;369;p27"/>
          <p:cNvPicPr preferRelativeResize="0"/>
          <p:nvPr/>
        </p:nvPicPr>
        <p:blipFill>
          <a:blip r:embed="rId3">
            <a:alphaModFix/>
          </a:blip>
          <a:stretch>
            <a:fillRect/>
          </a:stretch>
        </p:blipFill>
        <p:spPr>
          <a:xfrm>
            <a:off x="3546388" y="3540623"/>
            <a:ext cx="2584676" cy="1568378"/>
          </a:xfrm>
          <a:prstGeom prst="rect">
            <a:avLst/>
          </a:prstGeom>
          <a:noFill/>
          <a:ln>
            <a:noFill/>
          </a:ln>
        </p:spPr>
      </p:pic>
      <p:pic>
        <p:nvPicPr>
          <p:cNvPr id="370" name="Google Shape;370;p27"/>
          <p:cNvPicPr preferRelativeResize="0"/>
          <p:nvPr/>
        </p:nvPicPr>
        <p:blipFill>
          <a:blip r:embed="rId4">
            <a:alphaModFix/>
          </a:blip>
          <a:stretch>
            <a:fillRect/>
          </a:stretch>
        </p:blipFill>
        <p:spPr>
          <a:xfrm>
            <a:off x="3918725" y="3621275"/>
            <a:ext cx="1467174" cy="1342874"/>
          </a:xfrm>
          <a:prstGeom prst="rect">
            <a:avLst/>
          </a:prstGeom>
          <a:noFill/>
          <a:ln>
            <a:noFill/>
          </a:ln>
        </p:spPr>
      </p:pic>
      <p:sp>
        <p:nvSpPr>
          <p:cNvPr id="371" name="Google Shape;371;p27"/>
          <p:cNvSpPr txBox="1"/>
          <p:nvPr/>
        </p:nvSpPr>
        <p:spPr>
          <a:xfrm>
            <a:off x="3959698" y="4247950"/>
            <a:ext cx="1426200" cy="6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rgbClr val="000000"/>
              </a:buClr>
              <a:buSzPts val="1100"/>
              <a:buFont typeface="Arial"/>
              <a:buNone/>
            </a:pPr>
            <a:r>
              <a:rPr lang="fr" sz="800">
                <a:solidFill>
                  <a:srgbClr val="353C3A"/>
                </a:solidFill>
                <a:latin typeface="Montserrat"/>
                <a:ea typeface="Montserrat"/>
                <a:cs typeface="Montserrat"/>
                <a:sym typeface="Montserrat"/>
              </a:rPr>
              <a:t>Design 100% personnalisable, avec un support très facile à comprendre</a:t>
            </a:r>
            <a:endParaRPr sz="800">
              <a:solidFill>
                <a:srgbClr val="353C3A"/>
              </a:solidFill>
              <a:latin typeface="Montserrat"/>
              <a:ea typeface="Montserrat"/>
              <a:cs typeface="Montserrat"/>
              <a:sym typeface="Montserrat"/>
            </a:endParaRPr>
          </a:p>
        </p:txBody>
      </p:sp>
      <p:pic>
        <p:nvPicPr>
          <p:cNvPr id="372" name="Google Shape;372;p27"/>
          <p:cNvPicPr preferRelativeResize="0"/>
          <p:nvPr/>
        </p:nvPicPr>
        <p:blipFill>
          <a:blip r:embed="rId3">
            <a:alphaModFix/>
          </a:blip>
          <a:stretch>
            <a:fillRect/>
          </a:stretch>
        </p:blipFill>
        <p:spPr>
          <a:xfrm>
            <a:off x="5766749" y="3531140"/>
            <a:ext cx="2584676" cy="1587348"/>
          </a:xfrm>
          <a:prstGeom prst="rect">
            <a:avLst/>
          </a:prstGeom>
          <a:noFill/>
          <a:ln>
            <a:noFill/>
          </a:ln>
        </p:spPr>
      </p:pic>
      <p:pic>
        <p:nvPicPr>
          <p:cNvPr id="373" name="Google Shape;373;p27"/>
          <p:cNvPicPr preferRelativeResize="0"/>
          <p:nvPr/>
        </p:nvPicPr>
        <p:blipFill>
          <a:blip r:embed="rId4">
            <a:alphaModFix/>
          </a:blip>
          <a:stretch>
            <a:fillRect/>
          </a:stretch>
        </p:blipFill>
        <p:spPr>
          <a:xfrm>
            <a:off x="6139075" y="3611575"/>
            <a:ext cx="1467174" cy="1352574"/>
          </a:xfrm>
          <a:prstGeom prst="rect">
            <a:avLst/>
          </a:prstGeom>
          <a:noFill/>
          <a:ln>
            <a:noFill/>
          </a:ln>
        </p:spPr>
      </p:pic>
      <p:sp>
        <p:nvSpPr>
          <p:cNvPr id="374" name="Google Shape;374;p27"/>
          <p:cNvSpPr txBox="1"/>
          <p:nvPr/>
        </p:nvSpPr>
        <p:spPr>
          <a:xfrm>
            <a:off x="6163531" y="4291000"/>
            <a:ext cx="14262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800">
                <a:solidFill>
                  <a:srgbClr val="353C3A"/>
                </a:solidFill>
                <a:latin typeface="Montserrat"/>
                <a:ea typeface="Montserrat"/>
                <a:cs typeface="Montserrat"/>
                <a:sym typeface="Montserrat"/>
              </a:rPr>
              <a:t>Solution anonyme mais qui harmonise le budget</a:t>
            </a:r>
            <a:endParaRPr sz="800">
              <a:solidFill>
                <a:srgbClr val="353C3A"/>
              </a:solidFill>
              <a:latin typeface="Montserrat"/>
              <a:ea typeface="Montserrat"/>
              <a:cs typeface="Montserrat"/>
              <a:sym typeface="Montserrat"/>
            </a:endParaRPr>
          </a:p>
        </p:txBody>
      </p:sp>
      <p:pic>
        <p:nvPicPr>
          <p:cNvPr id="375" name="Google Shape;375;p27"/>
          <p:cNvPicPr preferRelativeResize="0"/>
          <p:nvPr/>
        </p:nvPicPr>
        <p:blipFill>
          <a:blip r:embed="rId5">
            <a:alphaModFix/>
          </a:blip>
          <a:stretch>
            <a:fillRect/>
          </a:stretch>
        </p:blipFill>
        <p:spPr>
          <a:xfrm>
            <a:off x="4475762" y="3834775"/>
            <a:ext cx="384900" cy="384900"/>
          </a:xfrm>
          <a:prstGeom prst="rect">
            <a:avLst/>
          </a:prstGeom>
          <a:noFill/>
          <a:ln>
            <a:noFill/>
          </a:ln>
          <a:effectLst>
            <a:outerShdw blurRad="57150" rotWithShape="0" algn="bl" dir="5400000" dist="19050">
              <a:srgbClr val="000000">
                <a:alpha val="50000"/>
              </a:srgbClr>
            </a:outerShdw>
          </a:effectLst>
        </p:spPr>
      </p:pic>
      <p:pic>
        <p:nvPicPr>
          <p:cNvPr id="376" name="Google Shape;376;p27"/>
          <p:cNvPicPr preferRelativeResize="0"/>
          <p:nvPr/>
        </p:nvPicPr>
        <p:blipFill>
          <a:blip r:embed="rId6">
            <a:alphaModFix/>
          </a:blip>
          <a:stretch>
            <a:fillRect/>
          </a:stretch>
        </p:blipFill>
        <p:spPr>
          <a:xfrm>
            <a:off x="2278974" y="3834775"/>
            <a:ext cx="384900" cy="384900"/>
          </a:xfrm>
          <a:prstGeom prst="rect">
            <a:avLst/>
          </a:prstGeom>
          <a:noFill/>
          <a:ln>
            <a:noFill/>
          </a:ln>
          <a:effectLst>
            <a:outerShdw blurRad="57150" rotWithShape="0" algn="bl" dir="5400000" dist="19050">
              <a:srgbClr val="000000">
                <a:alpha val="50000"/>
              </a:srgbClr>
            </a:outerShdw>
          </a:effectLst>
        </p:spPr>
      </p:pic>
      <p:pic>
        <p:nvPicPr>
          <p:cNvPr id="377" name="Google Shape;377;p27"/>
          <p:cNvPicPr preferRelativeResize="0"/>
          <p:nvPr/>
        </p:nvPicPr>
        <p:blipFill>
          <a:blip r:embed="rId7">
            <a:alphaModFix/>
          </a:blip>
          <a:stretch>
            <a:fillRect/>
          </a:stretch>
        </p:blipFill>
        <p:spPr>
          <a:xfrm>
            <a:off x="6684175" y="3834775"/>
            <a:ext cx="384900" cy="384900"/>
          </a:xfrm>
          <a:prstGeom prst="rect">
            <a:avLst/>
          </a:prstGeom>
          <a:noFill/>
          <a:ln>
            <a:noFill/>
          </a:ln>
        </p:spPr>
      </p:pic>
      <p:sp>
        <p:nvSpPr>
          <p:cNvPr id="378" name="Google Shape;378;p27"/>
          <p:cNvSpPr txBox="1"/>
          <p:nvPr/>
        </p:nvSpPr>
        <p:spPr>
          <a:xfrm>
            <a:off x="5983162" y="2929400"/>
            <a:ext cx="16680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fr" sz="800" u="sng">
                <a:solidFill>
                  <a:srgbClr val="395CED"/>
                </a:solidFill>
                <a:latin typeface="Montserrat"/>
                <a:ea typeface="Montserrat"/>
                <a:cs typeface="Montserrat"/>
                <a:sym typeface="Montserrat"/>
                <a:hlinkClick r:id="rId8">
                  <a:extLst>
                    <a:ext uri="{A12FA001-AC4F-418D-AE19-62706E023703}">
                      <ahyp:hlinkClr val="tx"/>
                    </a:ext>
                  </a:extLst>
                </a:hlinkClick>
              </a:rPr>
              <a:t>Plus d’informations</a:t>
            </a:r>
            <a:endParaRPr b="1" i="1" sz="600">
              <a:solidFill>
                <a:srgbClr val="395CED"/>
              </a:solidFill>
              <a:latin typeface="Montserrat"/>
              <a:ea typeface="Montserrat"/>
              <a:cs typeface="Montserrat"/>
              <a:sym typeface="Montserrat"/>
            </a:endParaRPr>
          </a:p>
        </p:txBody>
      </p:sp>
      <p:sp>
        <p:nvSpPr>
          <p:cNvPr id="379" name="Google Shape;379;p27"/>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pic>
        <p:nvPicPr>
          <p:cNvPr id="380" name="Google Shape;380;p27">
            <a:hlinkClick r:id="rId9"/>
          </p:cNvPr>
          <p:cNvPicPr preferRelativeResize="0"/>
          <p:nvPr/>
        </p:nvPicPr>
        <p:blipFill>
          <a:blip r:embed="rId10">
            <a:alphaModFix/>
          </a:blip>
          <a:stretch>
            <a:fillRect/>
          </a:stretch>
        </p:blipFill>
        <p:spPr>
          <a:xfrm>
            <a:off x="5768987" y="1636400"/>
            <a:ext cx="2096315" cy="134287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p28"/>
          <p:cNvSpPr txBox="1"/>
          <p:nvPr/>
        </p:nvSpPr>
        <p:spPr>
          <a:xfrm>
            <a:off x="717325" y="203825"/>
            <a:ext cx="7771200" cy="569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None/>
            </a:pPr>
            <a:r>
              <a:rPr lang="fr" sz="2500">
                <a:solidFill>
                  <a:srgbClr val="353C3A"/>
                </a:solidFill>
                <a:latin typeface="Calistoga"/>
                <a:ea typeface="Calistoga"/>
                <a:cs typeface="Calistoga"/>
                <a:sym typeface="Calistoga"/>
              </a:rPr>
              <a:t>Traçabilité des interventions par QR code</a:t>
            </a:r>
            <a:endParaRPr sz="2500">
              <a:solidFill>
                <a:srgbClr val="353C3A"/>
              </a:solidFill>
              <a:latin typeface="Calistoga"/>
              <a:ea typeface="Calistoga"/>
              <a:cs typeface="Calistoga"/>
              <a:sym typeface="Calistoga"/>
            </a:endParaRPr>
          </a:p>
        </p:txBody>
      </p:sp>
      <p:sp>
        <p:nvSpPr>
          <p:cNvPr id="386" name="Google Shape;386;p28"/>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28"/>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chemeClr val="lt1"/>
                </a:solidFill>
                <a:latin typeface="Montserrat"/>
                <a:ea typeface="Montserrat"/>
                <a:cs typeface="Montserrat"/>
                <a:sym typeface="Montserrat"/>
              </a:rPr>
              <a:t>Assurez-vous du passage et de la réalisation des opérations de vos agents</a:t>
            </a:r>
            <a:endParaRPr b="1" sz="1200">
              <a:solidFill>
                <a:schemeClr val="lt1"/>
              </a:solidFill>
              <a:latin typeface="Montserrat"/>
              <a:ea typeface="Montserrat"/>
              <a:cs typeface="Montserrat"/>
              <a:sym typeface="Montserrat"/>
            </a:endParaRPr>
          </a:p>
        </p:txBody>
      </p:sp>
      <p:sp>
        <p:nvSpPr>
          <p:cNvPr id="388" name="Google Shape;388;p28"/>
          <p:cNvSpPr txBox="1"/>
          <p:nvPr/>
        </p:nvSpPr>
        <p:spPr>
          <a:xfrm>
            <a:off x="789325" y="1765175"/>
            <a:ext cx="5511000" cy="12390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0"/>
              </a:spcAft>
              <a:buNone/>
            </a:pPr>
            <a:r>
              <a:rPr lang="fr" sz="1000">
                <a:solidFill>
                  <a:srgbClr val="353C3A"/>
                </a:solidFill>
                <a:latin typeface="Montserrat"/>
                <a:ea typeface="Montserrat"/>
                <a:cs typeface="Montserrat"/>
                <a:sym typeface="Montserrat"/>
              </a:rPr>
              <a:t>En flashant le QR code, l'agent s’identifie et valide son intervention. S’il rencontre un problème, il peut signaler qu’il n’a pas pu la réaliser et expliquer pourquoi. </a:t>
            </a:r>
            <a:endParaRPr sz="1000">
              <a:solidFill>
                <a:srgbClr val="353C3A"/>
              </a:solidFill>
              <a:latin typeface="Montserrat"/>
              <a:ea typeface="Montserrat"/>
              <a:cs typeface="Montserrat"/>
              <a:sym typeface="Montserrat"/>
            </a:endParaRPr>
          </a:p>
          <a:p>
            <a:pPr indent="0" lvl="0" marL="0" rtl="0" algn="l">
              <a:lnSpc>
                <a:spcPct val="130000"/>
              </a:lnSpc>
              <a:spcBef>
                <a:spcPts val="0"/>
              </a:spcBef>
              <a:spcAft>
                <a:spcPts val="0"/>
              </a:spcAft>
              <a:buNone/>
            </a:pPr>
            <a:r>
              <a:rPr lang="fr" sz="1000">
                <a:solidFill>
                  <a:srgbClr val="353C3A"/>
                </a:solidFill>
                <a:latin typeface="Montserrat"/>
                <a:ea typeface="Montserrat"/>
                <a:cs typeface="Montserrat"/>
                <a:sym typeface="Montserrat"/>
              </a:rPr>
              <a:t>Dans les deux cas, il peut commenter et ajouter des photos.</a:t>
            </a:r>
            <a:endParaRPr sz="1000">
              <a:solidFill>
                <a:srgbClr val="353C3A"/>
              </a:solidFill>
              <a:latin typeface="Montserrat"/>
              <a:ea typeface="Montserrat"/>
              <a:cs typeface="Montserrat"/>
              <a:sym typeface="Montserrat"/>
            </a:endParaRPr>
          </a:p>
          <a:p>
            <a:pPr indent="0" lvl="0" marL="0" rtl="0" algn="l">
              <a:lnSpc>
                <a:spcPct val="130000"/>
              </a:lnSpc>
              <a:spcBef>
                <a:spcPts val="0"/>
              </a:spcBef>
              <a:spcAft>
                <a:spcPts val="0"/>
              </a:spcAft>
              <a:buNone/>
            </a:pPr>
            <a:r>
              <a:t/>
            </a:r>
            <a:endParaRPr sz="500">
              <a:solidFill>
                <a:srgbClr val="353C3A"/>
              </a:solidFill>
              <a:latin typeface="Montserrat"/>
              <a:ea typeface="Montserrat"/>
              <a:cs typeface="Montserrat"/>
              <a:sym typeface="Montserrat"/>
            </a:endParaRPr>
          </a:p>
          <a:p>
            <a:pPr indent="0" lvl="0" marL="0" rtl="0" algn="l">
              <a:lnSpc>
                <a:spcPct val="130000"/>
              </a:lnSpc>
              <a:spcBef>
                <a:spcPts val="0"/>
              </a:spcBef>
              <a:spcAft>
                <a:spcPts val="0"/>
              </a:spcAft>
              <a:buNone/>
            </a:pPr>
            <a:r>
              <a:rPr lang="fr" sz="1000">
                <a:solidFill>
                  <a:srgbClr val="353C3A"/>
                </a:solidFill>
                <a:latin typeface="Montserrat"/>
                <a:ea typeface="Montserrat"/>
                <a:cs typeface="Montserrat"/>
                <a:sym typeface="Montserrat"/>
              </a:rPr>
              <a:t>Ce dispositif est idéal pour les équipes qui réalisent différents types d'interventions pour une traçabilité optimale et détaillée.</a:t>
            </a:r>
            <a:endParaRPr sz="1000">
              <a:solidFill>
                <a:srgbClr val="353C3A"/>
              </a:solidFill>
              <a:latin typeface="Montserrat"/>
              <a:ea typeface="Montserrat"/>
              <a:cs typeface="Montserrat"/>
              <a:sym typeface="Montserrat"/>
            </a:endParaRPr>
          </a:p>
        </p:txBody>
      </p:sp>
      <p:sp>
        <p:nvSpPr>
          <p:cNvPr id="389" name="Google Shape;389;p28"/>
          <p:cNvSpPr txBox="1"/>
          <p:nvPr/>
        </p:nvSpPr>
        <p:spPr>
          <a:xfrm>
            <a:off x="789325" y="1422825"/>
            <a:ext cx="1858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solidFill>
                  <a:srgbClr val="353C3A"/>
                </a:solidFill>
                <a:latin typeface="Calistoga"/>
                <a:ea typeface="Calistoga"/>
                <a:cs typeface="Calistoga"/>
                <a:sym typeface="Calistoga"/>
              </a:rPr>
              <a:t>À propos</a:t>
            </a:r>
            <a:endParaRPr>
              <a:solidFill>
                <a:srgbClr val="353C3A"/>
              </a:solidFill>
              <a:latin typeface="Calistoga"/>
              <a:ea typeface="Calistoga"/>
              <a:cs typeface="Calistoga"/>
              <a:sym typeface="Calistoga"/>
            </a:endParaRPr>
          </a:p>
        </p:txBody>
      </p:sp>
      <p:sp>
        <p:nvSpPr>
          <p:cNvPr id="390" name="Google Shape;390;p28"/>
          <p:cNvSpPr txBox="1"/>
          <p:nvPr/>
        </p:nvSpPr>
        <p:spPr>
          <a:xfrm>
            <a:off x="789325" y="3113500"/>
            <a:ext cx="2831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solidFill>
                  <a:srgbClr val="353C3A"/>
                </a:solidFill>
                <a:latin typeface="Calistoga"/>
                <a:ea typeface="Calistoga"/>
                <a:cs typeface="Calistoga"/>
                <a:sym typeface="Calistoga"/>
              </a:rPr>
              <a:t>Avantages</a:t>
            </a:r>
            <a:endParaRPr>
              <a:solidFill>
                <a:srgbClr val="353C3A"/>
              </a:solidFill>
              <a:latin typeface="Calistoga"/>
              <a:ea typeface="Calistoga"/>
              <a:cs typeface="Calistoga"/>
              <a:sym typeface="Calistoga"/>
            </a:endParaRPr>
          </a:p>
        </p:txBody>
      </p:sp>
      <p:pic>
        <p:nvPicPr>
          <p:cNvPr id="391" name="Google Shape;391;p28"/>
          <p:cNvPicPr preferRelativeResize="0"/>
          <p:nvPr/>
        </p:nvPicPr>
        <p:blipFill>
          <a:blip r:embed="rId3">
            <a:alphaModFix/>
          </a:blip>
          <a:stretch>
            <a:fillRect/>
          </a:stretch>
        </p:blipFill>
        <p:spPr>
          <a:xfrm>
            <a:off x="1357838" y="3540623"/>
            <a:ext cx="2584676" cy="1568378"/>
          </a:xfrm>
          <a:prstGeom prst="rect">
            <a:avLst/>
          </a:prstGeom>
          <a:noFill/>
          <a:ln>
            <a:noFill/>
          </a:ln>
        </p:spPr>
      </p:pic>
      <p:pic>
        <p:nvPicPr>
          <p:cNvPr id="392" name="Google Shape;392;p28"/>
          <p:cNvPicPr preferRelativeResize="0"/>
          <p:nvPr/>
        </p:nvPicPr>
        <p:blipFill>
          <a:blip r:embed="rId4">
            <a:alphaModFix/>
          </a:blip>
          <a:stretch>
            <a:fillRect/>
          </a:stretch>
        </p:blipFill>
        <p:spPr>
          <a:xfrm>
            <a:off x="1730175" y="3621275"/>
            <a:ext cx="1467174" cy="1342874"/>
          </a:xfrm>
          <a:prstGeom prst="rect">
            <a:avLst/>
          </a:prstGeom>
          <a:noFill/>
          <a:ln>
            <a:noFill/>
          </a:ln>
        </p:spPr>
      </p:pic>
      <p:sp>
        <p:nvSpPr>
          <p:cNvPr id="393" name="Google Shape;393;p28"/>
          <p:cNvSpPr txBox="1"/>
          <p:nvPr/>
        </p:nvSpPr>
        <p:spPr>
          <a:xfrm>
            <a:off x="1739225" y="4309450"/>
            <a:ext cx="14673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800">
                <a:solidFill>
                  <a:srgbClr val="353C3A"/>
                </a:solidFill>
                <a:latin typeface="Montserrat"/>
                <a:ea typeface="Montserrat"/>
                <a:cs typeface="Montserrat"/>
                <a:sym typeface="Montserrat"/>
              </a:rPr>
              <a:t>Une traçabilité pour tous les environnements</a:t>
            </a:r>
            <a:endParaRPr sz="800">
              <a:solidFill>
                <a:srgbClr val="353C3A"/>
              </a:solidFill>
              <a:latin typeface="Montserrat"/>
              <a:ea typeface="Montserrat"/>
              <a:cs typeface="Montserrat"/>
              <a:sym typeface="Montserrat"/>
            </a:endParaRPr>
          </a:p>
          <a:p>
            <a:pPr indent="0" lvl="0" marL="0" rtl="0" algn="ctr">
              <a:lnSpc>
                <a:spcPct val="115000"/>
              </a:lnSpc>
              <a:spcBef>
                <a:spcPts val="0"/>
              </a:spcBef>
              <a:spcAft>
                <a:spcPts val="0"/>
              </a:spcAft>
              <a:buNone/>
            </a:pPr>
            <a:r>
              <a:rPr lang="fr" sz="800">
                <a:solidFill>
                  <a:srgbClr val="353C3A"/>
                </a:solidFill>
                <a:latin typeface="Montserrat"/>
                <a:ea typeface="Montserrat"/>
                <a:cs typeface="Montserrat"/>
                <a:sym typeface="Montserrat"/>
              </a:rPr>
              <a:t>(intérieur / extérieur)</a:t>
            </a:r>
            <a:endParaRPr sz="800">
              <a:solidFill>
                <a:srgbClr val="353C3A"/>
              </a:solidFill>
              <a:latin typeface="Montserrat"/>
              <a:ea typeface="Montserrat"/>
              <a:cs typeface="Montserrat"/>
              <a:sym typeface="Montserrat"/>
            </a:endParaRPr>
          </a:p>
        </p:txBody>
      </p:sp>
      <p:pic>
        <p:nvPicPr>
          <p:cNvPr id="394" name="Google Shape;394;p28"/>
          <p:cNvPicPr preferRelativeResize="0"/>
          <p:nvPr/>
        </p:nvPicPr>
        <p:blipFill>
          <a:blip r:embed="rId3">
            <a:alphaModFix/>
          </a:blip>
          <a:stretch>
            <a:fillRect/>
          </a:stretch>
        </p:blipFill>
        <p:spPr>
          <a:xfrm>
            <a:off x="3546388" y="3540623"/>
            <a:ext cx="2584676" cy="1568378"/>
          </a:xfrm>
          <a:prstGeom prst="rect">
            <a:avLst/>
          </a:prstGeom>
          <a:noFill/>
          <a:ln>
            <a:noFill/>
          </a:ln>
        </p:spPr>
      </p:pic>
      <p:pic>
        <p:nvPicPr>
          <p:cNvPr id="395" name="Google Shape;395;p28"/>
          <p:cNvPicPr preferRelativeResize="0"/>
          <p:nvPr/>
        </p:nvPicPr>
        <p:blipFill>
          <a:blip r:embed="rId4">
            <a:alphaModFix/>
          </a:blip>
          <a:stretch>
            <a:fillRect/>
          </a:stretch>
        </p:blipFill>
        <p:spPr>
          <a:xfrm>
            <a:off x="3918725" y="3621275"/>
            <a:ext cx="1467174" cy="1342874"/>
          </a:xfrm>
          <a:prstGeom prst="rect">
            <a:avLst/>
          </a:prstGeom>
          <a:noFill/>
          <a:ln>
            <a:noFill/>
          </a:ln>
        </p:spPr>
      </p:pic>
      <p:sp>
        <p:nvSpPr>
          <p:cNvPr id="396" name="Google Shape;396;p28"/>
          <p:cNvSpPr txBox="1"/>
          <p:nvPr/>
        </p:nvSpPr>
        <p:spPr>
          <a:xfrm>
            <a:off x="3955111" y="4309450"/>
            <a:ext cx="14262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Clr>
                <a:srgbClr val="000000"/>
              </a:buClr>
              <a:buSzPts val="1100"/>
              <a:buFont typeface="Arial"/>
              <a:buNone/>
            </a:pPr>
            <a:r>
              <a:rPr lang="fr" sz="800">
                <a:solidFill>
                  <a:srgbClr val="353C3A"/>
                </a:solidFill>
                <a:latin typeface="Montserrat"/>
                <a:ea typeface="Montserrat"/>
                <a:cs typeface="Montserrat"/>
                <a:sym typeface="Montserrat"/>
              </a:rPr>
              <a:t>Seulement besoin d’un smartphone pour valider les interventions</a:t>
            </a:r>
            <a:endParaRPr sz="800">
              <a:solidFill>
                <a:srgbClr val="353C3A"/>
              </a:solidFill>
              <a:latin typeface="Montserrat"/>
              <a:ea typeface="Montserrat"/>
              <a:cs typeface="Montserrat"/>
              <a:sym typeface="Montserrat"/>
            </a:endParaRPr>
          </a:p>
        </p:txBody>
      </p:sp>
      <p:pic>
        <p:nvPicPr>
          <p:cNvPr id="397" name="Google Shape;397;p28"/>
          <p:cNvPicPr preferRelativeResize="0"/>
          <p:nvPr/>
        </p:nvPicPr>
        <p:blipFill>
          <a:blip r:embed="rId3">
            <a:alphaModFix/>
          </a:blip>
          <a:stretch>
            <a:fillRect/>
          </a:stretch>
        </p:blipFill>
        <p:spPr>
          <a:xfrm>
            <a:off x="5766749" y="3531140"/>
            <a:ext cx="2584676" cy="1587348"/>
          </a:xfrm>
          <a:prstGeom prst="rect">
            <a:avLst/>
          </a:prstGeom>
          <a:noFill/>
          <a:ln>
            <a:noFill/>
          </a:ln>
        </p:spPr>
      </p:pic>
      <p:pic>
        <p:nvPicPr>
          <p:cNvPr id="398" name="Google Shape;398;p28"/>
          <p:cNvPicPr preferRelativeResize="0"/>
          <p:nvPr/>
        </p:nvPicPr>
        <p:blipFill>
          <a:blip r:embed="rId4">
            <a:alphaModFix/>
          </a:blip>
          <a:stretch>
            <a:fillRect/>
          </a:stretch>
        </p:blipFill>
        <p:spPr>
          <a:xfrm>
            <a:off x="6139075" y="3611575"/>
            <a:ext cx="1467174" cy="1352574"/>
          </a:xfrm>
          <a:prstGeom prst="rect">
            <a:avLst/>
          </a:prstGeom>
          <a:noFill/>
          <a:ln>
            <a:noFill/>
          </a:ln>
        </p:spPr>
      </p:pic>
      <p:sp>
        <p:nvSpPr>
          <p:cNvPr id="399" name="Google Shape;399;p28"/>
          <p:cNvSpPr txBox="1"/>
          <p:nvPr/>
        </p:nvSpPr>
        <p:spPr>
          <a:xfrm>
            <a:off x="6163531" y="4309450"/>
            <a:ext cx="14262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800">
                <a:solidFill>
                  <a:srgbClr val="353C3A"/>
                </a:solidFill>
                <a:latin typeface="Montserrat"/>
                <a:ea typeface="Montserrat"/>
                <a:cs typeface="Montserrat"/>
                <a:sym typeface="Montserrat"/>
              </a:rPr>
              <a:t>Discret :  le QR code et son support font la taille d’une carte bancaire</a:t>
            </a:r>
            <a:endParaRPr sz="800">
              <a:solidFill>
                <a:srgbClr val="353C3A"/>
              </a:solidFill>
              <a:latin typeface="Montserrat"/>
              <a:ea typeface="Montserrat"/>
              <a:cs typeface="Montserrat"/>
              <a:sym typeface="Montserrat"/>
            </a:endParaRPr>
          </a:p>
        </p:txBody>
      </p:sp>
      <p:pic>
        <p:nvPicPr>
          <p:cNvPr id="400" name="Google Shape;400;p28"/>
          <p:cNvPicPr preferRelativeResize="0"/>
          <p:nvPr/>
        </p:nvPicPr>
        <p:blipFill>
          <a:blip r:embed="rId5">
            <a:alphaModFix/>
          </a:blip>
          <a:stretch>
            <a:fillRect/>
          </a:stretch>
        </p:blipFill>
        <p:spPr>
          <a:xfrm>
            <a:off x="6672575" y="3834775"/>
            <a:ext cx="384900" cy="384900"/>
          </a:xfrm>
          <a:prstGeom prst="rect">
            <a:avLst/>
          </a:prstGeom>
          <a:noFill/>
          <a:ln>
            <a:noFill/>
          </a:ln>
          <a:effectLst>
            <a:outerShdw blurRad="57150" rotWithShape="0" algn="bl" dir="5400000" dist="19050">
              <a:srgbClr val="000000">
                <a:alpha val="50000"/>
              </a:srgbClr>
            </a:outerShdw>
          </a:effectLst>
        </p:spPr>
      </p:pic>
      <p:pic>
        <p:nvPicPr>
          <p:cNvPr id="401" name="Google Shape;401;p28"/>
          <p:cNvPicPr preferRelativeResize="0"/>
          <p:nvPr/>
        </p:nvPicPr>
        <p:blipFill>
          <a:blip r:embed="rId6">
            <a:alphaModFix/>
          </a:blip>
          <a:stretch>
            <a:fillRect/>
          </a:stretch>
        </p:blipFill>
        <p:spPr>
          <a:xfrm>
            <a:off x="2278974" y="3834775"/>
            <a:ext cx="384900" cy="384900"/>
          </a:xfrm>
          <a:prstGeom prst="rect">
            <a:avLst/>
          </a:prstGeom>
          <a:noFill/>
          <a:ln>
            <a:noFill/>
          </a:ln>
          <a:effectLst>
            <a:outerShdw blurRad="57150" rotWithShape="0" algn="bl" dir="5400000" dist="19050">
              <a:srgbClr val="000000">
                <a:alpha val="50000"/>
              </a:srgbClr>
            </a:outerShdw>
          </a:effectLst>
        </p:spPr>
      </p:pic>
      <p:pic>
        <p:nvPicPr>
          <p:cNvPr id="402" name="Google Shape;402;p28"/>
          <p:cNvPicPr preferRelativeResize="0"/>
          <p:nvPr/>
        </p:nvPicPr>
        <p:blipFill>
          <a:blip r:embed="rId7">
            <a:alphaModFix/>
          </a:blip>
          <a:stretch>
            <a:fillRect/>
          </a:stretch>
        </p:blipFill>
        <p:spPr>
          <a:xfrm>
            <a:off x="4475763" y="3834775"/>
            <a:ext cx="384900" cy="384900"/>
          </a:xfrm>
          <a:prstGeom prst="rect">
            <a:avLst/>
          </a:prstGeom>
          <a:noFill/>
          <a:ln>
            <a:noFill/>
          </a:ln>
          <a:effectLst>
            <a:outerShdw blurRad="57150" rotWithShape="0" algn="bl" dir="5400000" dist="19050">
              <a:srgbClr val="000000">
                <a:alpha val="50000"/>
              </a:srgbClr>
            </a:outerShdw>
          </a:effectLst>
        </p:spPr>
      </p:pic>
      <p:sp>
        <p:nvSpPr>
          <p:cNvPr id="403" name="Google Shape;403;p28"/>
          <p:cNvSpPr txBox="1"/>
          <p:nvPr/>
        </p:nvSpPr>
        <p:spPr>
          <a:xfrm>
            <a:off x="6308175" y="2912575"/>
            <a:ext cx="16680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fr" sz="800" u="sng">
                <a:solidFill>
                  <a:srgbClr val="395CED"/>
                </a:solidFill>
                <a:latin typeface="Montserrat"/>
                <a:ea typeface="Montserrat"/>
                <a:cs typeface="Montserrat"/>
                <a:sym typeface="Montserrat"/>
                <a:hlinkClick r:id="rId8">
                  <a:extLst>
                    <a:ext uri="{A12FA001-AC4F-418D-AE19-62706E023703}">
                      <ahyp:hlinkClr val="tx"/>
                    </a:ext>
                  </a:extLst>
                </a:hlinkClick>
              </a:rPr>
              <a:t>Plus d’informations</a:t>
            </a:r>
            <a:endParaRPr b="1" i="1" sz="600">
              <a:solidFill>
                <a:srgbClr val="395CED"/>
              </a:solidFill>
              <a:latin typeface="Montserrat"/>
              <a:ea typeface="Montserrat"/>
              <a:cs typeface="Montserrat"/>
              <a:sym typeface="Montserrat"/>
            </a:endParaRPr>
          </a:p>
        </p:txBody>
      </p:sp>
      <p:sp>
        <p:nvSpPr>
          <p:cNvPr id="404" name="Google Shape;404;p28"/>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pic>
        <p:nvPicPr>
          <p:cNvPr id="405" name="Google Shape;405;p28">
            <a:hlinkClick r:id="rId9"/>
          </p:cNvPr>
          <p:cNvPicPr preferRelativeResize="0"/>
          <p:nvPr/>
        </p:nvPicPr>
        <p:blipFill>
          <a:blip r:embed="rId10">
            <a:alphaModFix/>
          </a:blip>
          <a:stretch>
            <a:fillRect/>
          </a:stretch>
        </p:blipFill>
        <p:spPr>
          <a:xfrm>
            <a:off x="6651451" y="1492738"/>
            <a:ext cx="981436" cy="139932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9" name="Shape 409"/>
        <p:cNvGrpSpPr/>
        <p:nvPr/>
      </p:nvGrpSpPr>
      <p:grpSpPr>
        <a:xfrm>
          <a:off x="0" y="0"/>
          <a:ext cx="0" cy="0"/>
          <a:chOff x="0" y="0"/>
          <a:chExt cx="0" cy="0"/>
        </a:xfrm>
      </p:grpSpPr>
      <p:pic>
        <p:nvPicPr>
          <p:cNvPr id="410" name="Google Shape;410;p29"/>
          <p:cNvPicPr preferRelativeResize="0"/>
          <p:nvPr/>
        </p:nvPicPr>
        <p:blipFill>
          <a:blip r:embed="rId3">
            <a:alphaModFix/>
          </a:blip>
          <a:stretch>
            <a:fillRect/>
          </a:stretch>
        </p:blipFill>
        <p:spPr>
          <a:xfrm>
            <a:off x="3140738" y="1600225"/>
            <a:ext cx="3432475" cy="3500924"/>
          </a:xfrm>
          <a:prstGeom prst="rect">
            <a:avLst/>
          </a:prstGeom>
          <a:noFill/>
          <a:ln>
            <a:noFill/>
          </a:ln>
        </p:spPr>
      </p:pic>
      <p:pic>
        <p:nvPicPr>
          <p:cNvPr id="411" name="Google Shape;411;p29"/>
          <p:cNvPicPr preferRelativeResize="0"/>
          <p:nvPr/>
        </p:nvPicPr>
        <p:blipFill>
          <a:blip r:embed="rId3">
            <a:alphaModFix/>
          </a:blip>
          <a:stretch>
            <a:fillRect/>
          </a:stretch>
        </p:blipFill>
        <p:spPr>
          <a:xfrm>
            <a:off x="5708300" y="1642575"/>
            <a:ext cx="3344024" cy="3500924"/>
          </a:xfrm>
          <a:prstGeom prst="rect">
            <a:avLst/>
          </a:prstGeom>
          <a:noFill/>
          <a:ln>
            <a:noFill/>
          </a:ln>
        </p:spPr>
      </p:pic>
      <p:pic>
        <p:nvPicPr>
          <p:cNvPr id="412" name="Google Shape;412;p29"/>
          <p:cNvPicPr preferRelativeResize="0"/>
          <p:nvPr/>
        </p:nvPicPr>
        <p:blipFill>
          <a:blip r:embed="rId3">
            <a:alphaModFix/>
          </a:blip>
          <a:stretch>
            <a:fillRect/>
          </a:stretch>
        </p:blipFill>
        <p:spPr>
          <a:xfrm>
            <a:off x="717325" y="1642575"/>
            <a:ext cx="3344024" cy="3500924"/>
          </a:xfrm>
          <a:prstGeom prst="rect">
            <a:avLst/>
          </a:prstGeom>
          <a:noFill/>
          <a:ln>
            <a:noFill/>
          </a:ln>
        </p:spPr>
      </p:pic>
      <p:pic>
        <p:nvPicPr>
          <p:cNvPr id="413" name="Google Shape;413;p29"/>
          <p:cNvPicPr preferRelativeResize="0"/>
          <p:nvPr/>
        </p:nvPicPr>
        <p:blipFill>
          <a:blip r:embed="rId4">
            <a:alphaModFix/>
          </a:blip>
          <a:stretch>
            <a:fillRect/>
          </a:stretch>
        </p:blipFill>
        <p:spPr>
          <a:xfrm>
            <a:off x="826250" y="1600225"/>
            <a:ext cx="2271000" cy="3147625"/>
          </a:xfrm>
          <a:prstGeom prst="rect">
            <a:avLst/>
          </a:prstGeom>
          <a:noFill/>
          <a:ln>
            <a:noFill/>
          </a:ln>
        </p:spPr>
      </p:pic>
      <p:pic>
        <p:nvPicPr>
          <p:cNvPr id="414" name="Google Shape;414;p29"/>
          <p:cNvPicPr preferRelativeResize="0"/>
          <p:nvPr/>
        </p:nvPicPr>
        <p:blipFill>
          <a:blip r:embed="rId4">
            <a:alphaModFix/>
          </a:blip>
          <a:stretch>
            <a:fillRect/>
          </a:stretch>
        </p:blipFill>
        <p:spPr>
          <a:xfrm>
            <a:off x="3359675" y="1612900"/>
            <a:ext cx="2331050" cy="3134951"/>
          </a:xfrm>
          <a:prstGeom prst="rect">
            <a:avLst/>
          </a:prstGeom>
          <a:noFill/>
          <a:ln>
            <a:noFill/>
          </a:ln>
        </p:spPr>
      </p:pic>
      <p:pic>
        <p:nvPicPr>
          <p:cNvPr id="415" name="Google Shape;415;p29"/>
          <p:cNvPicPr preferRelativeResize="0"/>
          <p:nvPr/>
        </p:nvPicPr>
        <p:blipFill>
          <a:blip r:embed="rId4">
            <a:alphaModFix/>
          </a:blip>
          <a:stretch>
            <a:fillRect/>
          </a:stretch>
        </p:blipFill>
        <p:spPr>
          <a:xfrm>
            <a:off x="5921600" y="1600225"/>
            <a:ext cx="2271000" cy="3134951"/>
          </a:xfrm>
          <a:prstGeom prst="rect">
            <a:avLst/>
          </a:prstGeom>
          <a:noFill/>
          <a:ln>
            <a:noFill/>
          </a:ln>
        </p:spPr>
      </p:pic>
      <p:sp>
        <p:nvSpPr>
          <p:cNvPr id="416" name="Google Shape;416;p29"/>
          <p:cNvSpPr txBox="1"/>
          <p:nvPr/>
        </p:nvSpPr>
        <p:spPr>
          <a:xfrm>
            <a:off x="3391815" y="3970400"/>
            <a:ext cx="22710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800">
                <a:solidFill>
                  <a:srgbClr val="353C3A"/>
                </a:solidFill>
                <a:latin typeface="Montserrat"/>
                <a:ea typeface="Montserrat"/>
                <a:cs typeface="Montserrat"/>
                <a:sym typeface="Montserrat"/>
              </a:rPr>
              <a:t>Il peut ensuite ajouter un commentaire et / ou des photos pour illustrer son intervention</a:t>
            </a:r>
            <a:endParaRPr sz="800">
              <a:solidFill>
                <a:srgbClr val="353C3A"/>
              </a:solidFill>
              <a:latin typeface="Montserrat"/>
              <a:ea typeface="Montserrat"/>
              <a:cs typeface="Montserrat"/>
              <a:sym typeface="Montserrat"/>
            </a:endParaRPr>
          </a:p>
        </p:txBody>
      </p:sp>
      <p:pic>
        <p:nvPicPr>
          <p:cNvPr id="417" name="Google Shape;417;p29"/>
          <p:cNvPicPr preferRelativeResize="0"/>
          <p:nvPr/>
        </p:nvPicPr>
        <p:blipFill>
          <a:blip r:embed="rId5">
            <a:alphaModFix/>
          </a:blip>
          <a:stretch>
            <a:fillRect/>
          </a:stretch>
        </p:blipFill>
        <p:spPr>
          <a:xfrm>
            <a:off x="1880970" y="1820925"/>
            <a:ext cx="161575" cy="286825"/>
          </a:xfrm>
          <a:prstGeom prst="rect">
            <a:avLst/>
          </a:prstGeom>
          <a:noFill/>
          <a:ln>
            <a:noFill/>
          </a:ln>
        </p:spPr>
      </p:pic>
      <p:pic>
        <p:nvPicPr>
          <p:cNvPr id="418" name="Google Shape;418;p29"/>
          <p:cNvPicPr preferRelativeResize="0"/>
          <p:nvPr/>
        </p:nvPicPr>
        <p:blipFill>
          <a:blip r:embed="rId6">
            <a:alphaModFix/>
          </a:blip>
          <a:stretch>
            <a:fillRect/>
          </a:stretch>
        </p:blipFill>
        <p:spPr>
          <a:xfrm>
            <a:off x="4423295" y="1820926"/>
            <a:ext cx="208407" cy="286825"/>
          </a:xfrm>
          <a:prstGeom prst="rect">
            <a:avLst/>
          </a:prstGeom>
          <a:noFill/>
          <a:ln>
            <a:noFill/>
          </a:ln>
        </p:spPr>
      </p:pic>
      <p:pic>
        <p:nvPicPr>
          <p:cNvPr id="419" name="Google Shape;419;p29"/>
          <p:cNvPicPr preferRelativeResize="0"/>
          <p:nvPr/>
        </p:nvPicPr>
        <p:blipFill>
          <a:blip r:embed="rId7">
            <a:alphaModFix/>
          </a:blip>
          <a:stretch>
            <a:fillRect/>
          </a:stretch>
        </p:blipFill>
        <p:spPr>
          <a:xfrm>
            <a:off x="6952894" y="1825875"/>
            <a:ext cx="208400" cy="276921"/>
          </a:xfrm>
          <a:prstGeom prst="rect">
            <a:avLst/>
          </a:prstGeom>
          <a:noFill/>
          <a:ln>
            <a:noFill/>
          </a:ln>
        </p:spPr>
      </p:pic>
      <p:pic>
        <p:nvPicPr>
          <p:cNvPr id="420" name="Google Shape;420;p29"/>
          <p:cNvPicPr preferRelativeResize="0"/>
          <p:nvPr/>
        </p:nvPicPr>
        <p:blipFill>
          <a:blip r:embed="rId8">
            <a:alphaModFix/>
          </a:blip>
          <a:stretch>
            <a:fillRect/>
          </a:stretch>
        </p:blipFill>
        <p:spPr>
          <a:xfrm rot="-504995">
            <a:off x="2386175" y="4410563"/>
            <a:ext cx="1720200" cy="567763"/>
          </a:xfrm>
          <a:prstGeom prst="rect">
            <a:avLst/>
          </a:prstGeom>
          <a:noFill/>
          <a:ln>
            <a:noFill/>
          </a:ln>
        </p:spPr>
      </p:pic>
      <p:pic>
        <p:nvPicPr>
          <p:cNvPr id="421" name="Google Shape;421;p29"/>
          <p:cNvPicPr preferRelativeResize="0"/>
          <p:nvPr/>
        </p:nvPicPr>
        <p:blipFill>
          <a:blip r:embed="rId9">
            <a:alphaModFix/>
          </a:blip>
          <a:stretch>
            <a:fillRect/>
          </a:stretch>
        </p:blipFill>
        <p:spPr>
          <a:xfrm>
            <a:off x="4993644" y="1408402"/>
            <a:ext cx="1730657" cy="472475"/>
          </a:xfrm>
          <a:prstGeom prst="rect">
            <a:avLst/>
          </a:prstGeom>
          <a:noFill/>
          <a:ln>
            <a:noFill/>
          </a:ln>
        </p:spPr>
      </p:pic>
      <p:sp>
        <p:nvSpPr>
          <p:cNvPr id="422" name="Google Shape;422;p29"/>
          <p:cNvSpPr txBox="1"/>
          <p:nvPr/>
        </p:nvSpPr>
        <p:spPr>
          <a:xfrm>
            <a:off x="717325" y="203825"/>
            <a:ext cx="72657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Dans la pratique, comment ça se passe ?</a:t>
            </a:r>
            <a:endParaRPr sz="2500">
              <a:solidFill>
                <a:srgbClr val="353C3A"/>
              </a:solidFill>
              <a:latin typeface="Calistoga"/>
              <a:ea typeface="Calistoga"/>
              <a:cs typeface="Calistoga"/>
              <a:sym typeface="Calistoga"/>
            </a:endParaRPr>
          </a:p>
        </p:txBody>
      </p:sp>
      <p:sp>
        <p:nvSpPr>
          <p:cNvPr id="423" name="Google Shape;423;p29"/>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29"/>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chemeClr val="lt1"/>
                </a:solidFill>
                <a:latin typeface="Montserrat"/>
                <a:ea typeface="Montserrat"/>
                <a:cs typeface="Montserrat"/>
                <a:sym typeface="Montserrat"/>
              </a:rPr>
              <a:t>La vue mobile en images</a:t>
            </a:r>
            <a:endParaRPr b="1" sz="1200">
              <a:solidFill>
                <a:srgbClr val="FFFFFF"/>
              </a:solidFill>
              <a:latin typeface="Montserrat"/>
              <a:ea typeface="Montserrat"/>
              <a:cs typeface="Montserrat"/>
              <a:sym typeface="Montserrat"/>
            </a:endParaRPr>
          </a:p>
        </p:txBody>
      </p:sp>
      <p:sp>
        <p:nvSpPr>
          <p:cNvPr id="425" name="Google Shape;425;p29"/>
          <p:cNvSpPr txBox="1"/>
          <p:nvPr/>
        </p:nvSpPr>
        <p:spPr>
          <a:xfrm>
            <a:off x="907250" y="3970400"/>
            <a:ext cx="21090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800">
                <a:solidFill>
                  <a:srgbClr val="353C3A"/>
                </a:solidFill>
                <a:latin typeface="Montserrat"/>
                <a:ea typeface="Montserrat"/>
                <a:cs typeface="Montserrat"/>
                <a:sym typeface="Montserrat"/>
              </a:rPr>
              <a:t>L’agent scanne le QR Code et sélectionne la ou les prestation.s réalisée.s dans l’espace équipé</a:t>
            </a:r>
            <a:endParaRPr sz="800">
              <a:solidFill>
                <a:srgbClr val="353C3A"/>
              </a:solidFill>
              <a:latin typeface="Montserrat"/>
              <a:ea typeface="Montserrat"/>
              <a:cs typeface="Montserrat"/>
              <a:sym typeface="Montserrat"/>
            </a:endParaRPr>
          </a:p>
        </p:txBody>
      </p:sp>
      <p:sp>
        <p:nvSpPr>
          <p:cNvPr id="426" name="Google Shape;426;p29"/>
          <p:cNvSpPr txBox="1"/>
          <p:nvPr/>
        </p:nvSpPr>
        <p:spPr>
          <a:xfrm>
            <a:off x="6002595" y="3970400"/>
            <a:ext cx="21090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800">
                <a:solidFill>
                  <a:srgbClr val="353C3A"/>
                </a:solidFill>
                <a:latin typeface="Montserrat"/>
                <a:ea typeface="Montserrat"/>
                <a:cs typeface="Montserrat"/>
                <a:sym typeface="Montserrat"/>
              </a:rPr>
              <a:t>Si jamais l’agent n’a pas pu réaliser sa prestation, il peut l’indiquer en fournissant une justification</a:t>
            </a:r>
            <a:endParaRPr sz="800">
              <a:solidFill>
                <a:srgbClr val="353C3A"/>
              </a:solidFill>
              <a:latin typeface="Montserrat"/>
              <a:ea typeface="Montserrat"/>
              <a:cs typeface="Montserrat"/>
              <a:sym typeface="Montserrat"/>
            </a:endParaRPr>
          </a:p>
        </p:txBody>
      </p:sp>
      <p:pic>
        <p:nvPicPr>
          <p:cNvPr id="427" name="Google Shape;427;p29"/>
          <p:cNvPicPr preferRelativeResize="0"/>
          <p:nvPr/>
        </p:nvPicPr>
        <p:blipFill rotWithShape="1">
          <a:blip r:embed="rId10">
            <a:alphaModFix/>
          </a:blip>
          <a:srcRect b="16001" l="66344" r="14303" t="15028"/>
          <a:stretch/>
        </p:blipFill>
        <p:spPr>
          <a:xfrm>
            <a:off x="1503500" y="2204235"/>
            <a:ext cx="850376" cy="1704666"/>
          </a:xfrm>
          <a:prstGeom prst="rect">
            <a:avLst/>
          </a:prstGeom>
          <a:noFill/>
          <a:ln>
            <a:noFill/>
          </a:ln>
        </p:spPr>
      </p:pic>
      <p:pic>
        <p:nvPicPr>
          <p:cNvPr id="428" name="Google Shape;428;p29"/>
          <p:cNvPicPr preferRelativeResize="0"/>
          <p:nvPr/>
        </p:nvPicPr>
        <p:blipFill rotWithShape="1">
          <a:blip r:embed="rId11">
            <a:alphaModFix/>
          </a:blip>
          <a:srcRect b="0" l="2940" r="3706" t="0"/>
          <a:stretch/>
        </p:blipFill>
        <p:spPr>
          <a:xfrm>
            <a:off x="1556322" y="2348338"/>
            <a:ext cx="744729" cy="1416449"/>
          </a:xfrm>
          <a:prstGeom prst="rect">
            <a:avLst/>
          </a:prstGeom>
          <a:noFill/>
          <a:ln>
            <a:noFill/>
          </a:ln>
        </p:spPr>
      </p:pic>
      <p:pic>
        <p:nvPicPr>
          <p:cNvPr id="429" name="Google Shape;429;p29"/>
          <p:cNvPicPr preferRelativeResize="0"/>
          <p:nvPr/>
        </p:nvPicPr>
        <p:blipFill rotWithShape="1">
          <a:blip r:embed="rId10">
            <a:alphaModFix/>
          </a:blip>
          <a:srcRect b="16001" l="66344" r="14303" t="15028"/>
          <a:stretch/>
        </p:blipFill>
        <p:spPr>
          <a:xfrm>
            <a:off x="4084238" y="2204235"/>
            <a:ext cx="850376" cy="1704666"/>
          </a:xfrm>
          <a:prstGeom prst="rect">
            <a:avLst/>
          </a:prstGeom>
          <a:noFill/>
          <a:ln>
            <a:noFill/>
          </a:ln>
        </p:spPr>
      </p:pic>
      <p:pic>
        <p:nvPicPr>
          <p:cNvPr id="430" name="Google Shape;430;p29"/>
          <p:cNvPicPr preferRelativeResize="0"/>
          <p:nvPr/>
        </p:nvPicPr>
        <p:blipFill rotWithShape="1">
          <a:blip r:embed="rId12">
            <a:alphaModFix/>
          </a:blip>
          <a:srcRect b="0" l="3761" r="3119" t="378"/>
          <a:stretch/>
        </p:blipFill>
        <p:spPr>
          <a:xfrm>
            <a:off x="4137050" y="2350588"/>
            <a:ext cx="744749" cy="1411088"/>
          </a:xfrm>
          <a:prstGeom prst="rect">
            <a:avLst/>
          </a:prstGeom>
          <a:noFill/>
          <a:ln>
            <a:noFill/>
          </a:ln>
        </p:spPr>
      </p:pic>
      <p:pic>
        <p:nvPicPr>
          <p:cNvPr id="431" name="Google Shape;431;p29"/>
          <p:cNvPicPr preferRelativeResize="0"/>
          <p:nvPr/>
        </p:nvPicPr>
        <p:blipFill rotWithShape="1">
          <a:blip r:embed="rId10">
            <a:alphaModFix/>
          </a:blip>
          <a:srcRect b="16001" l="66344" r="14303" t="15028"/>
          <a:stretch/>
        </p:blipFill>
        <p:spPr>
          <a:xfrm>
            <a:off x="6616713" y="2203810"/>
            <a:ext cx="850376" cy="1704666"/>
          </a:xfrm>
          <a:prstGeom prst="rect">
            <a:avLst/>
          </a:prstGeom>
          <a:noFill/>
          <a:ln>
            <a:noFill/>
          </a:ln>
        </p:spPr>
      </p:pic>
      <p:pic>
        <p:nvPicPr>
          <p:cNvPr id="432" name="Google Shape;432;p29"/>
          <p:cNvPicPr preferRelativeResize="0"/>
          <p:nvPr/>
        </p:nvPicPr>
        <p:blipFill rotWithShape="1">
          <a:blip r:embed="rId13">
            <a:alphaModFix/>
          </a:blip>
          <a:srcRect b="0" l="3031" r="3405" t="0"/>
          <a:stretch/>
        </p:blipFill>
        <p:spPr>
          <a:xfrm>
            <a:off x="6669538" y="2349100"/>
            <a:ext cx="744750" cy="1414918"/>
          </a:xfrm>
          <a:prstGeom prst="rect">
            <a:avLst/>
          </a:prstGeom>
          <a:noFill/>
          <a:ln>
            <a:noFill/>
          </a:ln>
        </p:spPr>
      </p:pic>
      <p:sp>
        <p:nvSpPr>
          <p:cNvPr id="433" name="Google Shape;433;p29"/>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sp>
        <p:nvSpPr>
          <p:cNvPr id="438" name="Google Shape;438;p30"/>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30"/>
          <p:cNvSpPr txBox="1"/>
          <p:nvPr/>
        </p:nvSpPr>
        <p:spPr>
          <a:xfrm>
            <a:off x="789325" y="1765175"/>
            <a:ext cx="4677900" cy="939000"/>
          </a:xfrm>
          <a:prstGeom prst="rect">
            <a:avLst/>
          </a:prstGeom>
          <a:noFill/>
          <a:ln>
            <a:noFill/>
          </a:ln>
        </p:spPr>
        <p:txBody>
          <a:bodyPr anchorCtr="0" anchor="t" bIns="91425" lIns="91425" spcFirstLastPara="1" rIns="91425" wrap="square" tIns="91425">
            <a:spAutoFit/>
          </a:bodyPr>
          <a:lstStyle/>
          <a:p>
            <a:pPr indent="0" lvl="0" marL="0" rtl="0" algn="just">
              <a:lnSpc>
                <a:spcPct val="130000"/>
              </a:lnSpc>
              <a:spcBef>
                <a:spcPts val="0"/>
              </a:spcBef>
              <a:spcAft>
                <a:spcPts val="0"/>
              </a:spcAft>
              <a:buNone/>
            </a:pPr>
            <a:r>
              <a:rPr lang="fr" sz="1000">
                <a:solidFill>
                  <a:schemeClr val="dk1"/>
                </a:solidFill>
                <a:latin typeface="Montserrat"/>
                <a:ea typeface="Montserrat"/>
                <a:cs typeface="Montserrat"/>
                <a:sym typeface="Montserrat"/>
              </a:rPr>
              <a:t>Nos feuilles de passages digitales remplacent les feuilles papier, peu hygiéniques. Grâce à un badge NFC, l'agent valide sa prestation de façon anonyme ou nominative. L'écran se met alors à jour et affiche l'heure des 6 derniers passages pour rassurer les collaborateurs.</a:t>
            </a:r>
            <a:endParaRPr b="1" sz="1000">
              <a:solidFill>
                <a:schemeClr val="dk1"/>
              </a:solidFill>
              <a:latin typeface="Montserrat"/>
              <a:ea typeface="Montserrat"/>
              <a:cs typeface="Montserrat"/>
              <a:sym typeface="Montserrat"/>
            </a:endParaRPr>
          </a:p>
        </p:txBody>
      </p:sp>
      <p:sp>
        <p:nvSpPr>
          <p:cNvPr id="440" name="Google Shape;440;p30"/>
          <p:cNvSpPr txBox="1"/>
          <p:nvPr/>
        </p:nvSpPr>
        <p:spPr>
          <a:xfrm>
            <a:off x="789325" y="1422825"/>
            <a:ext cx="1858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latin typeface="Calistoga"/>
                <a:ea typeface="Calistoga"/>
                <a:cs typeface="Calistoga"/>
                <a:sym typeface="Calistoga"/>
              </a:rPr>
              <a:t>À propos</a:t>
            </a:r>
            <a:endParaRPr>
              <a:latin typeface="Calistoga"/>
              <a:ea typeface="Calistoga"/>
              <a:cs typeface="Calistoga"/>
              <a:sym typeface="Calistoga"/>
            </a:endParaRPr>
          </a:p>
        </p:txBody>
      </p:sp>
      <p:pic>
        <p:nvPicPr>
          <p:cNvPr id="441" name="Google Shape;441;p30">
            <a:hlinkClick r:id="rId3"/>
          </p:cNvPr>
          <p:cNvPicPr preferRelativeResize="0"/>
          <p:nvPr/>
        </p:nvPicPr>
        <p:blipFill>
          <a:blip r:embed="rId4">
            <a:alphaModFix/>
          </a:blip>
          <a:stretch>
            <a:fillRect/>
          </a:stretch>
        </p:blipFill>
        <p:spPr>
          <a:xfrm>
            <a:off x="6301725" y="1422825"/>
            <a:ext cx="1232401" cy="1675878"/>
          </a:xfrm>
          <a:prstGeom prst="rect">
            <a:avLst/>
          </a:prstGeom>
          <a:noFill/>
          <a:ln>
            <a:noFill/>
          </a:ln>
          <a:effectLst>
            <a:outerShdw blurRad="57150" rotWithShape="0" algn="bl" dir="5400000" dist="19050">
              <a:srgbClr val="000000">
                <a:alpha val="50000"/>
              </a:srgbClr>
            </a:outerShdw>
          </a:effectLst>
        </p:spPr>
      </p:pic>
      <p:sp>
        <p:nvSpPr>
          <p:cNvPr id="442" name="Google Shape;442;p30"/>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chemeClr val="lt1"/>
                </a:solidFill>
                <a:latin typeface="Montserrat"/>
                <a:ea typeface="Montserrat"/>
                <a:cs typeface="Montserrat"/>
                <a:sym typeface="Montserrat"/>
              </a:rPr>
              <a:t>Assurez-vous du passage de l'agent et rassurez vos occupants</a:t>
            </a:r>
            <a:endParaRPr b="1" sz="1200">
              <a:solidFill>
                <a:schemeClr val="lt1"/>
              </a:solidFill>
              <a:latin typeface="Montserrat"/>
              <a:ea typeface="Montserrat"/>
              <a:cs typeface="Montserrat"/>
              <a:sym typeface="Montserrat"/>
            </a:endParaRPr>
          </a:p>
        </p:txBody>
      </p:sp>
      <p:sp>
        <p:nvSpPr>
          <p:cNvPr id="443" name="Google Shape;443;p30"/>
          <p:cNvSpPr txBox="1"/>
          <p:nvPr/>
        </p:nvSpPr>
        <p:spPr>
          <a:xfrm>
            <a:off x="789325" y="2961100"/>
            <a:ext cx="2831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latin typeface="Calistoga"/>
                <a:ea typeface="Calistoga"/>
                <a:cs typeface="Calistoga"/>
                <a:sym typeface="Calistoga"/>
              </a:rPr>
              <a:t>Avantages</a:t>
            </a:r>
            <a:endParaRPr>
              <a:latin typeface="Calistoga"/>
              <a:ea typeface="Calistoga"/>
              <a:cs typeface="Calistoga"/>
              <a:sym typeface="Calistoga"/>
            </a:endParaRPr>
          </a:p>
        </p:txBody>
      </p:sp>
      <p:pic>
        <p:nvPicPr>
          <p:cNvPr id="444" name="Google Shape;444;p30"/>
          <p:cNvPicPr preferRelativeResize="0"/>
          <p:nvPr/>
        </p:nvPicPr>
        <p:blipFill>
          <a:blip r:embed="rId5">
            <a:alphaModFix/>
          </a:blip>
          <a:stretch>
            <a:fillRect/>
          </a:stretch>
        </p:blipFill>
        <p:spPr>
          <a:xfrm>
            <a:off x="1357838" y="3540623"/>
            <a:ext cx="2584676" cy="1568378"/>
          </a:xfrm>
          <a:prstGeom prst="rect">
            <a:avLst/>
          </a:prstGeom>
          <a:noFill/>
          <a:ln>
            <a:noFill/>
          </a:ln>
        </p:spPr>
      </p:pic>
      <p:pic>
        <p:nvPicPr>
          <p:cNvPr id="445" name="Google Shape;445;p30"/>
          <p:cNvPicPr preferRelativeResize="0"/>
          <p:nvPr/>
        </p:nvPicPr>
        <p:blipFill>
          <a:blip r:embed="rId6">
            <a:alphaModFix/>
          </a:blip>
          <a:stretch>
            <a:fillRect/>
          </a:stretch>
        </p:blipFill>
        <p:spPr>
          <a:xfrm>
            <a:off x="1730175" y="3621275"/>
            <a:ext cx="1467174" cy="1342874"/>
          </a:xfrm>
          <a:prstGeom prst="rect">
            <a:avLst/>
          </a:prstGeom>
          <a:noFill/>
          <a:ln>
            <a:noFill/>
          </a:ln>
        </p:spPr>
      </p:pic>
      <p:sp>
        <p:nvSpPr>
          <p:cNvPr id="446" name="Google Shape;446;p30"/>
          <p:cNvSpPr txBox="1"/>
          <p:nvPr/>
        </p:nvSpPr>
        <p:spPr>
          <a:xfrm>
            <a:off x="1739225" y="4309450"/>
            <a:ext cx="14673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800">
                <a:solidFill>
                  <a:srgbClr val="353C3A"/>
                </a:solidFill>
                <a:latin typeface="Montserrat"/>
                <a:ea typeface="Montserrat"/>
                <a:cs typeface="Montserrat"/>
                <a:sym typeface="Montserrat"/>
              </a:rPr>
              <a:t>Communication simplifiée avec les occupants (affichage)</a:t>
            </a:r>
            <a:endParaRPr sz="800">
              <a:solidFill>
                <a:srgbClr val="353C3A"/>
              </a:solidFill>
              <a:latin typeface="Montserrat"/>
              <a:ea typeface="Montserrat"/>
              <a:cs typeface="Montserrat"/>
              <a:sym typeface="Montserrat"/>
            </a:endParaRPr>
          </a:p>
        </p:txBody>
      </p:sp>
      <p:pic>
        <p:nvPicPr>
          <p:cNvPr id="447" name="Google Shape;447;p30"/>
          <p:cNvPicPr preferRelativeResize="0"/>
          <p:nvPr/>
        </p:nvPicPr>
        <p:blipFill>
          <a:blip r:embed="rId5">
            <a:alphaModFix/>
          </a:blip>
          <a:stretch>
            <a:fillRect/>
          </a:stretch>
        </p:blipFill>
        <p:spPr>
          <a:xfrm>
            <a:off x="3546388" y="3540623"/>
            <a:ext cx="2584676" cy="1568378"/>
          </a:xfrm>
          <a:prstGeom prst="rect">
            <a:avLst/>
          </a:prstGeom>
          <a:noFill/>
          <a:ln>
            <a:noFill/>
          </a:ln>
        </p:spPr>
      </p:pic>
      <p:pic>
        <p:nvPicPr>
          <p:cNvPr id="448" name="Google Shape;448;p30"/>
          <p:cNvPicPr preferRelativeResize="0"/>
          <p:nvPr/>
        </p:nvPicPr>
        <p:blipFill>
          <a:blip r:embed="rId6">
            <a:alphaModFix/>
          </a:blip>
          <a:stretch>
            <a:fillRect/>
          </a:stretch>
        </p:blipFill>
        <p:spPr>
          <a:xfrm>
            <a:off x="3918725" y="3621275"/>
            <a:ext cx="1467174" cy="1342874"/>
          </a:xfrm>
          <a:prstGeom prst="rect">
            <a:avLst/>
          </a:prstGeom>
          <a:noFill/>
          <a:ln>
            <a:noFill/>
          </a:ln>
        </p:spPr>
      </p:pic>
      <p:sp>
        <p:nvSpPr>
          <p:cNvPr id="449" name="Google Shape;449;p30"/>
          <p:cNvSpPr txBox="1"/>
          <p:nvPr/>
        </p:nvSpPr>
        <p:spPr>
          <a:xfrm>
            <a:off x="3955111" y="4309450"/>
            <a:ext cx="14262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Clr>
                <a:schemeClr val="dk1"/>
              </a:buClr>
              <a:buSzPts val="1100"/>
              <a:buFont typeface="Arial"/>
              <a:buNone/>
            </a:pPr>
            <a:r>
              <a:rPr lang="fr" sz="800">
                <a:solidFill>
                  <a:srgbClr val="353C3A"/>
                </a:solidFill>
                <a:latin typeface="Montserrat"/>
                <a:ea typeface="Montserrat"/>
                <a:cs typeface="Montserrat"/>
                <a:sym typeface="Montserrat"/>
              </a:rPr>
              <a:t>Traçabilité digitalisée + déclaration d’incidents / monitoring satisfaction</a:t>
            </a:r>
            <a:endParaRPr sz="800">
              <a:solidFill>
                <a:srgbClr val="353C3A"/>
              </a:solidFill>
              <a:latin typeface="Montserrat"/>
              <a:ea typeface="Montserrat"/>
              <a:cs typeface="Montserrat"/>
              <a:sym typeface="Montserrat"/>
            </a:endParaRPr>
          </a:p>
        </p:txBody>
      </p:sp>
      <p:pic>
        <p:nvPicPr>
          <p:cNvPr id="450" name="Google Shape;450;p30"/>
          <p:cNvPicPr preferRelativeResize="0"/>
          <p:nvPr/>
        </p:nvPicPr>
        <p:blipFill>
          <a:blip r:embed="rId5">
            <a:alphaModFix/>
          </a:blip>
          <a:stretch>
            <a:fillRect/>
          </a:stretch>
        </p:blipFill>
        <p:spPr>
          <a:xfrm>
            <a:off x="5766749" y="3531140"/>
            <a:ext cx="2584676" cy="1587348"/>
          </a:xfrm>
          <a:prstGeom prst="rect">
            <a:avLst/>
          </a:prstGeom>
          <a:noFill/>
          <a:ln>
            <a:noFill/>
          </a:ln>
        </p:spPr>
      </p:pic>
      <p:pic>
        <p:nvPicPr>
          <p:cNvPr id="451" name="Google Shape;451;p30"/>
          <p:cNvPicPr preferRelativeResize="0"/>
          <p:nvPr/>
        </p:nvPicPr>
        <p:blipFill>
          <a:blip r:embed="rId6">
            <a:alphaModFix/>
          </a:blip>
          <a:stretch>
            <a:fillRect/>
          </a:stretch>
        </p:blipFill>
        <p:spPr>
          <a:xfrm>
            <a:off x="6139075" y="3611575"/>
            <a:ext cx="1467174" cy="1352574"/>
          </a:xfrm>
          <a:prstGeom prst="rect">
            <a:avLst/>
          </a:prstGeom>
          <a:noFill/>
          <a:ln>
            <a:noFill/>
          </a:ln>
        </p:spPr>
      </p:pic>
      <p:sp>
        <p:nvSpPr>
          <p:cNvPr id="452" name="Google Shape;452;p30"/>
          <p:cNvSpPr txBox="1"/>
          <p:nvPr/>
        </p:nvSpPr>
        <p:spPr>
          <a:xfrm>
            <a:off x="6163531" y="4309450"/>
            <a:ext cx="14262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800">
                <a:solidFill>
                  <a:srgbClr val="353C3A"/>
                </a:solidFill>
                <a:latin typeface="Montserrat"/>
                <a:ea typeface="Montserrat"/>
                <a:cs typeface="Montserrat"/>
                <a:sym typeface="Montserrat"/>
              </a:rPr>
              <a:t>Support professionnel, ergonomique et personnalisable</a:t>
            </a:r>
            <a:endParaRPr sz="800">
              <a:solidFill>
                <a:srgbClr val="353C3A"/>
              </a:solidFill>
              <a:latin typeface="Montserrat"/>
              <a:ea typeface="Montserrat"/>
              <a:cs typeface="Montserrat"/>
              <a:sym typeface="Montserrat"/>
            </a:endParaRPr>
          </a:p>
        </p:txBody>
      </p:sp>
      <p:pic>
        <p:nvPicPr>
          <p:cNvPr id="453" name="Google Shape;453;p30"/>
          <p:cNvPicPr preferRelativeResize="0"/>
          <p:nvPr/>
        </p:nvPicPr>
        <p:blipFill>
          <a:blip r:embed="rId7">
            <a:alphaModFix/>
          </a:blip>
          <a:stretch>
            <a:fillRect/>
          </a:stretch>
        </p:blipFill>
        <p:spPr>
          <a:xfrm>
            <a:off x="2278975" y="3834775"/>
            <a:ext cx="384900" cy="384900"/>
          </a:xfrm>
          <a:prstGeom prst="rect">
            <a:avLst/>
          </a:prstGeom>
          <a:noFill/>
          <a:ln>
            <a:noFill/>
          </a:ln>
          <a:effectLst>
            <a:outerShdw blurRad="57150" rotWithShape="0" algn="bl" dir="5400000" dist="19050">
              <a:srgbClr val="000000">
                <a:alpha val="50000"/>
              </a:srgbClr>
            </a:outerShdw>
          </a:effectLst>
        </p:spPr>
      </p:pic>
      <p:pic>
        <p:nvPicPr>
          <p:cNvPr id="454" name="Google Shape;454;p30"/>
          <p:cNvPicPr preferRelativeResize="0"/>
          <p:nvPr/>
        </p:nvPicPr>
        <p:blipFill>
          <a:blip r:embed="rId8">
            <a:alphaModFix/>
          </a:blip>
          <a:stretch>
            <a:fillRect/>
          </a:stretch>
        </p:blipFill>
        <p:spPr>
          <a:xfrm>
            <a:off x="4468107" y="3827114"/>
            <a:ext cx="400200" cy="400211"/>
          </a:xfrm>
          <a:prstGeom prst="rect">
            <a:avLst/>
          </a:prstGeom>
          <a:noFill/>
          <a:ln>
            <a:noFill/>
          </a:ln>
          <a:effectLst>
            <a:outerShdw blurRad="57150" rotWithShape="0" algn="bl" dir="5400000" dist="19050">
              <a:srgbClr val="000000">
                <a:alpha val="50000"/>
              </a:srgbClr>
            </a:outerShdw>
          </a:effectLst>
        </p:spPr>
      </p:pic>
      <p:pic>
        <p:nvPicPr>
          <p:cNvPr id="455" name="Google Shape;455;p30"/>
          <p:cNvPicPr preferRelativeResize="0"/>
          <p:nvPr/>
        </p:nvPicPr>
        <p:blipFill>
          <a:blip r:embed="rId9">
            <a:alphaModFix/>
          </a:blip>
          <a:stretch>
            <a:fillRect/>
          </a:stretch>
        </p:blipFill>
        <p:spPr>
          <a:xfrm>
            <a:off x="6684175" y="3834775"/>
            <a:ext cx="384900" cy="384900"/>
          </a:xfrm>
          <a:prstGeom prst="rect">
            <a:avLst/>
          </a:prstGeom>
          <a:noFill/>
          <a:ln>
            <a:noFill/>
          </a:ln>
          <a:effectLst>
            <a:outerShdw blurRad="57150" rotWithShape="0" algn="bl" dir="5400000" dist="19050">
              <a:srgbClr val="000000">
                <a:alpha val="50000"/>
              </a:srgbClr>
            </a:outerShdw>
          </a:effectLst>
        </p:spPr>
      </p:pic>
      <p:sp>
        <p:nvSpPr>
          <p:cNvPr id="456" name="Google Shape;456;p30"/>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
        <p:nvSpPr>
          <p:cNvPr id="457" name="Google Shape;457;p30"/>
          <p:cNvSpPr txBox="1"/>
          <p:nvPr/>
        </p:nvSpPr>
        <p:spPr>
          <a:xfrm>
            <a:off x="6083925" y="3007300"/>
            <a:ext cx="16680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fr" sz="800" u="sng">
                <a:solidFill>
                  <a:srgbClr val="395CED"/>
                </a:solidFill>
                <a:latin typeface="Montserrat"/>
                <a:ea typeface="Montserrat"/>
                <a:cs typeface="Montserrat"/>
                <a:sym typeface="Montserrat"/>
                <a:hlinkClick r:id="rId10">
                  <a:extLst>
                    <a:ext uri="{A12FA001-AC4F-418D-AE19-62706E023703}">
                      <ahyp:hlinkClr val="tx"/>
                    </a:ext>
                  </a:extLst>
                </a:hlinkClick>
              </a:rPr>
              <a:t>Plus d’informations</a:t>
            </a:r>
            <a:endParaRPr b="1" i="1" sz="600">
              <a:solidFill>
                <a:srgbClr val="395CED"/>
              </a:solidFill>
              <a:latin typeface="Montserrat"/>
              <a:ea typeface="Montserrat"/>
              <a:cs typeface="Montserrat"/>
              <a:sym typeface="Montserrat"/>
            </a:endParaRPr>
          </a:p>
        </p:txBody>
      </p:sp>
      <p:sp>
        <p:nvSpPr>
          <p:cNvPr id="458" name="Google Shape;458;p30"/>
          <p:cNvSpPr txBox="1"/>
          <p:nvPr/>
        </p:nvSpPr>
        <p:spPr>
          <a:xfrm>
            <a:off x="717325" y="203825"/>
            <a:ext cx="77712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Traçabilité des interventions par feuille digitale</a:t>
            </a:r>
            <a:endParaRPr sz="2500">
              <a:solidFill>
                <a:srgbClr val="353C3A"/>
              </a:solidFill>
              <a:latin typeface="Calistoga"/>
              <a:ea typeface="Calistoga"/>
              <a:cs typeface="Calistoga"/>
              <a:sym typeface="Calistoga"/>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id="463" name="Google Shape;463;p31"/>
          <p:cNvSpPr txBox="1"/>
          <p:nvPr/>
        </p:nvSpPr>
        <p:spPr>
          <a:xfrm>
            <a:off x="717325" y="203825"/>
            <a:ext cx="77712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Traçabilité des interventions par feuille digitale</a:t>
            </a:r>
            <a:endParaRPr sz="2500">
              <a:solidFill>
                <a:srgbClr val="353C3A"/>
              </a:solidFill>
              <a:latin typeface="Calistoga"/>
              <a:ea typeface="Calistoga"/>
              <a:cs typeface="Calistoga"/>
              <a:sym typeface="Calistoga"/>
            </a:endParaRPr>
          </a:p>
        </p:txBody>
      </p:sp>
      <p:sp>
        <p:nvSpPr>
          <p:cNvPr id="464" name="Google Shape;464;p31"/>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31"/>
          <p:cNvSpPr txBox="1"/>
          <p:nvPr/>
        </p:nvSpPr>
        <p:spPr>
          <a:xfrm>
            <a:off x="789325" y="1688975"/>
            <a:ext cx="4977300" cy="1188300"/>
          </a:xfrm>
          <a:prstGeom prst="rect">
            <a:avLst/>
          </a:prstGeom>
          <a:noFill/>
          <a:ln>
            <a:noFill/>
          </a:ln>
        </p:spPr>
        <p:txBody>
          <a:bodyPr anchorCtr="0" anchor="t" bIns="91425" lIns="91425" spcFirstLastPara="1" rIns="91425" wrap="square" tIns="91425">
            <a:spAutoFit/>
          </a:bodyPr>
          <a:lstStyle/>
          <a:p>
            <a:pPr indent="0" lvl="0" marL="0" rtl="0" algn="just">
              <a:lnSpc>
                <a:spcPct val="130000"/>
              </a:lnSpc>
              <a:spcBef>
                <a:spcPts val="0"/>
              </a:spcBef>
              <a:spcAft>
                <a:spcPts val="0"/>
              </a:spcAft>
              <a:buNone/>
            </a:pPr>
            <a:r>
              <a:rPr lang="fr" sz="900">
                <a:solidFill>
                  <a:srgbClr val="353C3A"/>
                </a:solidFill>
                <a:latin typeface="Montserrat"/>
                <a:ea typeface="Montserrat"/>
                <a:cs typeface="Montserrat"/>
                <a:sym typeface="Montserrat"/>
              </a:rPr>
              <a:t>Nos feuilles de passage digitales remplacent les feuilles papier, peu hygiéniques. Grâce à un badge, l'agent valide sa prestation. L'écran se met alors à jour et affiche le dernier passage pour rassurer les occupants. Ce système premium est idéal pour certains espaces comme les sanitaires et salles de réunion par exemple.</a:t>
            </a:r>
            <a:endParaRPr sz="900">
              <a:solidFill>
                <a:srgbClr val="353C3A"/>
              </a:solidFill>
              <a:latin typeface="Montserrat"/>
              <a:ea typeface="Montserrat"/>
              <a:cs typeface="Montserrat"/>
              <a:sym typeface="Montserrat"/>
            </a:endParaRPr>
          </a:p>
          <a:p>
            <a:pPr indent="0" lvl="0" marL="0" rtl="0" algn="just">
              <a:lnSpc>
                <a:spcPct val="130000"/>
              </a:lnSpc>
              <a:spcBef>
                <a:spcPts val="0"/>
              </a:spcBef>
              <a:spcAft>
                <a:spcPts val="0"/>
              </a:spcAft>
              <a:buNone/>
            </a:pPr>
            <a:r>
              <a:rPr i="1" lang="fr" sz="800">
                <a:solidFill>
                  <a:srgbClr val="353C3A"/>
                </a:solidFill>
                <a:latin typeface="Montserrat"/>
                <a:ea typeface="Montserrat"/>
                <a:cs typeface="Montserrat"/>
                <a:sym typeface="Montserrat"/>
              </a:rPr>
              <a:t>En option : la</a:t>
            </a:r>
            <a:r>
              <a:rPr i="1" lang="fr" sz="800">
                <a:solidFill>
                  <a:srgbClr val="353C3A"/>
                </a:solidFill>
                <a:latin typeface="Montserrat"/>
                <a:ea typeface="Montserrat"/>
                <a:cs typeface="Montserrat"/>
                <a:sym typeface="Montserrat"/>
              </a:rPr>
              <a:t> déclaration d’incidents ou le monitoring de la satisfaction grâce aux boutons connectés</a:t>
            </a:r>
            <a:r>
              <a:rPr i="1" lang="fr" sz="800">
                <a:solidFill>
                  <a:srgbClr val="353C3A"/>
                </a:solidFill>
                <a:latin typeface="Montserrat"/>
                <a:ea typeface="Montserrat"/>
                <a:cs typeface="Montserrat"/>
                <a:sym typeface="Montserrat"/>
              </a:rPr>
              <a:t>.</a:t>
            </a:r>
            <a:endParaRPr i="1" sz="800">
              <a:solidFill>
                <a:srgbClr val="353C3A"/>
              </a:solidFill>
              <a:latin typeface="Montserrat"/>
              <a:ea typeface="Montserrat"/>
              <a:cs typeface="Montserrat"/>
              <a:sym typeface="Montserrat"/>
            </a:endParaRPr>
          </a:p>
        </p:txBody>
      </p:sp>
      <p:sp>
        <p:nvSpPr>
          <p:cNvPr id="466" name="Google Shape;466;p31"/>
          <p:cNvSpPr txBox="1"/>
          <p:nvPr/>
        </p:nvSpPr>
        <p:spPr>
          <a:xfrm>
            <a:off x="789325" y="1346625"/>
            <a:ext cx="1858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solidFill>
                  <a:srgbClr val="353C3A"/>
                </a:solidFill>
                <a:latin typeface="Calistoga"/>
                <a:ea typeface="Calistoga"/>
                <a:cs typeface="Calistoga"/>
                <a:sym typeface="Calistoga"/>
              </a:rPr>
              <a:t>À propos</a:t>
            </a:r>
            <a:endParaRPr>
              <a:solidFill>
                <a:srgbClr val="353C3A"/>
              </a:solidFill>
              <a:latin typeface="Calistoga"/>
              <a:ea typeface="Calistoga"/>
              <a:cs typeface="Calistoga"/>
              <a:sym typeface="Calistoga"/>
            </a:endParaRPr>
          </a:p>
        </p:txBody>
      </p:sp>
      <p:sp>
        <p:nvSpPr>
          <p:cNvPr id="467" name="Google Shape;467;p31"/>
          <p:cNvSpPr txBox="1"/>
          <p:nvPr/>
        </p:nvSpPr>
        <p:spPr>
          <a:xfrm>
            <a:off x="789325" y="2961100"/>
            <a:ext cx="2831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solidFill>
                  <a:srgbClr val="353C3A"/>
                </a:solidFill>
                <a:latin typeface="Calistoga"/>
                <a:ea typeface="Calistoga"/>
                <a:cs typeface="Calistoga"/>
                <a:sym typeface="Calistoga"/>
              </a:rPr>
              <a:t>Avantages</a:t>
            </a:r>
            <a:endParaRPr>
              <a:solidFill>
                <a:srgbClr val="353C3A"/>
              </a:solidFill>
              <a:latin typeface="Calistoga"/>
              <a:ea typeface="Calistoga"/>
              <a:cs typeface="Calistoga"/>
              <a:sym typeface="Calistoga"/>
            </a:endParaRPr>
          </a:p>
        </p:txBody>
      </p:sp>
      <p:sp>
        <p:nvSpPr>
          <p:cNvPr id="468" name="Google Shape;468;p31"/>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chemeClr val="lt1"/>
                </a:solidFill>
                <a:latin typeface="Montserrat"/>
                <a:ea typeface="Montserrat"/>
                <a:cs typeface="Montserrat"/>
                <a:sym typeface="Montserrat"/>
              </a:rPr>
              <a:t>Assurez-vous du passage de l'agent et rassurez les occupants du site</a:t>
            </a:r>
            <a:endParaRPr b="1" sz="1200">
              <a:solidFill>
                <a:schemeClr val="lt1"/>
              </a:solidFill>
              <a:latin typeface="Montserrat"/>
              <a:ea typeface="Montserrat"/>
              <a:cs typeface="Montserrat"/>
              <a:sym typeface="Montserrat"/>
            </a:endParaRPr>
          </a:p>
        </p:txBody>
      </p:sp>
      <p:pic>
        <p:nvPicPr>
          <p:cNvPr id="469" name="Google Shape;469;p31"/>
          <p:cNvPicPr preferRelativeResize="0"/>
          <p:nvPr/>
        </p:nvPicPr>
        <p:blipFill>
          <a:blip r:embed="rId3">
            <a:alphaModFix/>
          </a:blip>
          <a:stretch>
            <a:fillRect/>
          </a:stretch>
        </p:blipFill>
        <p:spPr>
          <a:xfrm>
            <a:off x="1357838" y="3540623"/>
            <a:ext cx="2584676" cy="1568378"/>
          </a:xfrm>
          <a:prstGeom prst="rect">
            <a:avLst/>
          </a:prstGeom>
          <a:noFill/>
          <a:ln>
            <a:noFill/>
          </a:ln>
        </p:spPr>
      </p:pic>
      <p:pic>
        <p:nvPicPr>
          <p:cNvPr id="470" name="Google Shape;470;p31"/>
          <p:cNvPicPr preferRelativeResize="0"/>
          <p:nvPr/>
        </p:nvPicPr>
        <p:blipFill>
          <a:blip r:embed="rId4">
            <a:alphaModFix/>
          </a:blip>
          <a:stretch>
            <a:fillRect/>
          </a:stretch>
        </p:blipFill>
        <p:spPr>
          <a:xfrm>
            <a:off x="1730175" y="3621275"/>
            <a:ext cx="1467174" cy="1342874"/>
          </a:xfrm>
          <a:prstGeom prst="rect">
            <a:avLst/>
          </a:prstGeom>
          <a:noFill/>
          <a:ln>
            <a:noFill/>
          </a:ln>
        </p:spPr>
      </p:pic>
      <p:sp>
        <p:nvSpPr>
          <p:cNvPr id="471" name="Google Shape;471;p31"/>
          <p:cNvSpPr txBox="1"/>
          <p:nvPr/>
        </p:nvSpPr>
        <p:spPr>
          <a:xfrm>
            <a:off x="1739225" y="4309450"/>
            <a:ext cx="14673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800">
                <a:solidFill>
                  <a:srgbClr val="353C3A"/>
                </a:solidFill>
                <a:latin typeface="Montserrat"/>
                <a:ea typeface="Montserrat"/>
                <a:cs typeface="Montserrat"/>
                <a:sym typeface="Montserrat"/>
              </a:rPr>
              <a:t>Communication simplifiée avec les occupants (affichage)</a:t>
            </a:r>
            <a:endParaRPr sz="800">
              <a:solidFill>
                <a:srgbClr val="353C3A"/>
              </a:solidFill>
              <a:latin typeface="Montserrat"/>
              <a:ea typeface="Montserrat"/>
              <a:cs typeface="Montserrat"/>
              <a:sym typeface="Montserrat"/>
            </a:endParaRPr>
          </a:p>
        </p:txBody>
      </p:sp>
      <p:pic>
        <p:nvPicPr>
          <p:cNvPr id="472" name="Google Shape;472;p31"/>
          <p:cNvPicPr preferRelativeResize="0"/>
          <p:nvPr/>
        </p:nvPicPr>
        <p:blipFill>
          <a:blip r:embed="rId3">
            <a:alphaModFix/>
          </a:blip>
          <a:stretch>
            <a:fillRect/>
          </a:stretch>
        </p:blipFill>
        <p:spPr>
          <a:xfrm>
            <a:off x="3546388" y="3540623"/>
            <a:ext cx="2584676" cy="1568378"/>
          </a:xfrm>
          <a:prstGeom prst="rect">
            <a:avLst/>
          </a:prstGeom>
          <a:noFill/>
          <a:ln>
            <a:noFill/>
          </a:ln>
        </p:spPr>
      </p:pic>
      <p:pic>
        <p:nvPicPr>
          <p:cNvPr id="473" name="Google Shape;473;p31"/>
          <p:cNvPicPr preferRelativeResize="0"/>
          <p:nvPr/>
        </p:nvPicPr>
        <p:blipFill>
          <a:blip r:embed="rId4">
            <a:alphaModFix/>
          </a:blip>
          <a:stretch>
            <a:fillRect/>
          </a:stretch>
        </p:blipFill>
        <p:spPr>
          <a:xfrm>
            <a:off x="3918725" y="3621275"/>
            <a:ext cx="1467174" cy="1342874"/>
          </a:xfrm>
          <a:prstGeom prst="rect">
            <a:avLst/>
          </a:prstGeom>
          <a:noFill/>
          <a:ln>
            <a:noFill/>
          </a:ln>
        </p:spPr>
      </p:pic>
      <p:sp>
        <p:nvSpPr>
          <p:cNvPr id="474" name="Google Shape;474;p31"/>
          <p:cNvSpPr txBox="1"/>
          <p:nvPr/>
        </p:nvSpPr>
        <p:spPr>
          <a:xfrm>
            <a:off x="3955111" y="4309450"/>
            <a:ext cx="14262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Clr>
                <a:schemeClr val="dk1"/>
              </a:buClr>
              <a:buSzPts val="1100"/>
              <a:buFont typeface="Arial"/>
              <a:buNone/>
            </a:pPr>
            <a:r>
              <a:rPr lang="fr" sz="800">
                <a:solidFill>
                  <a:srgbClr val="353C3A"/>
                </a:solidFill>
                <a:latin typeface="Montserrat"/>
                <a:ea typeface="Montserrat"/>
                <a:cs typeface="Montserrat"/>
                <a:sym typeface="Montserrat"/>
              </a:rPr>
              <a:t>Traçabilité digitalisée + déclaration d’incidents / monitoring satisfaction</a:t>
            </a:r>
            <a:endParaRPr sz="800">
              <a:solidFill>
                <a:srgbClr val="353C3A"/>
              </a:solidFill>
              <a:latin typeface="Montserrat"/>
              <a:ea typeface="Montserrat"/>
              <a:cs typeface="Montserrat"/>
              <a:sym typeface="Montserrat"/>
            </a:endParaRPr>
          </a:p>
        </p:txBody>
      </p:sp>
      <p:pic>
        <p:nvPicPr>
          <p:cNvPr id="475" name="Google Shape;475;p31"/>
          <p:cNvPicPr preferRelativeResize="0"/>
          <p:nvPr/>
        </p:nvPicPr>
        <p:blipFill>
          <a:blip r:embed="rId3">
            <a:alphaModFix/>
          </a:blip>
          <a:stretch>
            <a:fillRect/>
          </a:stretch>
        </p:blipFill>
        <p:spPr>
          <a:xfrm>
            <a:off x="5766749" y="3531140"/>
            <a:ext cx="2584676" cy="1587348"/>
          </a:xfrm>
          <a:prstGeom prst="rect">
            <a:avLst/>
          </a:prstGeom>
          <a:noFill/>
          <a:ln>
            <a:noFill/>
          </a:ln>
        </p:spPr>
      </p:pic>
      <p:pic>
        <p:nvPicPr>
          <p:cNvPr id="476" name="Google Shape;476;p31"/>
          <p:cNvPicPr preferRelativeResize="0"/>
          <p:nvPr/>
        </p:nvPicPr>
        <p:blipFill>
          <a:blip r:embed="rId4">
            <a:alphaModFix/>
          </a:blip>
          <a:stretch>
            <a:fillRect/>
          </a:stretch>
        </p:blipFill>
        <p:spPr>
          <a:xfrm>
            <a:off x="6139075" y="3611575"/>
            <a:ext cx="1467174" cy="1352574"/>
          </a:xfrm>
          <a:prstGeom prst="rect">
            <a:avLst/>
          </a:prstGeom>
          <a:noFill/>
          <a:ln>
            <a:noFill/>
          </a:ln>
        </p:spPr>
      </p:pic>
      <p:sp>
        <p:nvSpPr>
          <p:cNvPr id="477" name="Google Shape;477;p31"/>
          <p:cNvSpPr txBox="1"/>
          <p:nvPr/>
        </p:nvSpPr>
        <p:spPr>
          <a:xfrm>
            <a:off x="6163531" y="4309450"/>
            <a:ext cx="14262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800">
                <a:solidFill>
                  <a:srgbClr val="353C3A"/>
                </a:solidFill>
                <a:latin typeface="Montserrat"/>
                <a:ea typeface="Montserrat"/>
                <a:cs typeface="Montserrat"/>
                <a:sym typeface="Montserrat"/>
              </a:rPr>
              <a:t>Support professionnel, ergonomique et personnalisable</a:t>
            </a:r>
            <a:endParaRPr sz="800">
              <a:solidFill>
                <a:srgbClr val="353C3A"/>
              </a:solidFill>
              <a:latin typeface="Montserrat"/>
              <a:ea typeface="Montserrat"/>
              <a:cs typeface="Montserrat"/>
              <a:sym typeface="Montserrat"/>
            </a:endParaRPr>
          </a:p>
        </p:txBody>
      </p:sp>
      <p:pic>
        <p:nvPicPr>
          <p:cNvPr id="478" name="Google Shape;478;p31"/>
          <p:cNvPicPr preferRelativeResize="0"/>
          <p:nvPr/>
        </p:nvPicPr>
        <p:blipFill>
          <a:blip r:embed="rId5">
            <a:alphaModFix/>
          </a:blip>
          <a:stretch>
            <a:fillRect/>
          </a:stretch>
        </p:blipFill>
        <p:spPr>
          <a:xfrm>
            <a:off x="2278975" y="3834775"/>
            <a:ext cx="384900" cy="384900"/>
          </a:xfrm>
          <a:prstGeom prst="rect">
            <a:avLst/>
          </a:prstGeom>
          <a:noFill/>
          <a:ln>
            <a:noFill/>
          </a:ln>
          <a:effectLst>
            <a:outerShdw blurRad="57150" rotWithShape="0" algn="bl" dir="5400000" dist="19050">
              <a:srgbClr val="000000">
                <a:alpha val="50000"/>
              </a:srgbClr>
            </a:outerShdw>
          </a:effectLst>
        </p:spPr>
      </p:pic>
      <p:pic>
        <p:nvPicPr>
          <p:cNvPr id="479" name="Google Shape;479;p31"/>
          <p:cNvPicPr preferRelativeResize="0"/>
          <p:nvPr/>
        </p:nvPicPr>
        <p:blipFill>
          <a:blip r:embed="rId6">
            <a:alphaModFix/>
          </a:blip>
          <a:stretch>
            <a:fillRect/>
          </a:stretch>
        </p:blipFill>
        <p:spPr>
          <a:xfrm>
            <a:off x="4468107" y="3827114"/>
            <a:ext cx="400200" cy="400211"/>
          </a:xfrm>
          <a:prstGeom prst="rect">
            <a:avLst/>
          </a:prstGeom>
          <a:noFill/>
          <a:ln>
            <a:noFill/>
          </a:ln>
          <a:effectLst>
            <a:outerShdw blurRad="57150" rotWithShape="0" algn="bl" dir="5400000" dist="19050">
              <a:srgbClr val="000000">
                <a:alpha val="50000"/>
              </a:srgbClr>
            </a:outerShdw>
          </a:effectLst>
        </p:spPr>
      </p:pic>
      <p:pic>
        <p:nvPicPr>
          <p:cNvPr id="480" name="Google Shape;480;p31"/>
          <p:cNvPicPr preferRelativeResize="0"/>
          <p:nvPr/>
        </p:nvPicPr>
        <p:blipFill>
          <a:blip r:embed="rId7">
            <a:alphaModFix/>
          </a:blip>
          <a:stretch>
            <a:fillRect/>
          </a:stretch>
        </p:blipFill>
        <p:spPr>
          <a:xfrm>
            <a:off x="6684175" y="3834775"/>
            <a:ext cx="384900" cy="384900"/>
          </a:xfrm>
          <a:prstGeom prst="rect">
            <a:avLst/>
          </a:prstGeom>
          <a:noFill/>
          <a:ln>
            <a:noFill/>
          </a:ln>
          <a:effectLst>
            <a:outerShdw blurRad="57150" rotWithShape="0" algn="bl" dir="5400000" dist="19050">
              <a:srgbClr val="000000">
                <a:alpha val="50000"/>
              </a:srgbClr>
            </a:outerShdw>
          </a:effectLst>
        </p:spPr>
      </p:pic>
      <p:sp>
        <p:nvSpPr>
          <p:cNvPr id="481" name="Google Shape;481;p31"/>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
        <p:nvSpPr>
          <p:cNvPr id="482" name="Google Shape;482;p31"/>
          <p:cNvSpPr txBox="1"/>
          <p:nvPr/>
        </p:nvSpPr>
        <p:spPr>
          <a:xfrm>
            <a:off x="6083925" y="3007300"/>
            <a:ext cx="16680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fr" sz="800" u="sng">
                <a:solidFill>
                  <a:srgbClr val="395CED"/>
                </a:solidFill>
                <a:latin typeface="Montserrat"/>
                <a:ea typeface="Montserrat"/>
                <a:cs typeface="Montserrat"/>
                <a:sym typeface="Montserrat"/>
                <a:hlinkClick r:id="rId8">
                  <a:extLst>
                    <a:ext uri="{A12FA001-AC4F-418D-AE19-62706E023703}">
                      <ahyp:hlinkClr val="tx"/>
                    </a:ext>
                  </a:extLst>
                </a:hlinkClick>
              </a:rPr>
              <a:t>Plus d’informations</a:t>
            </a:r>
            <a:endParaRPr b="1" i="1" sz="600">
              <a:solidFill>
                <a:srgbClr val="395CED"/>
              </a:solidFill>
              <a:latin typeface="Montserrat"/>
              <a:ea typeface="Montserrat"/>
              <a:cs typeface="Montserrat"/>
              <a:sym typeface="Montserrat"/>
            </a:endParaRPr>
          </a:p>
        </p:txBody>
      </p:sp>
      <p:pic>
        <p:nvPicPr>
          <p:cNvPr id="483" name="Google Shape;483;p31">
            <a:hlinkClick r:id="rId9"/>
          </p:cNvPr>
          <p:cNvPicPr preferRelativeResize="0"/>
          <p:nvPr/>
        </p:nvPicPr>
        <p:blipFill>
          <a:blip r:embed="rId10">
            <a:alphaModFix/>
          </a:blip>
          <a:stretch>
            <a:fillRect/>
          </a:stretch>
        </p:blipFill>
        <p:spPr>
          <a:xfrm>
            <a:off x="6295724" y="1493899"/>
            <a:ext cx="1244400" cy="1467203"/>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F0"/>
        </a:solidFill>
      </p:bgPr>
    </p:bg>
    <p:spTree>
      <p:nvGrpSpPr>
        <p:cNvPr id="487" name="Shape 487"/>
        <p:cNvGrpSpPr/>
        <p:nvPr/>
      </p:nvGrpSpPr>
      <p:grpSpPr>
        <a:xfrm>
          <a:off x="0" y="0"/>
          <a:ext cx="0" cy="0"/>
          <a:chOff x="0" y="0"/>
          <a:chExt cx="0" cy="0"/>
        </a:xfrm>
      </p:grpSpPr>
      <p:sp>
        <p:nvSpPr>
          <p:cNvPr id="488" name="Google Shape;488;p32"/>
          <p:cNvSpPr/>
          <p:nvPr/>
        </p:nvSpPr>
        <p:spPr>
          <a:xfrm>
            <a:off x="666750" y="567018"/>
            <a:ext cx="8113948" cy="4104399"/>
          </a:xfrm>
          <a:custGeom>
            <a:rect b="b" l="l" r="r" t="t"/>
            <a:pathLst>
              <a:path extrusionOk="0" h="1272682" w="2515953">
                <a:moveTo>
                  <a:pt x="2391492" y="1272682"/>
                </a:moveTo>
                <a:lnTo>
                  <a:pt x="124460" y="1272682"/>
                </a:lnTo>
                <a:cubicBezTo>
                  <a:pt x="55880" y="1272682"/>
                  <a:pt x="0" y="1216802"/>
                  <a:pt x="0" y="1148222"/>
                </a:cubicBezTo>
                <a:lnTo>
                  <a:pt x="0" y="124460"/>
                </a:lnTo>
                <a:cubicBezTo>
                  <a:pt x="0" y="55880"/>
                  <a:pt x="55880" y="0"/>
                  <a:pt x="124460" y="0"/>
                </a:cubicBezTo>
                <a:lnTo>
                  <a:pt x="2391493" y="0"/>
                </a:lnTo>
                <a:cubicBezTo>
                  <a:pt x="2460073" y="0"/>
                  <a:pt x="2515953" y="55880"/>
                  <a:pt x="2515953" y="124460"/>
                </a:cubicBezTo>
                <a:lnTo>
                  <a:pt x="2515953" y="1148222"/>
                </a:lnTo>
                <a:cubicBezTo>
                  <a:pt x="2515953" y="1216802"/>
                  <a:pt x="2460073" y="1272682"/>
                  <a:pt x="2391493" y="1272682"/>
                </a:cubicBezTo>
                <a:close/>
              </a:path>
            </a:pathLst>
          </a:custGeom>
          <a:solidFill>
            <a:srgbClr val="FDE1D8">
              <a:alpha val="49800"/>
            </a:srgbClr>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89" name="Google Shape;489;p32"/>
          <p:cNvSpPr txBox="1"/>
          <p:nvPr/>
        </p:nvSpPr>
        <p:spPr>
          <a:xfrm>
            <a:off x="1755825" y="2018175"/>
            <a:ext cx="5935800" cy="1154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4500">
                <a:latin typeface="Calistoga"/>
                <a:ea typeface="Calistoga"/>
                <a:cs typeface="Calistoga"/>
                <a:sym typeface="Calistoga"/>
              </a:rPr>
              <a:t>Nos solutions</a:t>
            </a:r>
            <a:endParaRPr sz="4500">
              <a:latin typeface="Calistoga"/>
              <a:ea typeface="Calistoga"/>
              <a:cs typeface="Calistoga"/>
              <a:sym typeface="Calistoga"/>
            </a:endParaRPr>
          </a:p>
          <a:p>
            <a:pPr indent="0" lvl="0" marL="0" rtl="0" algn="ctr">
              <a:spcBef>
                <a:spcPts val="0"/>
              </a:spcBef>
              <a:spcAft>
                <a:spcPts val="0"/>
              </a:spcAft>
              <a:buNone/>
            </a:pPr>
            <a:r>
              <a:rPr i="1" lang="fr" sz="1800">
                <a:latin typeface="Calistoga"/>
                <a:ea typeface="Calistoga"/>
                <a:cs typeface="Calistoga"/>
                <a:sym typeface="Calistoga"/>
              </a:rPr>
              <a:t>de propreté à l’usage</a:t>
            </a:r>
            <a:endParaRPr i="1" sz="1800">
              <a:latin typeface="Calistoga"/>
              <a:ea typeface="Calistoga"/>
              <a:cs typeface="Calistoga"/>
              <a:sym typeface="Calistoga"/>
            </a:endParaRPr>
          </a:p>
        </p:txBody>
      </p:sp>
      <p:sp>
        <p:nvSpPr>
          <p:cNvPr id="490" name="Google Shape;490;p32"/>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F0"/>
        </a:solidFill>
      </p:bgPr>
    </p:bg>
    <p:spTree>
      <p:nvGrpSpPr>
        <p:cNvPr id="97" name="Shape 97"/>
        <p:cNvGrpSpPr/>
        <p:nvPr/>
      </p:nvGrpSpPr>
      <p:grpSpPr>
        <a:xfrm>
          <a:off x="0" y="0"/>
          <a:ext cx="0" cy="0"/>
          <a:chOff x="0" y="0"/>
          <a:chExt cx="0" cy="0"/>
        </a:xfrm>
      </p:grpSpPr>
      <p:sp>
        <p:nvSpPr>
          <p:cNvPr id="98" name="Google Shape;98;p15"/>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pic>
        <p:nvPicPr>
          <p:cNvPr id="99" name="Google Shape;99;p15"/>
          <p:cNvPicPr preferRelativeResize="0"/>
          <p:nvPr/>
        </p:nvPicPr>
        <p:blipFill>
          <a:blip r:embed="rId3">
            <a:alphaModFix/>
          </a:blip>
          <a:stretch>
            <a:fillRect/>
          </a:stretch>
        </p:blipFill>
        <p:spPr>
          <a:xfrm>
            <a:off x="3161873" y="1266182"/>
            <a:ext cx="1621628" cy="1091343"/>
          </a:xfrm>
          <a:prstGeom prst="rect">
            <a:avLst/>
          </a:prstGeom>
          <a:noFill/>
          <a:ln>
            <a:noFill/>
          </a:ln>
        </p:spPr>
      </p:pic>
      <p:pic>
        <p:nvPicPr>
          <p:cNvPr id="100" name="Google Shape;100;p15"/>
          <p:cNvPicPr preferRelativeResize="0"/>
          <p:nvPr/>
        </p:nvPicPr>
        <p:blipFill rotWithShape="1">
          <a:blip r:embed="rId4">
            <a:alphaModFix/>
          </a:blip>
          <a:srcRect b="2467" l="0" r="2315" t="0"/>
          <a:stretch/>
        </p:blipFill>
        <p:spPr>
          <a:xfrm>
            <a:off x="3370338" y="1434198"/>
            <a:ext cx="1204697" cy="733050"/>
          </a:xfrm>
          <a:prstGeom prst="rect">
            <a:avLst/>
          </a:prstGeom>
          <a:noFill/>
          <a:ln>
            <a:noFill/>
          </a:ln>
          <a:effectLst>
            <a:outerShdw blurRad="57150" rotWithShape="0" algn="bl" dir="5400000" dist="19050">
              <a:srgbClr val="000000">
                <a:alpha val="50000"/>
              </a:srgbClr>
            </a:outerShdw>
          </a:effectLst>
        </p:spPr>
      </p:pic>
      <p:pic>
        <p:nvPicPr>
          <p:cNvPr id="101" name="Google Shape;101;p15"/>
          <p:cNvPicPr preferRelativeResize="0"/>
          <p:nvPr/>
        </p:nvPicPr>
        <p:blipFill>
          <a:blip r:embed="rId3">
            <a:alphaModFix/>
          </a:blip>
          <a:stretch>
            <a:fillRect/>
          </a:stretch>
        </p:blipFill>
        <p:spPr>
          <a:xfrm>
            <a:off x="3695238" y="1650288"/>
            <a:ext cx="1657575" cy="1225848"/>
          </a:xfrm>
          <a:prstGeom prst="rect">
            <a:avLst/>
          </a:prstGeom>
          <a:noFill/>
          <a:ln>
            <a:noFill/>
          </a:ln>
        </p:spPr>
      </p:pic>
      <p:pic>
        <p:nvPicPr>
          <p:cNvPr id="102" name="Google Shape;102;p15"/>
          <p:cNvPicPr preferRelativeResize="0"/>
          <p:nvPr/>
        </p:nvPicPr>
        <p:blipFill rotWithShape="1">
          <a:blip r:embed="rId5">
            <a:alphaModFix/>
          </a:blip>
          <a:srcRect b="0" l="0" r="24528" t="0"/>
          <a:stretch/>
        </p:blipFill>
        <p:spPr>
          <a:xfrm>
            <a:off x="3924644" y="1827105"/>
            <a:ext cx="1198755" cy="827685"/>
          </a:xfrm>
          <a:prstGeom prst="rect">
            <a:avLst/>
          </a:prstGeom>
          <a:noFill/>
          <a:ln>
            <a:noFill/>
          </a:ln>
        </p:spPr>
      </p:pic>
      <p:sp>
        <p:nvSpPr>
          <p:cNvPr id="103" name="Google Shape;103;p15"/>
          <p:cNvSpPr/>
          <p:nvPr/>
        </p:nvSpPr>
        <p:spPr>
          <a:xfrm>
            <a:off x="902100" y="3047400"/>
            <a:ext cx="3036000" cy="876000"/>
          </a:xfrm>
          <a:prstGeom prst="roundRect">
            <a:avLst>
              <a:gd fmla="val 1120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15"/>
          <p:cNvSpPr/>
          <p:nvPr/>
        </p:nvSpPr>
        <p:spPr>
          <a:xfrm>
            <a:off x="877850" y="4051100"/>
            <a:ext cx="3036000" cy="876000"/>
          </a:xfrm>
          <a:prstGeom prst="roundRect">
            <a:avLst>
              <a:gd fmla="val 1120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5"/>
          <p:cNvSpPr/>
          <p:nvPr/>
        </p:nvSpPr>
        <p:spPr>
          <a:xfrm>
            <a:off x="5136700" y="3026950"/>
            <a:ext cx="3036000" cy="912300"/>
          </a:xfrm>
          <a:prstGeom prst="roundRect">
            <a:avLst>
              <a:gd fmla="val 1120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5"/>
          <p:cNvSpPr/>
          <p:nvPr/>
        </p:nvSpPr>
        <p:spPr>
          <a:xfrm>
            <a:off x="5136700" y="4051100"/>
            <a:ext cx="3036000" cy="876000"/>
          </a:xfrm>
          <a:prstGeom prst="roundRect">
            <a:avLst>
              <a:gd fmla="val 1120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15"/>
          <p:cNvSpPr txBox="1"/>
          <p:nvPr/>
        </p:nvSpPr>
        <p:spPr>
          <a:xfrm>
            <a:off x="1019400" y="4388175"/>
            <a:ext cx="2943600" cy="48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 sz="600">
                <a:solidFill>
                  <a:srgbClr val="353C3A"/>
                </a:solidFill>
                <a:latin typeface="Montserrat Light"/>
                <a:ea typeface="Montserrat Light"/>
                <a:cs typeface="Montserrat Light"/>
                <a:sym typeface="Montserrat Light"/>
              </a:rPr>
              <a:t>Le format calendrier sur MerciYanis permet d’avoir une vision globale sur toutes les interventions qui ont été réalisées ou pas (code couleur). </a:t>
            </a:r>
            <a:endParaRPr sz="600">
              <a:solidFill>
                <a:srgbClr val="353C3A"/>
              </a:solidFill>
              <a:latin typeface="Montserrat Light"/>
              <a:ea typeface="Montserrat Light"/>
              <a:cs typeface="Montserrat Light"/>
              <a:sym typeface="Montserrat Light"/>
            </a:endParaRPr>
          </a:p>
          <a:p>
            <a:pPr indent="0" lvl="0" marL="0" rtl="0" algn="l">
              <a:lnSpc>
                <a:spcPct val="115000"/>
              </a:lnSpc>
              <a:spcBef>
                <a:spcPts val="0"/>
              </a:spcBef>
              <a:spcAft>
                <a:spcPts val="0"/>
              </a:spcAft>
              <a:buNone/>
            </a:pPr>
            <a:r>
              <a:rPr lang="fr" sz="600">
                <a:solidFill>
                  <a:srgbClr val="353C3A"/>
                </a:solidFill>
                <a:latin typeface="Montserrat Light"/>
                <a:ea typeface="Montserrat Light"/>
                <a:cs typeface="Montserrat Light"/>
                <a:sym typeface="Montserrat Light"/>
              </a:rPr>
              <a:t>Une alerte est envoyée en cas d’absence ou manquement.</a:t>
            </a:r>
            <a:endParaRPr sz="600">
              <a:solidFill>
                <a:srgbClr val="353C3A"/>
              </a:solidFill>
              <a:latin typeface="Montserrat Light"/>
              <a:ea typeface="Montserrat Light"/>
              <a:cs typeface="Montserrat Light"/>
              <a:sym typeface="Montserrat Light"/>
            </a:endParaRPr>
          </a:p>
        </p:txBody>
      </p:sp>
      <p:cxnSp>
        <p:nvCxnSpPr>
          <p:cNvPr id="108" name="Google Shape;108;p15"/>
          <p:cNvCxnSpPr>
            <a:stCxn id="109" idx="0"/>
          </p:cNvCxnSpPr>
          <p:nvPr/>
        </p:nvCxnSpPr>
        <p:spPr>
          <a:xfrm rot="-5400000">
            <a:off x="4077975" y="3151181"/>
            <a:ext cx="897600" cy="3000"/>
          </a:xfrm>
          <a:prstGeom prst="bentConnector3">
            <a:avLst>
              <a:gd fmla="val 50000" name="adj1"/>
            </a:avLst>
          </a:prstGeom>
          <a:noFill/>
          <a:ln cap="flat" cmpd="sng" w="9525">
            <a:solidFill>
              <a:srgbClr val="67CCE4"/>
            </a:solidFill>
            <a:prstDash val="dot"/>
            <a:round/>
            <a:headEnd len="med" w="med" type="none"/>
            <a:tailEnd len="med" w="med" type="none"/>
          </a:ln>
        </p:spPr>
      </p:cxnSp>
      <p:cxnSp>
        <p:nvCxnSpPr>
          <p:cNvPr id="110" name="Google Shape;110;p15"/>
          <p:cNvCxnSpPr>
            <a:endCxn id="106" idx="1"/>
          </p:cNvCxnSpPr>
          <p:nvPr/>
        </p:nvCxnSpPr>
        <p:spPr>
          <a:xfrm>
            <a:off x="4525300" y="4307600"/>
            <a:ext cx="611400" cy="181500"/>
          </a:xfrm>
          <a:prstGeom prst="bentConnector3">
            <a:avLst>
              <a:gd fmla="val 50000" name="adj1"/>
            </a:avLst>
          </a:prstGeom>
          <a:noFill/>
          <a:ln cap="flat" cmpd="sng" w="9525">
            <a:solidFill>
              <a:srgbClr val="67CCE4"/>
            </a:solidFill>
            <a:prstDash val="dot"/>
            <a:round/>
            <a:headEnd len="med" w="med" type="none"/>
            <a:tailEnd len="med" w="med" type="none"/>
          </a:ln>
        </p:spPr>
      </p:cxnSp>
      <p:cxnSp>
        <p:nvCxnSpPr>
          <p:cNvPr id="111" name="Google Shape;111;p15"/>
          <p:cNvCxnSpPr>
            <a:stCxn id="107" idx="3"/>
            <a:endCxn id="109" idx="2"/>
          </p:cNvCxnSpPr>
          <p:nvPr/>
        </p:nvCxnSpPr>
        <p:spPr>
          <a:xfrm flipH="1" rot="10800000">
            <a:off x="3963000" y="4214625"/>
            <a:ext cx="562200" cy="418200"/>
          </a:xfrm>
          <a:prstGeom prst="bentConnector2">
            <a:avLst/>
          </a:prstGeom>
          <a:noFill/>
          <a:ln cap="flat" cmpd="sng" w="9525">
            <a:solidFill>
              <a:srgbClr val="67CCE4"/>
            </a:solidFill>
            <a:prstDash val="dot"/>
            <a:round/>
            <a:headEnd len="med" w="med" type="none"/>
            <a:tailEnd len="med" w="med" type="none"/>
          </a:ln>
        </p:spPr>
      </p:cxnSp>
      <p:cxnSp>
        <p:nvCxnSpPr>
          <p:cNvPr id="112" name="Google Shape;112;p15"/>
          <p:cNvCxnSpPr/>
          <p:nvPr/>
        </p:nvCxnSpPr>
        <p:spPr>
          <a:xfrm flipH="1" rot="10800000">
            <a:off x="4524488" y="3421500"/>
            <a:ext cx="600300" cy="129300"/>
          </a:xfrm>
          <a:prstGeom prst="bentConnector3">
            <a:avLst>
              <a:gd fmla="val 50000" name="adj1"/>
            </a:avLst>
          </a:prstGeom>
          <a:noFill/>
          <a:ln cap="flat" cmpd="sng" w="9525">
            <a:solidFill>
              <a:srgbClr val="67CCE4"/>
            </a:solidFill>
            <a:prstDash val="dot"/>
            <a:round/>
            <a:headEnd len="med" w="med" type="none"/>
            <a:tailEnd len="med" w="med" type="none"/>
          </a:ln>
        </p:spPr>
      </p:cxnSp>
      <p:cxnSp>
        <p:nvCxnSpPr>
          <p:cNvPr id="113" name="Google Shape;113;p15"/>
          <p:cNvCxnSpPr/>
          <p:nvPr/>
        </p:nvCxnSpPr>
        <p:spPr>
          <a:xfrm flipH="1">
            <a:off x="3963000" y="3307675"/>
            <a:ext cx="549600" cy="267300"/>
          </a:xfrm>
          <a:prstGeom prst="bentConnector3">
            <a:avLst>
              <a:gd fmla="val 50000" name="adj1"/>
            </a:avLst>
          </a:prstGeom>
          <a:noFill/>
          <a:ln cap="flat" cmpd="sng" w="9525">
            <a:solidFill>
              <a:srgbClr val="67CCE4"/>
            </a:solidFill>
            <a:prstDash val="dot"/>
            <a:round/>
            <a:headEnd len="med" w="med" type="none"/>
            <a:tailEnd len="med" w="med" type="none"/>
          </a:ln>
        </p:spPr>
      </p:cxnSp>
      <p:sp>
        <p:nvSpPr>
          <p:cNvPr id="114" name="Google Shape;114;p15"/>
          <p:cNvSpPr txBox="1"/>
          <p:nvPr/>
        </p:nvSpPr>
        <p:spPr>
          <a:xfrm>
            <a:off x="1369950" y="4112725"/>
            <a:ext cx="2403600" cy="317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fr" sz="860">
                <a:solidFill>
                  <a:srgbClr val="353C3A"/>
                </a:solidFill>
                <a:latin typeface="Montserrat SemiBold"/>
                <a:ea typeface="Montserrat SemiBold"/>
                <a:cs typeface="Montserrat SemiBold"/>
                <a:sym typeface="Montserrat SemiBold"/>
              </a:rPr>
              <a:t>Assurance de la réalité des opérations</a:t>
            </a:r>
            <a:endParaRPr sz="400">
              <a:solidFill>
                <a:srgbClr val="353C3A"/>
              </a:solidFill>
              <a:latin typeface="Montserrat SemiBold"/>
              <a:ea typeface="Montserrat SemiBold"/>
              <a:cs typeface="Montserrat SemiBold"/>
              <a:sym typeface="Montserrat SemiBold"/>
            </a:endParaRPr>
          </a:p>
        </p:txBody>
      </p:sp>
      <p:sp>
        <p:nvSpPr>
          <p:cNvPr id="115" name="Google Shape;115;p15"/>
          <p:cNvSpPr txBox="1"/>
          <p:nvPr/>
        </p:nvSpPr>
        <p:spPr>
          <a:xfrm>
            <a:off x="1369950" y="3116125"/>
            <a:ext cx="2100300" cy="317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fr" sz="860">
                <a:solidFill>
                  <a:srgbClr val="353C3A"/>
                </a:solidFill>
                <a:latin typeface="Montserrat SemiBold"/>
                <a:ea typeface="Montserrat SemiBold"/>
                <a:cs typeface="Montserrat SemiBold"/>
                <a:sym typeface="Montserrat SemiBold"/>
              </a:rPr>
              <a:t>Planification de vos prestations</a:t>
            </a:r>
            <a:endParaRPr sz="400">
              <a:solidFill>
                <a:srgbClr val="353C3A"/>
              </a:solidFill>
              <a:latin typeface="Montserrat SemiBold"/>
              <a:ea typeface="Montserrat SemiBold"/>
              <a:cs typeface="Montserrat SemiBold"/>
              <a:sym typeface="Montserrat SemiBold"/>
            </a:endParaRPr>
          </a:p>
        </p:txBody>
      </p:sp>
      <p:sp>
        <p:nvSpPr>
          <p:cNvPr id="116" name="Google Shape;116;p15"/>
          <p:cNvSpPr txBox="1"/>
          <p:nvPr/>
        </p:nvSpPr>
        <p:spPr>
          <a:xfrm>
            <a:off x="5699000" y="4112725"/>
            <a:ext cx="2100300" cy="317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fr" sz="860">
                <a:solidFill>
                  <a:srgbClr val="353C3A"/>
                </a:solidFill>
                <a:latin typeface="Montserrat SemiBold"/>
                <a:ea typeface="Montserrat SemiBold"/>
                <a:cs typeface="Montserrat SemiBold"/>
                <a:sym typeface="Montserrat SemiBold"/>
              </a:rPr>
              <a:t>Reporting clé en main</a:t>
            </a:r>
            <a:endParaRPr sz="400">
              <a:solidFill>
                <a:srgbClr val="353C3A"/>
              </a:solidFill>
              <a:latin typeface="Montserrat SemiBold"/>
              <a:ea typeface="Montserrat SemiBold"/>
              <a:cs typeface="Montserrat SemiBold"/>
              <a:sym typeface="Montserrat SemiBold"/>
            </a:endParaRPr>
          </a:p>
        </p:txBody>
      </p:sp>
      <p:pic>
        <p:nvPicPr>
          <p:cNvPr id="117" name="Google Shape;117;p15"/>
          <p:cNvPicPr preferRelativeResize="0"/>
          <p:nvPr/>
        </p:nvPicPr>
        <p:blipFill>
          <a:blip r:embed="rId6">
            <a:alphaModFix/>
          </a:blip>
          <a:stretch>
            <a:fillRect/>
          </a:stretch>
        </p:blipFill>
        <p:spPr>
          <a:xfrm>
            <a:off x="1131525" y="3166800"/>
            <a:ext cx="233800" cy="233800"/>
          </a:xfrm>
          <a:prstGeom prst="rect">
            <a:avLst/>
          </a:prstGeom>
          <a:noFill/>
          <a:ln>
            <a:noFill/>
          </a:ln>
        </p:spPr>
      </p:pic>
      <p:sp>
        <p:nvSpPr>
          <p:cNvPr id="118" name="Google Shape;118;p15"/>
          <p:cNvSpPr txBox="1"/>
          <p:nvPr/>
        </p:nvSpPr>
        <p:spPr>
          <a:xfrm>
            <a:off x="1040525" y="3396163"/>
            <a:ext cx="2943600" cy="48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 sz="600">
                <a:solidFill>
                  <a:srgbClr val="353C3A"/>
                </a:solidFill>
                <a:latin typeface="Montserrat Light"/>
                <a:ea typeface="Montserrat Light"/>
                <a:cs typeface="Montserrat Light"/>
                <a:sym typeface="Montserrat Light"/>
              </a:rPr>
              <a:t>Le pilotage de vos interventions est centralisé. Vous pouvez planifier toutes les rondes de traçabilité et de pointage des agents. </a:t>
            </a:r>
            <a:endParaRPr sz="600">
              <a:solidFill>
                <a:srgbClr val="353C3A"/>
              </a:solidFill>
              <a:latin typeface="Montserrat Light"/>
              <a:ea typeface="Montserrat Light"/>
              <a:cs typeface="Montserrat Light"/>
              <a:sym typeface="Montserrat Light"/>
            </a:endParaRPr>
          </a:p>
          <a:p>
            <a:pPr indent="0" lvl="0" marL="0" rtl="0" algn="l">
              <a:lnSpc>
                <a:spcPct val="115000"/>
              </a:lnSpc>
              <a:spcBef>
                <a:spcPts val="0"/>
              </a:spcBef>
              <a:spcAft>
                <a:spcPts val="0"/>
              </a:spcAft>
              <a:buNone/>
            </a:pPr>
            <a:r>
              <a:rPr lang="fr" sz="600">
                <a:solidFill>
                  <a:srgbClr val="353C3A"/>
                </a:solidFill>
                <a:latin typeface="Montserrat Light"/>
                <a:ea typeface="Montserrat Light"/>
                <a:cs typeface="Montserrat Light"/>
                <a:sym typeface="Montserrat Light"/>
              </a:rPr>
              <a:t>Les agents les retrouvent sur leur smartphone.</a:t>
            </a:r>
            <a:endParaRPr sz="600">
              <a:solidFill>
                <a:srgbClr val="353C3A"/>
              </a:solidFill>
              <a:latin typeface="Montserrat Light"/>
              <a:ea typeface="Montserrat Light"/>
              <a:cs typeface="Montserrat Light"/>
              <a:sym typeface="Montserrat Light"/>
            </a:endParaRPr>
          </a:p>
        </p:txBody>
      </p:sp>
      <p:pic>
        <p:nvPicPr>
          <p:cNvPr id="119" name="Google Shape;119;p15"/>
          <p:cNvPicPr preferRelativeResize="0"/>
          <p:nvPr/>
        </p:nvPicPr>
        <p:blipFill>
          <a:blip r:embed="rId7">
            <a:alphaModFix/>
          </a:blip>
          <a:stretch>
            <a:fillRect/>
          </a:stretch>
        </p:blipFill>
        <p:spPr>
          <a:xfrm>
            <a:off x="5410234" y="4154367"/>
            <a:ext cx="233800" cy="233800"/>
          </a:xfrm>
          <a:prstGeom prst="rect">
            <a:avLst/>
          </a:prstGeom>
          <a:noFill/>
          <a:ln>
            <a:noFill/>
          </a:ln>
        </p:spPr>
      </p:pic>
      <p:pic>
        <p:nvPicPr>
          <p:cNvPr id="109" name="Google Shape;109;p15"/>
          <p:cNvPicPr preferRelativeResize="0"/>
          <p:nvPr/>
        </p:nvPicPr>
        <p:blipFill>
          <a:blip r:embed="rId8">
            <a:alphaModFix/>
          </a:blip>
          <a:stretch>
            <a:fillRect/>
          </a:stretch>
        </p:blipFill>
        <p:spPr>
          <a:xfrm>
            <a:off x="4218762" y="3601481"/>
            <a:ext cx="613026" cy="613026"/>
          </a:xfrm>
          <a:prstGeom prst="rect">
            <a:avLst/>
          </a:prstGeom>
          <a:noFill/>
          <a:ln>
            <a:noFill/>
          </a:ln>
        </p:spPr>
      </p:pic>
      <p:sp>
        <p:nvSpPr>
          <p:cNvPr id="120" name="Google Shape;120;p15"/>
          <p:cNvSpPr txBox="1"/>
          <p:nvPr/>
        </p:nvSpPr>
        <p:spPr>
          <a:xfrm>
            <a:off x="5326500" y="4388175"/>
            <a:ext cx="2846100" cy="48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 sz="600">
                <a:solidFill>
                  <a:srgbClr val="353C3A"/>
                </a:solidFill>
                <a:latin typeface="Montserrat Light"/>
                <a:ea typeface="Montserrat Light"/>
                <a:cs typeface="Montserrat Light"/>
                <a:sym typeface="Montserrat Light"/>
              </a:rPr>
              <a:t>Les statistiques sont intégrées à votre espace client afin que vous ayez un suivi d’indicateurs clé en main. Dashboards, exports… de quoi valoriser vos services et prendre de la hauteur !</a:t>
            </a:r>
            <a:endParaRPr sz="600">
              <a:solidFill>
                <a:srgbClr val="353C3A"/>
              </a:solidFill>
              <a:latin typeface="Montserrat Light"/>
              <a:ea typeface="Montserrat Light"/>
              <a:cs typeface="Montserrat Light"/>
              <a:sym typeface="Montserrat Light"/>
            </a:endParaRPr>
          </a:p>
        </p:txBody>
      </p:sp>
      <p:pic>
        <p:nvPicPr>
          <p:cNvPr id="121" name="Google Shape;121;p15"/>
          <p:cNvPicPr preferRelativeResize="0"/>
          <p:nvPr/>
        </p:nvPicPr>
        <p:blipFill rotWithShape="1">
          <a:blip r:embed="rId9">
            <a:alphaModFix/>
          </a:blip>
          <a:srcRect b="16001" l="66344" r="14303" t="15028"/>
          <a:stretch/>
        </p:blipFill>
        <p:spPr>
          <a:xfrm>
            <a:off x="5197575" y="1434199"/>
            <a:ext cx="562202" cy="1225826"/>
          </a:xfrm>
          <a:prstGeom prst="rect">
            <a:avLst/>
          </a:prstGeom>
          <a:noFill/>
          <a:ln>
            <a:noFill/>
          </a:ln>
        </p:spPr>
      </p:pic>
      <p:pic>
        <p:nvPicPr>
          <p:cNvPr id="122" name="Google Shape;122;p15"/>
          <p:cNvPicPr preferRelativeResize="0"/>
          <p:nvPr/>
        </p:nvPicPr>
        <p:blipFill rotWithShape="1">
          <a:blip r:embed="rId10">
            <a:alphaModFix/>
          </a:blip>
          <a:srcRect b="0" l="4234" r="3921" t="0"/>
          <a:stretch/>
        </p:blipFill>
        <p:spPr>
          <a:xfrm>
            <a:off x="5233063" y="1534686"/>
            <a:ext cx="491225" cy="1024850"/>
          </a:xfrm>
          <a:prstGeom prst="rect">
            <a:avLst/>
          </a:prstGeom>
          <a:noFill/>
          <a:ln>
            <a:noFill/>
          </a:ln>
        </p:spPr>
      </p:pic>
      <p:pic>
        <p:nvPicPr>
          <p:cNvPr id="123" name="Google Shape;123;p15"/>
          <p:cNvPicPr preferRelativeResize="0"/>
          <p:nvPr/>
        </p:nvPicPr>
        <p:blipFill>
          <a:blip r:embed="rId11">
            <a:alphaModFix/>
          </a:blip>
          <a:stretch>
            <a:fillRect/>
          </a:stretch>
        </p:blipFill>
        <p:spPr>
          <a:xfrm>
            <a:off x="1131521" y="4154375"/>
            <a:ext cx="233800" cy="233800"/>
          </a:xfrm>
          <a:prstGeom prst="rect">
            <a:avLst/>
          </a:prstGeom>
          <a:noFill/>
          <a:ln>
            <a:noFill/>
          </a:ln>
        </p:spPr>
      </p:pic>
      <p:pic>
        <p:nvPicPr>
          <p:cNvPr id="124" name="Google Shape;124;p15"/>
          <p:cNvPicPr preferRelativeResize="0"/>
          <p:nvPr/>
        </p:nvPicPr>
        <p:blipFill>
          <a:blip r:embed="rId12">
            <a:alphaModFix/>
          </a:blip>
          <a:stretch>
            <a:fillRect/>
          </a:stretch>
        </p:blipFill>
        <p:spPr>
          <a:xfrm>
            <a:off x="5410225" y="3147475"/>
            <a:ext cx="233793" cy="233825"/>
          </a:xfrm>
          <a:prstGeom prst="rect">
            <a:avLst/>
          </a:prstGeom>
          <a:noFill/>
          <a:ln>
            <a:noFill/>
          </a:ln>
        </p:spPr>
      </p:pic>
      <p:sp>
        <p:nvSpPr>
          <p:cNvPr id="125" name="Google Shape;125;p15"/>
          <p:cNvSpPr txBox="1"/>
          <p:nvPr/>
        </p:nvSpPr>
        <p:spPr>
          <a:xfrm>
            <a:off x="5711200" y="3116125"/>
            <a:ext cx="2100300" cy="317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fr" sz="860">
                <a:solidFill>
                  <a:srgbClr val="353C3A"/>
                </a:solidFill>
                <a:latin typeface="Montserrat SemiBold"/>
                <a:ea typeface="Montserrat SemiBold"/>
                <a:cs typeface="Montserrat SemiBold"/>
                <a:sym typeface="Montserrat SemiBold"/>
              </a:rPr>
              <a:t>Remontées des anomalies</a:t>
            </a:r>
            <a:endParaRPr sz="400">
              <a:solidFill>
                <a:srgbClr val="353C3A"/>
              </a:solidFill>
              <a:latin typeface="Montserrat SemiBold"/>
              <a:ea typeface="Montserrat SemiBold"/>
              <a:cs typeface="Montserrat SemiBold"/>
              <a:sym typeface="Montserrat SemiBold"/>
            </a:endParaRPr>
          </a:p>
        </p:txBody>
      </p:sp>
      <p:sp>
        <p:nvSpPr>
          <p:cNvPr id="126" name="Google Shape;126;p15"/>
          <p:cNvSpPr txBox="1"/>
          <p:nvPr/>
        </p:nvSpPr>
        <p:spPr>
          <a:xfrm>
            <a:off x="5338300" y="3396175"/>
            <a:ext cx="2846100" cy="48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 sz="600">
                <a:solidFill>
                  <a:srgbClr val="353C3A"/>
                </a:solidFill>
                <a:latin typeface="Montserrat Light"/>
                <a:ea typeface="Montserrat Light"/>
                <a:cs typeface="Montserrat Light"/>
                <a:sym typeface="Montserrat Light"/>
              </a:rPr>
              <a:t>L’agent peut déclarer des incidents où qu’il soit. MerciYanis devient un véritable centre de partage avec votre client, qui peut également vous faire toutes ses demandes ponctuelles.</a:t>
            </a:r>
            <a:endParaRPr sz="600">
              <a:solidFill>
                <a:srgbClr val="353C3A"/>
              </a:solidFill>
              <a:latin typeface="Montserrat Light"/>
              <a:ea typeface="Montserrat Light"/>
              <a:cs typeface="Montserrat Light"/>
              <a:sym typeface="Montserrat Light"/>
            </a:endParaRPr>
          </a:p>
        </p:txBody>
      </p:sp>
      <p:sp>
        <p:nvSpPr>
          <p:cNvPr id="127" name="Google Shape;127;p15"/>
          <p:cNvSpPr txBox="1"/>
          <p:nvPr/>
        </p:nvSpPr>
        <p:spPr>
          <a:xfrm>
            <a:off x="717325" y="203825"/>
            <a:ext cx="77712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Une plateforme tout en un</a:t>
            </a:r>
            <a:endParaRPr sz="2500">
              <a:solidFill>
                <a:srgbClr val="353C3A"/>
              </a:solidFill>
              <a:latin typeface="Calistoga"/>
              <a:ea typeface="Calistoga"/>
              <a:cs typeface="Calistoga"/>
              <a:sym typeface="Calistoga"/>
            </a:endParaRPr>
          </a:p>
        </p:txBody>
      </p:sp>
      <p:sp>
        <p:nvSpPr>
          <p:cNvPr id="128" name="Google Shape;128;p15"/>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15"/>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rgbClr val="FFFFFF"/>
                </a:solidFill>
                <a:latin typeface="Montserrat"/>
                <a:ea typeface="Montserrat"/>
                <a:cs typeface="Montserrat"/>
                <a:sym typeface="Montserrat"/>
              </a:rPr>
              <a:t>Une interface et un interlocuteur pour une multitudes d’innovations</a:t>
            </a:r>
            <a:endParaRPr b="1" sz="1200">
              <a:solidFill>
                <a:srgbClr val="FFFFFF"/>
              </a:solidFill>
              <a:latin typeface="Montserrat"/>
              <a:ea typeface="Montserrat"/>
              <a:cs typeface="Montserrat"/>
              <a:sym typeface="Montserrat"/>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 name="Shape 494"/>
        <p:cNvGrpSpPr/>
        <p:nvPr/>
      </p:nvGrpSpPr>
      <p:grpSpPr>
        <a:xfrm>
          <a:off x="0" y="0"/>
          <a:ext cx="0" cy="0"/>
          <a:chOff x="0" y="0"/>
          <a:chExt cx="0" cy="0"/>
        </a:xfrm>
      </p:grpSpPr>
      <p:pic>
        <p:nvPicPr>
          <p:cNvPr id="495" name="Google Shape;495;p33"/>
          <p:cNvPicPr preferRelativeResize="0"/>
          <p:nvPr/>
        </p:nvPicPr>
        <p:blipFill>
          <a:blip r:embed="rId3">
            <a:alphaModFix/>
          </a:blip>
          <a:stretch>
            <a:fillRect/>
          </a:stretch>
        </p:blipFill>
        <p:spPr>
          <a:xfrm>
            <a:off x="4605161" y="1596300"/>
            <a:ext cx="4912714" cy="3500924"/>
          </a:xfrm>
          <a:prstGeom prst="rect">
            <a:avLst/>
          </a:prstGeom>
          <a:noFill/>
          <a:ln>
            <a:noFill/>
          </a:ln>
        </p:spPr>
      </p:pic>
      <p:sp>
        <p:nvSpPr>
          <p:cNvPr id="496" name="Google Shape;496;p33"/>
          <p:cNvSpPr txBox="1"/>
          <p:nvPr/>
        </p:nvSpPr>
        <p:spPr>
          <a:xfrm>
            <a:off x="731350" y="263775"/>
            <a:ext cx="53235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Propreté à l’usage</a:t>
            </a:r>
            <a:endParaRPr sz="2000">
              <a:latin typeface="Calistoga"/>
              <a:ea typeface="Calistoga"/>
              <a:cs typeface="Calistoga"/>
              <a:sym typeface="Calistoga"/>
            </a:endParaRPr>
          </a:p>
        </p:txBody>
      </p:sp>
      <p:sp>
        <p:nvSpPr>
          <p:cNvPr id="497" name="Google Shape;497;p33"/>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p33"/>
          <p:cNvSpPr txBox="1"/>
          <p:nvPr/>
        </p:nvSpPr>
        <p:spPr>
          <a:xfrm>
            <a:off x="815300" y="873475"/>
            <a:ext cx="71217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300">
                <a:solidFill>
                  <a:schemeClr val="lt1"/>
                </a:solidFill>
                <a:latin typeface="Montserrat"/>
                <a:ea typeface="Montserrat"/>
                <a:cs typeface="Montserrat"/>
                <a:sym typeface="Montserrat"/>
              </a:rPr>
              <a:t>Optimisez les tournées de vos agents en fonction de l’occupation des locaux </a:t>
            </a:r>
            <a:endParaRPr b="1" sz="1300">
              <a:solidFill>
                <a:schemeClr val="lt1"/>
              </a:solidFill>
              <a:latin typeface="Montserrat"/>
              <a:ea typeface="Montserrat"/>
              <a:cs typeface="Montserrat"/>
              <a:sym typeface="Montserrat"/>
            </a:endParaRPr>
          </a:p>
        </p:txBody>
      </p:sp>
      <p:pic>
        <p:nvPicPr>
          <p:cNvPr id="499" name="Google Shape;499;p33"/>
          <p:cNvPicPr preferRelativeResize="0"/>
          <p:nvPr/>
        </p:nvPicPr>
        <p:blipFill>
          <a:blip r:embed="rId3">
            <a:alphaModFix/>
          </a:blip>
          <a:stretch>
            <a:fillRect/>
          </a:stretch>
        </p:blipFill>
        <p:spPr>
          <a:xfrm>
            <a:off x="683275" y="1638650"/>
            <a:ext cx="4786120" cy="3500924"/>
          </a:xfrm>
          <a:prstGeom prst="rect">
            <a:avLst/>
          </a:prstGeom>
          <a:noFill/>
          <a:ln>
            <a:noFill/>
          </a:ln>
        </p:spPr>
      </p:pic>
      <p:pic>
        <p:nvPicPr>
          <p:cNvPr id="500" name="Google Shape;500;p33"/>
          <p:cNvPicPr preferRelativeResize="0"/>
          <p:nvPr/>
        </p:nvPicPr>
        <p:blipFill>
          <a:blip r:embed="rId4">
            <a:alphaModFix/>
          </a:blip>
          <a:stretch>
            <a:fillRect/>
          </a:stretch>
        </p:blipFill>
        <p:spPr>
          <a:xfrm>
            <a:off x="839175" y="1596300"/>
            <a:ext cx="3407400" cy="3090524"/>
          </a:xfrm>
          <a:prstGeom prst="rect">
            <a:avLst/>
          </a:prstGeom>
          <a:noFill/>
          <a:ln>
            <a:noFill/>
          </a:ln>
        </p:spPr>
      </p:pic>
      <p:pic>
        <p:nvPicPr>
          <p:cNvPr id="501" name="Google Shape;501;p33"/>
          <p:cNvPicPr preferRelativeResize="0"/>
          <p:nvPr/>
        </p:nvPicPr>
        <p:blipFill>
          <a:blip r:embed="rId4">
            <a:alphaModFix/>
          </a:blip>
          <a:stretch>
            <a:fillRect/>
          </a:stretch>
        </p:blipFill>
        <p:spPr>
          <a:xfrm>
            <a:off x="4763300" y="1596300"/>
            <a:ext cx="3407400" cy="3090524"/>
          </a:xfrm>
          <a:prstGeom prst="rect">
            <a:avLst/>
          </a:prstGeom>
          <a:noFill/>
          <a:ln>
            <a:noFill/>
          </a:ln>
        </p:spPr>
      </p:pic>
      <p:sp>
        <p:nvSpPr>
          <p:cNvPr id="502" name="Google Shape;502;p33"/>
          <p:cNvSpPr txBox="1"/>
          <p:nvPr/>
        </p:nvSpPr>
        <p:spPr>
          <a:xfrm>
            <a:off x="1200162" y="3292464"/>
            <a:ext cx="2528400" cy="477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1100">
                <a:solidFill>
                  <a:srgbClr val="6ECCE2"/>
                </a:solidFill>
                <a:latin typeface="Montserrat"/>
                <a:ea typeface="Montserrat"/>
                <a:cs typeface="Montserrat"/>
                <a:sym typeface="Montserrat"/>
              </a:rPr>
              <a:t>Capteur d’occupation</a:t>
            </a:r>
            <a:endParaRPr b="1" sz="1100">
              <a:solidFill>
                <a:srgbClr val="6ECCE2"/>
              </a:solidFill>
              <a:latin typeface="Montserrat"/>
              <a:ea typeface="Montserrat"/>
              <a:cs typeface="Montserrat"/>
              <a:sym typeface="Montserrat"/>
            </a:endParaRPr>
          </a:p>
          <a:p>
            <a:pPr indent="0" lvl="0" marL="0" rtl="0" algn="ctr">
              <a:spcBef>
                <a:spcPts val="0"/>
              </a:spcBef>
              <a:spcAft>
                <a:spcPts val="0"/>
              </a:spcAft>
              <a:buNone/>
            </a:pPr>
            <a:r>
              <a:rPr i="1" lang="fr" sz="800">
                <a:solidFill>
                  <a:srgbClr val="353C3A"/>
                </a:solidFill>
                <a:latin typeface="Montserrat"/>
                <a:ea typeface="Montserrat"/>
                <a:cs typeface="Montserrat"/>
                <a:sym typeface="Montserrat"/>
              </a:rPr>
              <a:t>(salles de réunion)</a:t>
            </a:r>
            <a:endParaRPr i="1" sz="800">
              <a:solidFill>
                <a:srgbClr val="353C3A"/>
              </a:solidFill>
              <a:latin typeface="Montserrat"/>
              <a:ea typeface="Montserrat"/>
              <a:cs typeface="Montserrat"/>
              <a:sym typeface="Montserrat"/>
            </a:endParaRPr>
          </a:p>
        </p:txBody>
      </p:sp>
      <p:sp>
        <p:nvSpPr>
          <p:cNvPr id="503" name="Google Shape;503;p33"/>
          <p:cNvSpPr txBox="1"/>
          <p:nvPr/>
        </p:nvSpPr>
        <p:spPr>
          <a:xfrm>
            <a:off x="5238348" y="3292476"/>
            <a:ext cx="2528400" cy="477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1100">
                <a:solidFill>
                  <a:srgbClr val="6ECCE2"/>
                </a:solidFill>
                <a:latin typeface="Montserrat"/>
                <a:ea typeface="Montserrat"/>
                <a:cs typeface="Montserrat"/>
                <a:sym typeface="Montserrat"/>
              </a:rPr>
              <a:t>Capteur de comptage</a:t>
            </a:r>
            <a:endParaRPr b="1" sz="1100">
              <a:solidFill>
                <a:srgbClr val="6ECCE2"/>
              </a:solidFill>
              <a:latin typeface="Montserrat"/>
              <a:ea typeface="Montserrat"/>
              <a:cs typeface="Montserrat"/>
              <a:sym typeface="Montserrat"/>
            </a:endParaRPr>
          </a:p>
          <a:p>
            <a:pPr indent="0" lvl="0" marL="0" rtl="0" algn="ctr">
              <a:spcBef>
                <a:spcPts val="0"/>
              </a:spcBef>
              <a:spcAft>
                <a:spcPts val="0"/>
              </a:spcAft>
              <a:buNone/>
            </a:pPr>
            <a:r>
              <a:rPr i="1" lang="fr" sz="800">
                <a:solidFill>
                  <a:srgbClr val="353C3A"/>
                </a:solidFill>
                <a:latin typeface="Montserrat"/>
                <a:ea typeface="Montserrat"/>
                <a:cs typeface="Montserrat"/>
                <a:sym typeface="Montserrat"/>
              </a:rPr>
              <a:t>(sanitaires)</a:t>
            </a:r>
            <a:endParaRPr b="1" sz="1100">
              <a:solidFill>
                <a:srgbClr val="6ECCE2"/>
              </a:solidFill>
              <a:latin typeface="Montserrat"/>
              <a:ea typeface="Montserrat"/>
              <a:cs typeface="Montserrat"/>
              <a:sym typeface="Montserrat"/>
            </a:endParaRPr>
          </a:p>
        </p:txBody>
      </p:sp>
      <p:sp>
        <p:nvSpPr>
          <p:cNvPr id="504" name="Google Shape;504;p33"/>
          <p:cNvSpPr txBox="1"/>
          <p:nvPr/>
        </p:nvSpPr>
        <p:spPr>
          <a:xfrm>
            <a:off x="865975" y="3753325"/>
            <a:ext cx="3196800" cy="738900"/>
          </a:xfrm>
          <a:prstGeom prst="rect">
            <a:avLst/>
          </a:prstGeom>
          <a:noFill/>
          <a:ln>
            <a:noFill/>
          </a:ln>
        </p:spPr>
        <p:txBody>
          <a:bodyPr anchorCtr="0" anchor="t" bIns="91425" lIns="91425" spcFirstLastPara="1" rIns="91425" wrap="square" tIns="91425">
            <a:spAutoFit/>
          </a:bodyPr>
          <a:lstStyle/>
          <a:p>
            <a:pPr indent="-292100" lvl="0" marL="457200" rtl="0" algn="l">
              <a:lnSpc>
                <a:spcPct val="130000"/>
              </a:lnSpc>
              <a:spcBef>
                <a:spcPts val="0"/>
              </a:spcBef>
              <a:spcAft>
                <a:spcPts val="0"/>
              </a:spcAft>
              <a:buClr>
                <a:schemeClr val="dk1"/>
              </a:buClr>
              <a:buSzPts val="1000"/>
              <a:buFont typeface="Montserrat"/>
              <a:buChar char="●"/>
            </a:pPr>
            <a:r>
              <a:rPr lang="fr" sz="1000">
                <a:solidFill>
                  <a:schemeClr val="dk1"/>
                </a:solidFill>
                <a:latin typeface="Montserrat"/>
                <a:ea typeface="Montserrat"/>
                <a:cs typeface="Montserrat"/>
                <a:sym typeface="Montserrat"/>
              </a:rPr>
              <a:t>Identification des espaces utilisés</a:t>
            </a:r>
            <a:endParaRPr sz="1000">
              <a:solidFill>
                <a:schemeClr val="dk1"/>
              </a:solidFill>
              <a:latin typeface="Montserrat"/>
              <a:ea typeface="Montserrat"/>
              <a:cs typeface="Montserrat"/>
              <a:sym typeface="Montserrat"/>
            </a:endParaRPr>
          </a:p>
          <a:p>
            <a:pPr indent="-292100" lvl="0" marL="457200" rtl="0" algn="l">
              <a:lnSpc>
                <a:spcPct val="130000"/>
              </a:lnSpc>
              <a:spcBef>
                <a:spcPts val="0"/>
              </a:spcBef>
              <a:spcAft>
                <a:spcPts val="0"/>
              </a:spcAft>
              <a:buClr>
                <a:schemeClr val="dk1"/>
              </a:buClr>
              <a:buSzPts val="1000"/>
              <a:buFont typeface="Montserrat"/>
              <a:buChar char="●"/>
            </a:pPr>
            <a:r>
              <a:rPr lang="fr" sz="1000">
                <a:solidFill>
                  <a:schemeClr val="dk1"/>
                </a:solidFill>
                <a:latin typeface="Montserrat"/>
                <a:ea typeface="Montserrat"/>
                <a:cs typeface="Montserrat"/>
                <a:sym typeface="Montserrat"/>
              </a:rPr>
              <a:t>Mise en lumière des espaces à nettoyer</a:t>
            </a:r>
            <a:endParaRPr sz="1000">
              <a:solidFill>
                <a:schemeClr val="dk1"/>
              </a:solidFill>
              <a:latin typeface="Montserrat"/>
              <a:ea typeface="Montserrat"/>
              <a:cs typeface="Montserrat"/>
              <a:sym typeface="Montserrat"/>
            </a:endParaRPr>
          </a:p>
          <a:p>
            <a:pPr indent="-292100" lvl="0" marL="457200" rtl="0" algn="l">
              <a:lnSpc>
                <a:spcPct val="130000"/>
              </a:lnSpc>
              <a:spcBef>
                <a:spcPts val="0"/>
              </a:spcBef>
              <a:spcAft>
                <a:spcPts val="0"/>
              </a:spcAft>
              <a:buClr>
                <a:schemeClr val="dk1"/>
              </a:buClr>
              <a:buSzPts val="1000"/>
              <a:buFont typeface="Montserrat"/>
              <a:buChar char="●"/>
            </a:pPr>
            <a:r>
              <a:rPr lang="fr" sz="1000">
                <a:solidFill>
                  <a:schemeClr val="dk1"/>
                </a:solidFill>
                <a:latin typeface="Montserrat"/>
                <a:ea typeface="Montserrat"/>
                <a:cs typeface="Montserrat"/>
                <a:sym typeface="Montserrat"/>
              </a:rPr>
              <a:t>Rapport clé en main</a:t>
            </a:r>
            <a:endParaRPr sz="1000">
              <a:solidFill>
                <a:schemeClr val="dk1"/>
              </a:solidFill>
              <a:latin typeface="Montserrat"/>
              <a:ea typeface="Montserrat"/>
              <a:cs typeface="Montserrat"/>
              <a:sym typeface="Montserrat"/>
            </a:endParaRPr>
          </a:p>
        </p:txBody>
      </p:sp>
      <p:sp>
        <p:nvSpPr>
          <p:cNvPr id="505" name="Google Shape;505;p33"/>
          <p:cNvSpPr txBox="1"/>
          <p:nvPr/>
        </p:nvSpPr>
        <p:spPr>
          <a:xfrm>
            <a:off x="4798850" y="3753325"/>
            <a:ext cx="3407400" cy="738900"/>
          </a:xfrm>
          <a:prstGeom prst="rect">
            <a:avLst/>
          </a:prstGeom>
          <a:noFill/>
          <a:ln>
            <a:noFill/>
          </a:ln>
        </p:spPr>
        <p:txBody>
          <a:bodyPr anchorCtr="0" anchor="t" bIns="91425" lIns="91425" spcFirstLastPara="1" rIns="91425" wrap="square" tIns="91425">
            <a:spAutoFit/>
          </a:bodyPr>
          <a:lstStyle/>
          <a:p>
            <a:pPr indent="-292100" lvl="0" marL="457200" rtl="0" algn="l">
              <a:lnSpc>
                <a:spcPct val="130000"/>
              </a:lnSpc>
              <a:spcBef>
                <a:spcPts val="0"/>
              </a:spcBef>
              <a:spcAft>
                <a:spcPts val="0"/>
              </a:spcAft>
              <a:buClr>
                <a:schemeClr val="dk1"/>
              </a:buClr>
              <a:buSzPts val="1000"/>
              <a:buFont typeface="Montserrat"/>
              <a:buChar char="●"/>
            </a:pPr>
            <a:r>
              <a:rPr lang="fr" sz="1000">
                <a:solidFill>
                  <a:schemeClr val="dk1"/>
                </a:solidFill>
                <a:latin typeface="Montserrat"/>
                <a:ea typeface="Montserrat"/>
                <a:cs typeface="Montserrat"/>
                <a:sym typeface="Montserrat"/>
              </a:rPr>
              <a:t>Comptage de flux</a:t>
            </a:r>
            <a:endParaRPr sz="1000">
              <a:solidFill>
                <a:schemeClr val="dk1"/>
              </a:solidFill>
              <a:latin typeface="Montserrat"/>
              <a:ea typeface="Montserrat"/>
              <a:cs typeface="Montserrat"/>
              <a:sym typeface="Montserrat"/>
            </a:endParaRPr>
          </a:p>
          <a:p>
            <a:pPr indent="-292100" lvl="0" marL="457200" rtl="0" algn="l">
              <a:lnSpc>
                <a:spcPct val="130000"/>
              </a:lnSpc>
              <a:spcBef>
                <a:spcPts val="0"/>
              </a:spcBef>
              <a:spcAft>
                <a:spcPts val="0"/>
              </a:spcAft>
              <a:buClr>
                <a:schemeClr val="dk1"/>
              </a:buClr>
              <a:buSzPts val="1000"/>
              <a:buFont typeface="Montserrat"/>
              <a:buChar char="●"/>
            </a:pPr>
            <a:r>
              <a:rPr lang="fr" sz="1000">
                <a:solidFill>
                  <a:schemeClr val="dk1"/>
                </a:solidFill>
                <a:latin typeface="Montserrat"/>
                <a:ea typeface="Montserrat"/>
                <a:cs typeface="Montserrat"/>
                <a:sym typeface="Montserrat"/>
              </a:rPr>
              <a:t>Des repasses en cas de réelle nécessité</a:t>
            </a:r>
            <a:endParaRPr sz="1000">
              <a:solidFill>
                <a:schemeClr val="dk1"/>
              </a:solidFill>
              <a:latin typeface="Montserrat"/>
              <a:ea typeface="Montserrat"/>
              <a:cs typeface="Montserrat"/>
              <a:sym typeface="Montserrat"/>
            </a:endParaRPr>
          </a:p>
          <a:p>
            <a:pPr indent="-292100" lvl="0" marL="457200" rtl="0" algn="l">
              <a:lnSpc>
                <a:spcPct val="130000"/>
              </a:lnSpc>
              <a:spcBef>
                <a:spcPts val="0"/>
              </a:spcBef>
              <a:spcAft>
                <a:spcPts val="0"/>
              </a:spcAft>
              <a:buClr>
                <a:schemeClr val="dk1"/>
              </a:buClr>
              <a:buSzPts val="1000"/>
              <a:buFont typeface="Montserrat"/>
              <a:buChar char="●"/>
            </a:pPr>
            <a:r>
              <a:rPr lang="fr" sz="1000">
                <a:solidFill>
                  <a:schemeClr val="dk1"/>
                </a:solidFill>
                <a:latin typeface="Montserrat"/>
                <a:ea typeface="Montserrat"/>
                <a:cs typeface="Montserrat"/>
                <a:sym typeface="Montserrat"/>
              </a:rPr>
              <a:t>Remplissage des consommables optimisé</a:t>
            </a:r>
            <a:endParaRPr sz="1000">
              <a:solidFill>
                <a:schemeClr val="dk1"/>
              </a:solidFill>
              <a:latin typeface="Montserrat"/>
              <a:ea typeface="Montserrat"/>
              <a:cs typeface="Montserrat"/>
              <a:sym typeface="Montserrat"/>
            </a:endParaRPr>
          </a:p>
        </p:txBody>
      </p:sp>
      <p:sp>
        <p:nvSpPr>
          <p:cNvPr id="506" name="Google Shape;506;p33"/>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pic>
        <p:nvPicPr>
          <p:cNvPr id="507" name="Google Shape;507;p33"/>
          <p:cNvPicPr preferRelativeResize="0"/>
          <p:nvPr/>
        </p:nvPicPr>
        <p:blipFill rotWithShape="1">
          <a:blip r:embed="rId5">
            <a:alphaModFix/>
          </a:blip>
          <a:srcRect b="38309" l="33786" r="30472" t="37418"/>
          <a:stretch/>
        </p:blipFill>
        <p:spPr>
          <a:xfrm>
            <a:off x="1937477" y="2065650"/>
            <a:ext cx="1053800" cy="1012198"/>
          </a:xfrm>
          <a:prstGeom prst="rect">
            <a:avLst/>
          </a:prstGeom>
          <a:noFill/>
          <a:ln>
            <a:noFill/>
          </a:ln>
        </p:spPr>
      </p:pic>
      <p:pic>
        <p:nvPicPr>
          <p:cNvPr id="508" name="Google Shape;508;p33"/>
          <p:cNvPicPr preferRelativeResize="0"/>
          <p:nvPr/>
        </p:nvPicPr>
        <p:blipFill>
          <a:blip r:embed="rId6">
            <a:alphaModFix/>
          </a:blip>
          <a:stretch>
            <a:fillRect/>
          </a:stretch>
        </p:blipFill>
        <p:spPr>
          <a:xfrm>
            <a:off x="5941250" y="2013812"/>
            <a:ext cx="1122599" cy="1115889"/>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2" name="Shape 512"/>
        <p:cNvGrpSpPr/>
        <p:nvPr/>
      </p:nvGrpSpPr>
      <p:grpSpPr>
        <a:xfrm>
          <a:off x="0" y="0"/>
          <a:ext cx="0" cy="0"/>
          <a:chOff x="0" y="0"/>
          <a:chExt cx="0" cy="0"/>
        </a:xfrm>
      </p:grpSpPr>
      <p:pic>
        <p:nvPicPr>
          <p:cNvPr id="513" name="Google Shape;513;p34"/>
          <p:cNvPicPr preferRelativeResize="0"/>
          <p:nvPr/>
        </p:nvPicPr>
        <p:blipFill>
          <a:blip r:embed="rId3">
            <a:alphaModFix/>
          </a:blip>
          <a:stretch>
            <a:fillRect/>
          </a:stretch>
        </p:blipFill>
        <p:spPr>
          <a:xfrm>
            <a:off x="5791784" y="1347512"/>
            <a:ext cx="2352703" cy="1704346"/>
          </a:xfrm>
          <a:prstGeom prst="rect">
            <a:avLst/>
          </a:prstGeom>
          <a:noFill/>
          <a:ln>
            <a:noFill/>
          </a:ln>
          <a:effectLst>
            <a:outerShdw blurRad="57150" rotWithShape="0" algn="bl" dir="5400000" dist="19050">
              <a:srgbClr val="000000">
                <a:alpha val="50000"/>
              </a:srgbClr>
            </a:outerShdw>
          </a:effectLst>
        </p:spPr>
      </p:pic>
      <p:sp>
        <p:nvSpPr>
          <p:cNvPr id="514" name="Google Shape;514;p34"/>
          <p:cNvSpPr txBox="1"/>
          <p:nvPr/>
        </p:nvSpPr>
        <p:spPr>
          <a:xfrm>
            <a:off x="717325" y="203825"/>
            <a:ext cx="7771200" cy="569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None/>
            </a:pPr>
            <a:r>
              <a:rPr lang="fr" sz="2500">
                <a:solidFill>
                  <a:srgbClr val="353C3A"/>
                </a:solidFill>
                <a:latin typeface="Calistoga"/>
                <a:ea typeface="Calistoga"/>
                <a:cs typeface="Calistoga"/>
                <a:sym typeface="Calistoga"/>
              </a:rPr>
              <a:t>Nettoyage à l’usage autonome - </a:t>
            </a:r>
            <a:r>
              <a:rPr lang="fr" sz="1600">
                <a:solidFill>
                  <a:srgbClr val="353C3A"/>
                </a:solidFill>
                <a:latin typeface="Calistoga"/>
                <a:ea typeface="Calistoga"/>
                <a:cs typeface="Calistoga"/>
                <a:sym typeface="Calistoga"/>
              </a:rPr>
              <a:t>Salles de réunion</a:t>
            </a:r>
            <a:endParaRPr sz="1600">
              <a:solidFill>
                <a:srgbClr val="353C3A"/>
              </a:solidFill>
              <a:latin typeface="Calistoga"/>
              <a:ea typeface="Calistoga"/>
              <a:cs typeface="Calistoga"/>
              <a:sym typeface="Calistoga"/>
            </a:endParaRPr>
          </a:p>
        </p:txBody>
      </p:sp>
      <p:sp>
        <p:nvSpPr>
          <p:cNvPr id="515" name="Google Shape;515;p34"/>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34"/>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chemeClr val="lt1"/>
                </a:solidFill>
                <a:latin typeface="Montserrat"/>
                <a:ea typeface="Montserrat"/>
                <a:cs typeface="Montserrat"/>
                <a:sym typeface="Montserrat"/>
              </a:rPr>
              <a:t>Automatiser la détection pour des repasses optimisées</a:t>
            </a:r>
            <a:endParaRPr b="1" sz="1200">
              <a:solidFill>
                <a:schemeClr val="lt1"/>
              </a:solidFill>
              <a:latin typeface="Montserrat"/>
              <a:ea typeface="Montserrat"/>
              <a:cs typeface="Montserrat"/>
              <a:sym typeface="Montserrat"/>
            </a:endParaRPr>
          </a:p>
        </p:txBody>
      </p:sp>
      <p:sp>
        <p:nvSpPr>
          <p:cNvPr id="517" name="Google Shape;517;p34"/>
          <p:cNvSpPr txBox="1"/>
          <p:nvPr/>
        </p:nvSpPr>
        <p:spPr>
          <a:xfrm>
            <a:off x="789325" y="1765175"/>
            <a:ext cx="4596600" cy="10989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0"/>
              </a:spcAft>
              <a:buClr>
                <a:schemeClr val="dk1"/>
              </a:buClr>
              <a:buSzPts val="1100"/>
              <a:buFont typeface="Arial"/>
              <a:buNone/>
            </a:pPr>
            <a:r>
              <a:rPr lang="fr" sz="900">
                <a:solidFill>
                  <a:schemeClr val="dk1"/>
                </a:solidFill>
                <a:latin typeface="Montserrat"/>
                <a:ea typeface="Montserrat"/>
                <a:cs typeface="Montserrat"/>
                <a:sym typeface="Montserrat"/>
              </a:rPr>
              <a:t>Tous les postes (sous les bureaux) et salles de réunion (au plafond) sont équipés de </a:t>
            </a:r>
            <a:r>
              <a:rPr b="1" lang="fr" sz="900">
                <a:solidFill>
                  <a:srgbClr val="395CED"/>
                </a:solidFill>
                <a:latin typeface="Montserrat"/>
                <a:ea typeface="Montserrat"/>
                <a:cs typeface="Montserrat"/>
                <a:sym typeface="Montserrat"/>
              </a:rPr>
              <a:t>capteurs d’occupation thermiques</a:t>
            </a:r>
            <a:r>
              <a:rPr lang="fr" sz="900">
                <a:solidFill>
                  <a:schemeClr val="dk1"/>
                </a:solidFill>
                <a:latin typeface="Montserrat"/>
                <a:ea typeface="Montserrat"/>
                <a:cs typeface="Montserrat"/>
                <a:sym typeface="Montserrat"/>
              </a:rPr>
              <a:t>. </a:t>
            </a:r>
            <a:endParaRPr sz="900">
              <a:solidFill>
                <a:schemeClr val="dk1"/>
              </a:solidFill>
              <a:latin typeface="Montserrat"/>
              <a:ea typeface="Montserrat"/>
              <a:cs typeface="Montserrat"/>
              <a:sym typeface="Montserrat"/>
            </a:endParaRPr>
          </a:p>
          <a:p>
            <a:pPr indent="0" lvl="0" marL="0" rtl="0" algn="l">
              <a:lnSpc>
                <a:spcPct val="150000"/>
              </a:lnSpc>
              <a:spcBef>
                <a:spcPts val="0"/>
              </a:spcBef>
              <a:spcAft>
                <a:spcPts val="0"/>
              </a:spcAft>
              <a:buNone/>
            </a:pPr>
            <a:r>
              <a:rPr lang="fr" sz="900">
                <a:solidFill>
                  <a:schemeClr val="dk1"/>
                </a:solidFill>
                <a:latin typeface="Montserrat"/>
                <a:ea typeface="Montserrat"/>
                <a:cs typeface="Montserrat"/>
                <a:sym typeface="Montserrat"/>
              </a:rPr>
              <a:t>L’agent reçoit l’ensemble des détections sur la plateforme MerciYanis (filtres et assignations possibles), et peut les clôturer en ajoutant des commentaires / photos si nécessaire.</a:t>
            </a:r>
            <a:endParaRPr sz="900">
              <a:solidFill>
                <a:schemeClr val="dk1"/>
              </a:solidFill>
              <a:latin typeface="Montserrat"/>
              <a:ea typeface="Montserrat"/>
              <a:cs typeface="Montserrat"/>
              <a:sym typeface="Montserrat"/>
            </a:endParaRPr>
          </a:p>
        </p:txBody>
      </p:sp>
      <p:sp>
        <p:nvSpPr>
          <p:cNvPr id="518" name="Google Shape;518;p34"/>
          <p:cNvSpPr txBox="1"/>
          <p:nvPr/>
        </p:nvSpPr>
        <p:spPr>
          <a:xfrm>
            <a:off x="789325" y="1422825"/>
            <a:ext cx="1858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latin typeface="Calistoga"/>
                <a:ea typeface="Calistoga"/>
                <a:cs typeface="Calistoga"/>
                <a:sym typeface="Calistoga"/>
              </a:rPr>
              <a:t>À propos</a:t>
            </a:r>
            <a:endParaRPr>
              <a:latin typeface="Calistoga"/>
              <a:ea typeface="Calistoga"/>
              <a:cs typeface="Calistoga"/>
              <a:sym typeface="Calistoga"/>
            </a:endParaRPr>
          </a:p>
        </p:txBody>
      </p:sp>
      <p:sp>
        <p:nvSpPr>
          <p:cNvPr id="519" name="Google Shape;519;p34"/>
          <p:cNvSpPr txBox="1"/>
          <p:nvPr/>
        </p:nvSpPr>
        <p:spPr>
          <a:xfrm>
            <a:off x="789325" y="2961100"/>
            <a:ext cx="2831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latin typeface="Calistoga"/>
                <a:ea typeface="Calistoga"/>
                <a:cs typeface="Calistoga"/>
                <a:sym typeface="Calistoga"/>
              </a:rPr>
              <a:t>Avantages</a:t>
            </a:r>
            <a:endParaRPr>
              <a:latin typeface="Calistoga"/>
              <a:ea typeface="Calistoga"/>
              <a:cs typeface="Calistoga"/>
              <a:sym typeface="Calistoga"/>
            </a:endParaRPr>
          </a:p>
        </p:txBody>
      </p:sp>
      <p:pic>
        <p:nvPicPr>
          <p:cNvPr id="520" name="Google Shape;520;p34">
            <a:hlinkClick r:id="rId4"/>
          </p:cNvPr>
          <p:cNvPicPr preferRelativeResize="0"/>
          <p:nvPr/>
        </p:nvPicPr>
        <p:blipFill rotWithShape="1">
          <a:blip r:embed="rId5">
            <a:alphaModFix/>
          </a:blip>
          <a:srcRect b="29666" l="7929" r="4065" t="33007"/>
          <a:stretch/>
        </p:blipFill>
        <p:spPr>
          <a:xfrm>
            <a:off x="6098438" y="1603475"/>
            <a:ext cx="1739376" cy="1139100"/>
          </a:xfrm>
          <a:prstGeom prst="rect">
            <a:avLst/>
          </a:prstGeom>
          <a:noFill/>
          <a:ln>
            <a:noFill/>
          </a:ln>
        </p:spPr>
      </p:pic>
      <p:sp>
        <p:nvSpPr>
          <p:cNvPr id="521" name="Google Shape;521;p34"/>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pic>
        <p:nvPicPr>
          <p:cNvPr id="522" name="Google Shape;522;p34"/>
          <p:cNvPicPr preferRelativeResize="0"/>
          <p:nvPr/>
        </p:nvPicPr>
        <p:blipFill>
          <a:blip r:embed="rId6">
            <a:alphaModFix/>
          </a:blip>
          <a:stretch>
            <a:fillRect/>
          </a:stretch>
        </p:blipFill>
        <p:spPr>
          <a:xfrm>
            <a:off x="1357838" y="3540623"/>
            <a:ext cx="2584676" cy="1568378"/>
          </a:xfrm>
          <a:prstGeom prst="rect">
            <a:avLst/>
          </a:prstGeom>
          <a:noFill/>
          <a:ln>
            <a:noFill/>
          </a:ln>
        </p:spPr>
      </p:pic>
      <p:pic>
        <p:nvPicPr>
          <p:cNvPr id="523" name="Google Shape;523;p34"/>
          <p:cNvPicPr preferRelativeResize="0"/>
          <p:nvPr/>
        </p:nvPicPr>
        <p:blipFill>
          <a:blip r:embed="rId7">
            <a:alphaModFix/>
          </a:blip>
          <a:stretch>
            <a:fillRect/>
          </a:stretch>
        </p:blipFill>
        <p:spPr>
          <a:xfrm>
            <a:off x="1730175" y="3621275"/>
            <a:ext cx="1467174" cy="1342874"/>
          </a:xfrm>
          <a:prstGeom prst="rect">
            <a:avLst/>
          </a:prstGeom>
          <a:noFill/>
          <a:ln>
            <a:noFill/>
          </a:ln>
        </p:spPr>
      </p:pic>
      <p:sp>
        <p:nvSpPr>
          <p:cNvPr id="524" name="Google Shape;524;p34"/>
          <p:cNvSpPr txBox="1"/>
          <p:nvPr/>
        </p:nvSpPr>
        <p:spPr>
          <a:xfrm>
            <a:off x="1739225" y="4309450"/>
            <a:ext cx="1467300" cy="6279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lang="fr" sz="800">
                <a:solidFill>
                  <a:srgbClr val="353C3A"/>
                </a:solidFill>
                <a:latin typeface="Montserrat"/>
                <a:ea typeface="Montserrat"/>
                <a:cs typeface="Montserrat"/>
                <a:sym typeface="Montserrat"/>
              </a:rPr>
              <a:t>Détection thermique automatiquement de l’occupation des espaces</a:t>
            </a:r>
            <a:endParaRPr sz="800">
              <a:solidFill>
                <a:srgbClr val="353C3A"/>
              </a:solidFill>
              <a:latin typeface="Montserrat"/>
              <a:ea typeface="Montserrat"/>
              <a:cs typeface="Montserrat"/>
              <a:sym typeface="Montserrat"/>
            </a:endParaRPr>
          </a:p>
        </p:txBody>
      </p:sp>
      <p:pic>
        <p:nvPicPr>
          <p:cNvPr id="525" name="Google Shape;525;p34"/>
          <p:cNvPicPr preferRelativeResize="0"/>
          <p:nvPr/>
        </p:nvPicPr>
        <p:blipFill>
          <a:blip r:embed="rId6">
            <a:alphaModFix/>
          </a:blip>
          <a:stretch>
            <a:fillRect/>
          </a:stretch>
        </p:blipFill>
        <p:spPr>
          <a:xfrm>
            <a:off x="3546388" y="3540623"/>
            <a:ext cx="2584676" cy="1568378"/>
          </a:xfrm>
          <a:prstGeom prst="rect">
            <a:avLst/>
          </a:prstGeom>
          <a:noFill/>
          <a:ln>
            <a:noFill/>
          </a:ln>
        </p:spPr>
      </p:pic>
      <p:pic>
        <p:nvPicPr>
          <p:cNvPr id="526" name="Google Shape;526;p34"/>
          <p:cNvPicPr preferRelativeResize="0"/>
          <p:nvPr/>
        </p:nvPicPr>
        <p:blipFill>
          <a:blip r:embed="rId7">
            <a:alphaModFix/>
          </a:blip>
          <a:stretch>
            <a:fillRect/>
          </a:stretch>
        </p:blipFill>
        <p:spPr>
          <a:xfrm>
            <a:off x="3918725" y="3621275"/>
            <a:ext cx="1467174" cy="1342874"/>
          </a:xfrm>
          <a:prstGeom prst="rect">
            <a:avLst/>
          </a:prstGeom>
          <a:noFill/>
          <a:ln>
            <a:noFill/>
          </a:ln>
        </p:spPr>
      </p:pic>
      <p:sp>
        <p:nvSpPr>
          <p:cNvPr id="527" name="Google Shape;527;p34"/>
          <p:cNvSpPr txBox="1"/>
          <p:nvPr/>
        </p:nvSpPr>
        <p:spPr>
          <a:xfrm>
            <a:off x="3955111" y="4309450"/>
            <a:ext cx="14262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Clr>
                <a:srgbClr val="000000"/>
              </a:buClr>
              <a:buSzPts val="1100"/>
              <a:buFont typeface="Arial"/>
              <a:buNone/>
            </a:pPr>
            <a:r>
              <a:rPr lang="fr" sz="800">
                <a:solidFill>
                  <a:srgbClr val="353C3A"/>
                </a:solidFill>
                <a:latin typeface="Montserrat"/>
                <a:ea typeface="Montserrat"/>
                <a:cs typeface="Montserrat"/>
                <a:sym typeface="Montserrat"/>
              </a:rPr>
              <a:t>Traçabilité plus poussée et rapports clé en main pour prendre du recul</a:t>
            </a:r>
            <a:endParaRPr sz="800">
              <a:solidFill>
                <a:srgbClr val="353C3A"/>
              </a:solidFill>
              <a:latin typeface="Montserrat"/>
              <a:ea typeface="Montserrat"/>
              <a:cs typeface="Montserrat"/>
              <a:sym typeface="Montserrat"/>
            </a:endParaRPr>
          </a:p>
        </p:txBody>
      </p:sp>
      <p:pic>
        <p:nvPicPr>
          <p:cNvPr id="528" name="Google Shape;528;p34"/>
          <p:cNvPicPr preferRelativeResize="0"/>
          <p:nvPr/>
        </p:nvPicPr>
        <p:blipFill>
          <a:blip r:embed="rId6">
            <a:alphaModFix/>
          </a:blip>
          <a:stretch>
            <a:fillRect/>
          </a:stretch>
        </p:blipFill>
        <p:spPr>
          <a:xfrm>
            <a:off x="5766749" y="3531140"/>
            <a:ext cx="2584676" cy="1587348"/>
          </a:xfrm>
          <a:prstGeom prst="rect">
            <a:avLst/>
          </a:prstGeom>
          <a:noFill/>
          <a:ln>
            <a:noFill/>
          </a:ln>
        </p:spPr>
      </p:pic>
      <p:pic>
        <p:nvPicPr>
          <p:cNvPr id="529" name="Google Shape;529;p34"/>
          <p:cNvPicPr preferRelativeResize="0"/>
          <p:nvPr/>
        </p:nvPicPr>
        <p:blipFill>
          <a:blip r:embed="rId7">
            <a:alphaModFix/>
          </a:blip>
          <a:stretch>
            <a:fillRect/>
          </a:stretch>
        </p:blipFill>
        <p:spPr>
          <a:xfrm>
            <a:off x="6139075" y="3611575"/>
            <a:ext cx="1467174" cy="1352574"/>
          </a:xfrm>
          <a:prstGeom prst="rect">
            <a:avLst/>
          </a:prstGeom>
          <a:noFill/>
          <a:ln>
            <a:noFill/>
          </a:ln>
        </p:spPr>
      </p:pic>
      <p:sp>
        <p:nvSpPr>
          <p:cNvPr id="530" name="Google Shape;530;p34"/>
          <p:cNvSpPr txBox="1"/>
          <p:nvPr/>
        </p:nvSpPr>
        <p:spPr>
          <a:xfrm>
            <a:off x="6107275" y="4309450"/>
            <a:ext cx="1512900" cy="6279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lang="fr" sz="800">
                <a:solidFill>
                  <a:srgbClr val="353C3A"/>
                </a:solidFill>
                <a:latin typeface="Montserrat"/>
                <a:ea typeface="Montserrat"/>
                <a:cs typeface="Montserrat"/>
                <a:sym typeface="Montserrat"/>
              </a:rPr>
              <a:t>Économies (sous toutes formes) grâces aux prestations optimisées</a:t>
            </a:r>
            <a:endParaRPr sz="800">
              <a:solidFill>
                <a:srgbClr val="353C3A"/>
              </a:solidFill>
              <a:latin typeface="Montserrat"/>
              <a:ea typeface="Montserrat"/>
              <a:cs typeface="Montserrat"/>
              <a:sym typeface="Montserrat"/>
            </a:endParaRPr>
          </a:p>
        </p:txBody>
      </p:sp>
      <p:pic>
        <p:nvPicPr>
          <p:cNvPr id="531" name="Google Shape;531;p34"/>
          <p:cNvPicPr preferRelativeResize="0"/>
          <p:nvPr/>
        </p:nvPicPr>
        <p:blipFill>
          <a:blip r:embed="rId8">
            <a:alphaModFix/>
          </a:blip>
          <a:stretch>
            <a:fillRect/>
          </a:stretch>
        </p:blipFill>
        <p:spPr>
          <a:xfrm>
            <a:off x="2247151" y="3834775"/>
            <a:ext cx="384900" cy="384900"/>
          </a:xfrm>
          <a:prstGeom prst="rect">
            <a:avLst/>
          </a:prstGeom>
          <a:noFill/>
          <a:ln>
            <a:noFill/>
          </a:ln>
        </p:spPr>
      </p:pic>
      <p:pic>
        <p:nvPicPr>
          <p:cNvPr id="532" name="Google Shape;532;p34"/>
          <p:cNvPicPr preferRelativeResize="0"/>
          <p:nvPr/>
        </p:nvPicPr>
        <p:blipFill>
          <a:blip r:embed="rId9">
            <a:alphaModFix/>
          </a:blip>
          <a:stretch>
            <a:fillRect/>
          </a:stretch>
        </p:blipFill>
        <p:spPr>
          <a:xfrm>
            <a:off x="4475762" y="3834775"/>
            <a:ext cx="384900" cy="384900"/>
          </a:xfrm>
          <a:prstGeom prst="rect">
            <a:avLst/>
          </a:prstGeom>
          <a:noFill/>
          <a:ln>
            <a:noFill/>
          </a:ln>
          <a:effectLst>
            <a:outerShdw blurRad="57150" rotWithShape="0" algn="bl" dir="5400000" dist="19050">
              <a:srgbClr val="000000">
                <a:alpha val="50000"/>
              </a:srgbClr>
            </a:outerShdw>
          </a:effectLst>
        </p:spPr>
      </p:pic>
      <p:pic>
        <p:nvPicPr>
          <p:cNvPr id="533" name="Google Shape;533;p34"/>
          <p:cNvPicPr preferRelativeResize="0"/>
          <p:nvPr/>
        </p:nvPicPr>
        <p:blipFill>
          <a:blip r:embed="rId10">
            <a:alphaModFix/>
          </a:blip>
          <a:stretch>
            <a:fillRect/>
          </a:stretch>
        </p:blipFill>
        <p:spPr>
          <a:xfrm>
            <a:off x="6704350" y="3834775"/>
            <a:ext cx="384900" cy="384900"/>
          </a:xfrm>
          <a:prstGeom prst="rect">
            <a:avLst/>
          </a:prstGeom>
          <a:noFill/>
          <a:ln>
            <a:noFill/>
          </a:ln>
          <a:effectLst>
            <a:outerShdw blurRad="57150" rotWithShape="0" algn="bl" dir="5400000" dist="19050">
              <a:srgbClr val="000000">
                <a:alpha val="50000"/>
              </a:srgbClr>
            </a:outerShdw>
          </a:effectLst>
        </p:spPr>
      </p:pic>
      <p:sp>
        <p:nvSpPr>
          <p:cNvPr id="534" name="Google Shape;534;p34"/>
          <p:cNvSpPr txBox="1"/>
          <p:nvPr/>
        </p:nvSpPr>
        <p:spPr>
          <a:xfrm>
            <a:off x="5941225" y="2917375"/>
            <a:ext cx="16680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fr" sz="800" u="sng">
                <a:solidFill>
                  <a:srgbClr val="395CED"/>
                </a:solidFill>
                <a:latin typeface="Montserrat"/>
                <a:ea typeface="Montserrat"/>
                <a:cs typeface="Montserrat"/>
                <a:sym typeface="Montserrat"/>
                <a:hlinkClick r:id="rId11">
                  <a:extLst>
                    <a:ext uri="{A12FA001-AC4F-418D-AE19-62706E023703}">
                      <ahyp:hlinkClr val="tx"/>
                    </a:ext>
                  </a:extLst>
                </a:hlinkClick>
              </a:rPr>
              <a:t>Plus d’informations</a:t>
            </a:r>
            <a:endParaRPr b="1" i="1" sz="600">
              <a:solidFill>
                <a:srgbClr val="395CED"/>
              </a:solidFill>
              <a:latin typeface="Montserrat"/>
              <a:ea typeface="Montserrat"/>
              <a:cs typeface="Montserrat"/>
              <a:sym typeface="Montserrat"/>
            </a:endParaRPr>
          </a:p>
        </p:txBody>
      </p:sp>
      <p:pic>
        <p:nvPicPr>
          <p:cNvPr id="535" name="Google Shape;535;p34"/>
          <p:cNvPicPr preferRelativeResize="0"/>
          <p:nvPr/>
        </p:nvPicPr>
        <p:blipFill rotWithShape="1">
          <a:blip r:embed="rId12">
            <a:alphaModFix/>
          </a:blip>
          <a:srcRect b="38309" l="33786" r="30472" t="37418"/>
          <a:stretch/>
        </p:blipFill>
        <p:spPr>
          <a:xfrm>
            <a:off x="7427475" y="2372200"/>
            <a:ext cx="831239" cy="798423"/>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9" name="Shape 539"/>
        <p:cNvGrpSpPr/>
        <p:nvPr/>
      </p:nvGrpSpPr>
      <p:grpSpPr>
        <a:xfrm>
          <a:off x="0" y="0"/>
          <a:ext cx="0" cy="0"/>
          <a:chOff x="0" y="0"/>
          <a:chExt cx="0" cy="0"/>
        </a:xfrm>
      </p:grpSpPr>
      <p:pic>
        <p:nvPicPr>
          <p:cNvPr id="540" name="Google Shape;540;p35"/>
          <p:cNvPicPr preferRelativeResize="0"/>
          <p:nvPr/>
        </p:nvPicPr>
        <p:blipFill>
          <a:blip r:embed="rId3">
            <a:alphaModFix/>
          </a:blip>
          <a:stretch>
            <a:fillRect/>
          </a:stretch>
        </p:blipFill>
        <p:spPr>
          <a:xfrm>
            <a:off x="3140738" y="1600225"/>
            <a:ext cx="3432475" cy="3500924"/>
          </a:xfrm>
          <a:prstGeom prst="rect">
            <a:avLst/>
          </a:prstGeom>
          <a:noFill/>
          <a:ln>
            <a:noFill/>
          </a:ln>
        </p:spPr>
      </p:pic>
      <p:pic>
        <p:nvPicPr>
          <p:cNvPr id="541" name="Google Shape;541;p35"/>
          <p:cNvPicPr preferRelativeResize="0"/>
          <p:nvPr/>
        </p:nvPicPr>
        <p:blipFill>
          <a:blip r:embed="rId3">
            <a:alphaModFix/>
          </a:blip>
          <a:stretch>
            <a:fillRect/>
          </a:stretch>
        </p:blipFill>
        <p:spPr>
          <a:xfrm>
            <a:off x="5708300" y="1642575"/>
            <a:ext cx="3344024" cy="3500924"/>
          </a:xfrm>
          <a:prstGeom prst="rect">
            <a:avLst/>
          </a:prstGeom>
          <a:noFill/>
          <a:ln>
            <a:noFill/>
          </a:ln>
        </p:spPr>
      </p:pic>
      <p:pic>
        <p:nvPicPr>
          <p:cNvPr id="542" name="Google Shape;542;p35"/>
          <p:cNvPicPr preferRelativeResize="0"/>
          <p:nvPr/>
        </p:nvPicPr>
        <p:blipFill>
          <a:blip r:embed="rId3">
            <a:alphaModFix/>
          </a:blip>
          <a:stretch>
            <a:fillRect/>
          </a:stretch>
        </p:blipFill>
        <p:spPr>
          <a:xfrm>
            <a:off x="717325" y="1642575"/>
            <a:ext cx="3344024" cy="3500924"/>
          </a:xfrm>
          <a:prstGeom prst="rect">
            <a:avLst/>
          </a:prstGeom>
          <a:noFill/>
          <a:ln>
            <a:noFill/>
          </a:ln>
        </p:spPr>
      </p:pic>
      <p:pic>
        <p:nvPicPr>
          <p:cNvPr id="543" name="Google Shape;543;p35"/>
          <p:cNvPicPr preferRelativeResize="0"/>
          <p:nvPr/>
        </p:nvPicPr>
        <p:blipFill>
          <a:blip r:embed="rId4">
            <a:alphaModFix/>
          </a:blip>
          <a:stretch>
            <a:fillRect/>
          </a:stretch>
        </p:blipFill>
        <p:spPr>
          <a:xfrm>
            <a:off x="826250" y="1600225"/>
            <a:ext cx="2271000" cy="3147625"/>
          </a:xfrm>
          <a:prstGeom prst="rect">
            <a:avLst/>
          </a:prstGeom>
          <a:noFill/>
          <a:ln>
            <a:noFill/>
          </a:ln>
        </p:spPr>
      </p:pic>
      <p:pic>
        <p:nvPicPr>
          <p:cNvPr id="544" name="Google Shape;544;p35"/>
          <p:cNvPicPr preferRelativeResize="0"/>
          <p:nvPr/>
        </p:nvPicPr>
        <p:blipFill>
          <a:blip r:embed="rId4">
            <a:alphaModFix/>
          </a:blip>
          <a:stretch>
            <a:fillRect/>
          </a:stretch>
        </p:blipFill>
        <p:spPr>
          <a:xfrm>
            <a:off x="3359675" y="1612900"/>
            <a:ext cx="2331050" cy="3134951"/>
          </a:xfrm>
          <a:prstGeom prst="rect">
            <a:avLst/>
          </a:prstGeom>
          <a:noFill/>
          <a:ln>
            <a:noFill/>
          </a:ln>
        </p:spPr>
      </p:pic>
      <p:pic>
        <p:nvPicPr>
          <p:cNvPr id="545" name="Google Shape;545;p35"/>
          <p:cNvPicPr preferRelativeResize="0"/>
          <p:nvPr/>
        </p:nvPicPr>
        <p:blipFill>
          <a:blip r:embed="rId4">
            <a:alphaModFix/>
          </a:blip>
          <a:stretch>
            <a:fillRect/>
          </a:stretch>
        </p:blipFill>
        <p:spPr>
          <a:xfrm>
            <a:off x="5921600" y="1600225"/>
            <a:ext cx="2271000" cy="3134951"/>
          </a:xfrm>
          <a:prstGeom prst="rect">
            <a:avLst/>
          </a:prstGeom>
          <a:noFill/>
          <a:ln>
            <a:noFill/>
          </a:ln>
        </p:spPr>
      </p:pic>
      <p:sp>
        <p:nvSpPr>
          <p:cNvPr id="546" name="Google Shape;546;p35"/>
          <p:cNvSpPr txBox="1"/>
          <p:nvPr/>
        </p:nvSpPr>
        <p:spPr>
          <a:xfrm>
            <a:off x="3373915" y="3839475"/>
            <a:ext cx="22710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900">
                <a:solidFill>
                  <a:srgbClr val="353C3A"/>
                </a:solidFill>
                <a:latin typeface="Montserrat"/>
                <a:ea typeface="Montserrat"/>
                <a:cs typeface="Montserrat"/>
                <a:sym typeface="Montserrat"/>
              </a:rPr>
              <a:t>Une fois que l’agent a terminé de nettoyer les bureaux d’une zone, il n’a plus qu’à flasher le QR code installé pour venir les tracer</a:t>
            </a:r>
            <a:endParaRPr sz="800">
              <a:solidFill>
                <a:srgbClr val="353C3A"/>
              </a:solidFill>
              <a:latin typeface="Montserrat"/>
              <a:ea typeface="Montserrat"/>
              <a:cs typeface="Montserrat"/>
              <a:sym typeface="Montserrat"/>
            </a:endParaRPr>
          </a:p>
        </p:txBody>
      </p:sp>
      <p:sp>
        <p:nvSpPr>
          <p:cNvPr id="547" name="Google Shape;547;p35"/>
          <p:cNvSpPr txBox="1"/>
          <p:nvPr/>
        </p:nvSpPr>
        <p:spPr>
          <a:xfrm>
            <a:off x="717325" y="203825"/>
            <a:ext cx="8022300" cy="954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fr" sz="2500">
                <a:solidFill>
                  <a:srgbClr val="353C3A"/>
                </a:solidFill>
                <a:latin typeface="Calistoga"/>
                <a:ea typeface="Calistoga"/>
                <a:cs typeface="Calistoga"/>
                <a:sym typeface="Calistoga"/>
              </a:rPr>
              <a:t>Nettoyage à l’usage collaboratif - </a:t>
            </a:r>
            <a:r>
              <a:rPr lang="fr" sz="1600">
                <a:solidFill>
                  <a:srgbClr val="353C3A"/>
                </a:solidFill>
                <a:latin typeface="Calistoga"/>
                <a:ea typeface="Calistoga"/>
                <a:cs typeface="Calistoga"/>
                <a:sym typeface="Calistoga"/>
              </a:rPr>
              <a:t>Flex office</a:t>
            </a:r>
            <a:endParaRPr sz="1600">
              <a:solidFill>
                <a:srgbClr val="353C3A"/>
              </a:solidFill>
              <a:latin typeface="Calistoga"/>
              <a:ea typeface="Calistoga"/>
              <a:cs typeface="Calistoga"/>
              <a:sym typeface="Calistoga"/>
            </a:endParaRPr>
          </a:p>
          <a:p>
            <a:pPr indent="0" lvl="0" marL="0" rtl="0" algn="l">
              <a:spcBef>
                <a:spcPts val="0"/>
              </a:spcBef>
              <a:spcAft>
                <a:spcPts val="0"/>
              </a:spcAft>
              <a:buNone/>
            </a:pPr>
            <a:r>
              <a:t/>
            </a:r>
            <a:endParaRPr sz="2500">
              <a:solidFill>
                <a:srgbClr val="353C3A"/>
              </a:solidFill>
              <a:latin typeface="Calistoga"/>
              <a:ea typeface="Calistoga"/>
              <a:cs typeface="Calistoga"/>
              <a:sym typeface="Calistoga"/>
            </a:endParaRPr>
          </a:p>
        </p:txBody>
      </p:sp>
      <p:sp>
        <p:nvSpPr>
          <p:cNvPr id="548" name="Google Shape;548;p35"/>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35"/>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chemeClr val="lt1"/>
                </a:solidFill>
                <a:latin typeface="Montserrat"/>
                <a:ea typeface="Montserrat"/>
                <a:cs typeface="Montserrat"/>
                <a:sym typeface="Montserrat"/>
              </a:rPr>
              <a:t>Impliquer le collaborateur et ne nettoyer que ce qui est nécessaire</a:t>
            </a:r>
            <a:endParaRPr b="1" sz="1200">
              <a:solidFill>
                <a:schemeClr val="lt1"/>
              </a:solidFill>
              <a:latin typeface="Montserrat"/>
              <a:ea typeface="Montserrat"/>
              <a:cs typeface="Montserrat"/>
              <a:sym typeface="Montserrat"/>
            </a:endParaRPr>
          </a:p>
        </p:txBody>
      </p:sp>
      <p:sp>
        <p:nvSpPr>
          <p:cNvPr id="550" name="Google Shape;550;p35"/>
          <p:cNvSpPr txBox="1"/>
          <p:nvPr/>
        </p:nvSpPr>
        <p:spPr>
          <a:xfrm>
            <a:off x="907250" y="3839475"/>
            <a:ext cx="21090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900">
                <a:solidFill>
                  <a:srgbClr val="353C3A"/>
                </a:solidFill>
                <a:latin typeface="Montserrat"/>
                <a:ea typeface="Montserrat"/>
                <a:cs typeface="Montserrat"/>
                <a:sym typeface="Montserrat"/>
              </a:rPr>
              <a:t>L’occupant déclare anonymement s’il a utilisé ou pas ce poste de travail et s’il est donc nécessaire de le nettoyer</a:t>
            </a:r>
            <a:endParaRPr sz="900">
              <a:solidFill>
                <a:srgbClr val="353C3A"/>
              </a:solidFill>
              <a:latin typeface="Montserrat"/>
              <a:ea typeface="Montserrat"/>
              <a:cs typeface="Montserrat"/>
              <a:sym typeface="Montserrat"/>
            </a:endParaRPr>
          </a:p>
        </p:txBody>
      </p:sp>
      <p:sp>
        <p:nvSpPr>
          <p:cNvPr id="551" name="Google Shape;551;p35"/>
          <p:cNvSpPr txBox="1"/>
          <p:nvPr/>
        </p:nvSpPr>
        <p:spPr>
          <a:xfrm>
            <a:off x="6002595" y="3978075"/>
            <a:ext cx="2109000" cy="600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900">
                <a:solidFill>
                  <a:srgbClr val="353C3A"/>
                </a:solidFill>
                <a:latin typeface="Montserrat"/>
                <a:ea typeface="Montserrat"/>
                <a:cs typeface="Montserrat"/>
                <a:sym typeface="Montserrat"/>
              </a:rPr>
              <a:t>Il pourra alors valider les bureaux nettoyés en quelques clics pour une traçabilité détaillée</a:t>
            </a:r>
            <a:endParaRPr sz="800">
              <a:solidFill>
                <a:srgbClr val="353C3A"/>
              </a:solidFill>
              <a:latin typeface="Montserrat"/>
              <a:ea typeface="Montserrat"/>
              <a:cs typeface="Montserrat"/>
              <a:sym typeface="Montserrat"/>
            </a:endParaRPr>
          </a:p>
        </p:txBody>
      </p:sp>
      <p:sp>
        <p:nvSpPr>
          <p:cNvPr id="552" name="Google Shape;552;p35"/>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pic>
        <p:nvPicPr>
          <p:cNvPr id="553" name="Google Shape;553;p35"/>
          <p:cNvPicPr preferRelativeResize="0"/>
          <p:nvPr/>
        </p:nvPicPr>
        <p:blipFill rotWithShape="1">
          <a:blip r:embed="rId5">
            <a:alphaModFix/>
          </a:blip>
          <a:srcRect b="16001" l="66344" r="14303" t="15028"/>
          <a:stretch/>
        </p:blipFill>
        <p:spPr>
          <a:xfrm>
            <a:off x="6631325" y="2276550"/>
            <a:ext cx="795561" cy="1594774"/>
          </a:xfrm>
          <a:prstGeom prst="rect">
            <a:avLst/>
          </a:prstGeom>
          <a:noFill/>
          <a:ln>
            <a:noFill/>
          </a:ln>
        </p:spPr>
      </p:pic>
      <p:pic>
        <p:nvPicPr>
          <p:cNvPr id="554" name="Google Shape;554;p35"/>
          <p:cNvPicPr preferRelativeResize="0"/>
          <p:nvPr/>
        </p:nvPicPr>
        <p:blipFill>
          <a:blip r:embed="rId6">
            <a:alphaModFix/>
          </a:blip>
          <a:stretch>
            <a:fillRect/>
          </a:stretch>
        </p:blipFill>
        <p:spPr>
          <a:xfrm>
            <a:off x="1370425" y="2549615"/>
            <a:ext cx="1048650" cy="1048650"/>
          </a:xfrm>
          <a:prstGeom prst="rect">
            <a:avLst/>
          </a:prstGeom>
          <a:noFill/>
          <a:ln>
            <a:noFill/>
          </a:ln>
        </p:spPr>
      </p:pic>
      <p:pic>
        <p:nvPicPr>
          <p:cNvPr id="555" name="Google Shape;555;p35"/>
          <p:cNvPicPr preferRelativeResize="0"/>
          <p:nvPr/>
        </p:nvPicPr>
        <p:blipFill>
          <a:blip r:embed="rId7">
            <a:alphaModFix/>
          </a:blip>
          <a:stretch>
            <a:fillRect/>
          </a:stretch>
        </p:blipFill>
        <p:spPr>
          <a:xfrm>
            <a:off x="1798225" y="1893872"/>
            <a:ext cx="182725" cy="324350"/>
          </a:xfrm>
          <a:prstGeom prst="rect">
            <a:avLst/>
          </a:prstGeom>
          <a:noFill/>
          <a:ln>
            <a:noFill/>
          </a:ln>
        </p:spPr>
      </p:pic>
      <p:pic>
        <p:nvPicPr>
          <p:cNvPr id="556" name="Google Shape;556;p35"/>
          <p:cNvPicPr preferRelativeResize="0"/>
          <p:nvPr/>
        </p:nvPicPr>
        <p:blipFill>
          <a:blip r:embed="rId8">
            <a:alphaModFix/>
          </a:blip>
          <a:stretch>
            <a:fillRect/>
          </a:stretch>
        </p:blipFill>
        <p:spPr>
          <a:xfrm>
            <a:off x="4391597" y="1893875"/>
            <a:ext cx="235665" cy="324350"/>
          </a:xfrm>
          <a:prstGeom prst="rect">
            <a:avLst/>
          </a:prstGeom>
          <a:noFill/>
          <a:ln>
            <a:noFill/>
          </a:ln>
        </p:spPr>
      </p:pic>
      <p:pic>
        <p:nvPicPr>
          <p:cNvPr id="557" name="Google Shape;557;p35"/>
          <p:cNvPicPr preferRelativeResize="0"/>
          <p:nvPr/>
        </p:nvPicPr>
        <p:blipFill>
          <a:blip r:embed="rId9">
            <a:alphaModFix/>
          </a:blip>
          <a:stretch>
            <a:fillRect/>
          </a:stretch>
        </p:blipFill>
        <p:spPr>
          <a:xfrm>
            <a:off x="6939275" y="1839899"/>
            <a:ext cx="235650" cy="313126"/>
          </a:xfrm>
          <a:prstGeom prst="rect">
            <a:avLst/>
          </a:prstGeom>
          <a:noFill/>
          <a:ln>
            <a:noFill/>
          </a:ln>
        </p:spPr>
      </p:pic>
      <p:pic>
        <p:nvPicPr>
          <p:cNvPr id="558" name="Google Shape;558;p35"/>
          <p:cNvPicPr preferRelativeResize="0"/>
          <p:nvPr/>
        </p:nvPicPr>
        <p:blipFill rotWithShape="1">
          <a:blip r:embed="rId10">
            <a:alphaModFix/>
          </a:blip>
          <a:srcRect b="15113" l="0" r="0" t="5553"/>
          <a:stretch/>
        </p:blipFill>
        <p:spPr>
          <a:xfrm>
            <a:off x="6688925" y="2390975"/>
            <a:ext cx="680349" cy="1365925"/>
          </a:xfrm>
          <a:prstGeom prst="rect">
            <a:avLst/>
          </a:prstGeom>
          <a:noFill/>
          <a:ln>
            <a:noFill/>
          </a:ln>
        </p:spPr>
      </p:pic>
      <p:pic>
        <p:nvPicPr>
          <p:cNvPr id="559" name="Google Shape;559;p35">
            <a:hlinkClick r:id="rId11"/>
          </p:cNvPr>
          <p:cNvPicPr preferRelativeResize="0"/>
          <p:nvPr/>
        </p:nvPicPr>
        <p:blipFill>
          <a:blip r:embed="rId12">
            <a:alphaModFix/>
          </a:blip>
          <a:stretch>
            <a:fillRect/>
          </a:stretch>
        </p:blipFill>
        <p:spPr>
          <a:xfrm>
            <a:off x="4063288" y="2329188"/>
            <a:ext cx="981436" cy="1399324"/>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3" name="Shape 563"/>
        <p:cNvGrpSpPr/>
        <p:nvPr/>
      </p:nvGrpSpPr>
      <p:grpSpPr>
        <a:xfrm>
          <a:off x="0" y="0"/>
          <a:ext cx="0" cy="0"/>
          <a:chOff x="0" y="0"/>
          <a:chExt cx="0" cy="0"/>
        </a:xfrm>
      </p:grpSpPr>
      <p:sp>
        <p:nvSpPr>
          <p:cNvPr id="564" name="Google Shape;564;p36"/>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36"/>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chemeClr val="lt1"/>
                </a:solidFill>
                <a:latin typeface="Montserrat"/>
                <a:ea typeface="Montserrat"/>
                <a:cs typeface="Montserrat"/>
                <a:sym typeface="Montserrat"/>
              </a:rPr>
              <a:t>Une bonne solution est une solution bien adoptée et acceptée par tous</a:t>
            </a:r>
            <a:endParaRPr b="1" sz="1200">
              <a:solidFill>
                <a:schemeClr val="lt1"/>
              </a:solidFill>
              <a:latin typeface="Montserrat"/>
              <a:ea typeface="Montserrat"/>
              <a:cs typeface="Montserrat"/>
              <a:sym typeface="Montserrat"/>
            </a:endParaRPr>
          </a:p>
        </p:txBody>
      </p:sp>
      <p:sp>
        <p:nvSpPr>
          <p:cNvPr id="566" name="Google Shape;566;p36"/>
          <p:cNvSpPr txBox="1"/>
          <p:nvPr/>
        </p:nvSpPr>
        <p:spPr>
          <a:xfrm>
            <a:off x="789325" y="1765175"/>
            <a:ext cx="4596600" cy="11544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fr" sz="900">
                <a:solidFill>
                  <a:schemeClr val="dk1"/>
                </a:solidFill>
                <a:latin typeface="Montserrat"/>
                <a:ea typeface="Montserrat"/>
                <a:cs typeface="Montserrat"/>
                <a:sym typeface="Montserrat"/>
              </a:rPr>
              <a:t>Cette solution complète de propreté à l’usage permet à l’occupant de déclarer en toute simplicité et anonymement s’il a utilisé ce poste de travail. L’agent en est facilement averti visuellement grâce aux couleurs. Il peut alors nettoyer que les postes qui en ont besoin, et tracer par zone (pas de perte de temps) les bureaux qui ont été nettoyés.</a:t>
            </a:r>
            <a:endParaRPr sz="900">
              <a:solidFill>
                <a:schemeClr val="dk1"/>
              </a:solidFill>
              <a:latin typeface="Montserrat"/>
              <a:ea typeface="Montserrat"/>
              <a:cs typeface="Montserrat"/>
              <a:sym typeface="Montserrat"/>
            </a:endParaRPr>
          </a:p>
        </p:txBody>
      </p:sp>
      <p:sp>
        <p:nvSpPr>
          <p:cNvPr id="567" name="Google Shape;567;p36"/>
          <p:cNvSpPr txBox="1"/>
          <p:nvPr/>
        </p:nvSpPr>
        <p:spPr>
          <a:xfrm>
            <a:off x="789325" y="1422825"/>
            <a:ext cx="1858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latin typeface="Calistoga"/>
                <a:ea typeface="Calistoga"/>
                <a:cs typeface="Calistoga"/>
                <a:sym typeface="Calistoga"/>
              </a:rPr>
              <a:t>À propos</a:t>
            </a:r>
            <a:endParaRPr>
              <a:latin typeface="Calistoga"/>
              <a:ea typeface="Calistoga"/>
              <a:cs typeface="Calistoga"/>
              <a:sym typeface="Calistoga"/>
            </a:endParaRPr>
          </a:p>
        </p:txBody>
      </p:sp>
      <p:sp>
        <p:nvSpPr>
          <p:cNvPr id="568" name="Google Shape;568;p36"/>
          <p:cNvSpPr txBox="1"/>
          <p:nvPr/>
        </p:nvSpPr>
        <p:spPr>
          <a:xfrm>
            <a:off x="789325" y="2961100"/>
            <a:ext cx="2831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latin typeface="Calistoga"/>
                <a:ea typeface="Calistoga"/>
                <a:cs typeface="Calistoga"/>
                <a:sym typeface="Calistoga"/>
              </a:rPr>
              <a:t>Avantages de la solution</a:t>
            </a:r>
            <a:endParaRPr>
              <a:latin typeface="Calistoga"/>
              <a:ea typeface="Calistoga"/>
              <a:cs typeface="Calistoga"/>
              <a:sym typeface="Calistoga"/>
            </a:endParaRPr>
          </a:p>
        </p:txBody>
      </p:sp>
      <p:sp>
        <p:nvSpPr>
          <p:cNvPr id="569" name="Google Shape;569;p36"/>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pic>
        <p:nvPicPr>
          <p:cNvPr id="570" name="Google Shape;570;p36"/>
          <p:cNvPicPr preferRelativeResize="0"/>
          <p:nvPr/>
        </p:nvPicPr>
        <p:blipFill>
          <a:blip r:embed="rId3">
            <a:alphaModFix/>
          </a:blip>
          <a:stretch>
            <a:fillRect/>
          </a:stretch>
        </p:blipFill>
        <p:spPr>
          <a:xfrm>
            <a:off x="1357838" y="3540623"/>
            <a:ext cx="2584676" cy="1568378"/>
          </a:xfrm>
          <a:prstGeom prst="rect">
            <a:avLst/>
          </a:prstGeom>
          <a:noFill/>
          <a:ln>
            <a:noFill/>
          </a:ln>
        </p:spPr>
      </p:pic>
      <p:pic>
        <p:nvPicPr>
          <p:cNvPr id="571" name="Google Shape;571;p36"/>
          <p:cNvPicPr preferRelativeResize="0"/>
          <p:nvPr/>
        </p:nvPicPr>
        <p:blipFill>
          <a:blip r:embed="rId4">
            <a:alphaModFix/>
          </a:blip>
          <a:stretch>
            <a:fillRect/>
          </a:stretch>
        </p:blipFill>
        <p:spPr>
          <a:xfrm>
            <a:off x="1730175" y="3621275"/>
            <a:ext cx="1467174" cy="1342874"/>
          </a:xfrm>
          <a:prstGeom prst="rect">
            <a:avLst/>
          </a:prstGeom>
          <a:noFill/>
          <a:ln>
            <a:noFill/>
          </a:ln>
        </p:spPr>
      </p:pic>
      <p:sp>
        <p:nvSpPr>
          <p:cNvPr id="572" name="Google Shape;572;p36"/>
          <p:cNvSpPr txBox="1"/>
          <p:nvPr/>
        </p:nvSpPr>
        <p:spPr>
          <a:xfrm>
            <a:off x="1739225" y="4309450"/>
            <a:ext cx="1467300" cy="6279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lang="fr" sz="800">
                <a:solidFill>
                  <a:srgbClr val="353C3A"/>
                </a:solidFill>
                <a:latin typeface="Montserrat"/>
                <a:ea typeface="Montserrat"/>
                <a:cs typeface="Montserrat"/>
                <a:sym typeface="Montserrat"/>
              </a:rPr>
              <a:t>Sa simplicité maximise sa bonne utilisation et son adoption</a:t>
            </a:r>
            <a:endParaRPr sz="800">
              <a:solidFill>
                <a:srgbClr val="353C3A"/>
              </a:solidFill>
              <a:latin typeface="Montserrat"/>
              <a:ea typeface="Montserrat"/>
              <a:cs typeface="Montserrat"/>
              <a:sym typeface="Montserrat"/>
            </a:endParaRPr>
          </a:p>
        </p:txBody>
      </p:sp>
      <p:pic>
        <p:nvPicPr>
          <p:cNvPr id="573" name="Google Shape;573;p36"/>
          <p:cNvPicPr preferRelativeResize="0"/>
          <p:nvPr/>
        </p:nvPicPr>
        <p:blipFill>
          <a:blip r:embed="rId3">
            <a:alphaModFix/>
          </a:blip>
          <a:stretch>
            <a:fillRect/>
          </a:stretch>
        </p:blipFill>
        <p:spPr>
          <a:xfrm>
            <a:off x="3546388" y="3540623"/>
            <a:ext cx="2584676" cy="1568378"/>
          </a:xfrm>
          <a:prstGeom prst="rect">
            <a:avLst/>
          </a:prstGeom>
          <a:noFill/>
          <a:ln>
            <a:noFill/>
          </a:ln>
        </p:spPr>
      </p:pic>
      <p:pic>
        <p:nvPicPr>
          <p:cNvPr id="574" name="Google Shape;574;p36"/>
          <p:cNvPicPr preferRelativeResize="0"/>
          <p:nvPr/>
        </p:nvPicPr>
        <p:blipFill>
          <a:blip r:embed="rId4">
            <a:alphaModFix/>
          </a:blip>
          <a:stretch>
            <a:fillRect/>
          </a:stretch>
        </p:blipFill>
        <p:spPr>
          <a:xfrm>
            <a:off x="3918725" y="3621275"/>
            <a:ext cx="1467174" cy="1342874"/>
          </a:xfrm>
          <a:prstGeom prst="rect">
            <a:avLst/>
          </a:prstGeom>
          <a:noFill/>
          <a:ln>
            <a:noFill/>
          </a:ln>
        </p:spPr>
      </p:pic>
      <p:sp>
        <p:nvSpPr>
          <p:cNvPr id="575" name="Google Shape;575;p36"/>
          <p:cNvSpPr txBox="1"/>
          <p:nvPr/>
        </p:nvSpPr>
        <p:spPr>
          <a:xfrm>
            <a:off x="3955111" y="4309450"/>
            <a:ext cx="14262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Clr>
                <a:srgbClr val="000000"/>
              </a:buClr>
              <a:buSzPts val="1100"/>
              <a:buFont typeface="Arial"/>
              <a:buNone/>
            </a:pPr>
            <a:r>
              <a:rPr lang="fr" sz="800">
                <a:solidFill>
                  <a:srgbClr val="353C3A"/>
                </a:solidFill>
                <a:latin typeface="Montserrat"/>
                <a:ea typeface="Montserrat"/>
                <a:cs typeface="Montserrat"/>
                <a:sym typeface="Montserrat"/>
              </a:rPr>
              <a:t>Facilement compréhensible par les occupants ET les agents</a:t>
            </a:r>
            <a:endParaRPr sz="800">
              <a:solidFill>
                <a:srgbClr val="353C3A"/>
              </a:solidFill>
              <a:latin typeface="Montserrat"/>
              <a:ea typeface="Montserrat"/>
              <a:cs typeface="Montserrat"/>
              <a:sym typeface="Montserrat"/>
            </a:endParaRPr>
          </a:p>
        </p:txBody>
      </p:sp>
      <p:pic>
        <p:nvPicPr>
          <p:cNvPr id="576" name="Google Shape;576;p36"/>
          <p:cNvPicPr preferRelativeResize="0"/>
          <p:nvPr/>
        </p:nvPicPr>
        <p:blipFill>
          <a:blip r:embed="rId3">
            <a:alphaModFix/>
          </a:blip>
          <a:stretch>
            <a:fillRect/>
          </a:stretch>
        </p:blipFill>
        <p:spPr>
          <a:xfrm>
            <a:off x="5766749" y="3531140"/>
            <a:ext cx="2584676" cy="1587348"/>
          </a:xfrm>
          <a:prstGeom prst="rect">
            <a:avLst/>
          </a:prstGeom>
          <a:noFill/>
          <a:ln>
            <a:noFill/>
          </a:ln>
        </p:spPr>
      </p:pic>
      <p:pic>
        <p:nvPicPr>
          <p:cNvPr id="577" name="Google Shape;577;p36"/>
          <p:cNvPicPr preferRelativeResize="0"/>
          <p:nvPr/>
        </p:nvPicPr>
        <p:blipFill>
          <a:blip r:embed="rId4">
            <a:alphaModFix/>
          </a:blip>
          <a:stretch>
            <a:fillRect/>
          </a:stretch>
        </p:blipFill>
        <p:spPr>
          <a:xfrm>
            <a:off x="6139075" y="3611575"/>
            <a:ext cx="1467174" cy="1352574"/>
          </a:xfrm>
          <a:prstGeom prst="rect">
            <a:avLst/>
          </a:prstGeom>
          <a:noFill/>
          <a:ln>
            <a:noFill/>
          </a:ln>
        </p:spPr>
      </p:pic>
      <p:sp>
        <p:nvSpPr>
          <p:cNvPr id="578" name="Google Shape;578;p36"/>
          <p:cNvSpPr txBox="1"/>
          <p:nvPr/>
        </p:nvSpPr>
        <p:spPr>
          <a:xfrm>
            <a:off x="6107275" y="4309450"/>
            <a:ext cx="1512900" cy="6279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lang="fr" sz="800">
                <a:solidFill>
                  <a:srgbClr val="353C3A"/>
                </a:solidFill>
                <a:latin typeface="Montserrat"/>
                <a:ea typeface="Montserrat"/>
                <a:cs typeface="Montserrat"/>
                <a:sym typeface="Montserrat"/>
              </a:rPr>
              <a:t>Pour des statistiques poussées qui seront exploitées</a:t>
            </a:r>
            <a:endParaRPr sz="600">
              <a:solidFill>
                <a:srgbClr val="353C3A"/>
              </a:solidFill>
              <a:latin typeface="Montserrat"/>
              <a:ea typeface="Montserrat"/>
              <a:cs typeface="Montserrat"/>
              <a:sym typeface="Montserrat"/>
            </a:endParaRPr>
          </a:p>
        </p:txBody>
      </p:sp>
      <p:pic>
        <p:nvPicPr>
          <p:cNvPr id="579" name="Google Shape;579;p36"/>
          <p:cNvPicPr preferRelativeResize="0"/>
          <p:nvPr/>
        </p:nvPicPr>
        <p:blipFill>
          <a:blip r:embed="rId5">
            <a:alphaModFix/>
          </a:blip>
          <a:stretch>
            <a:fillRect/>
          </a:stretch>
        </p:blipFill>
        <p:spPr>
          <a:xfrm>
            <a:off x="6640762" y="3834775"/>
            <a:ext cx="384900" cy="384900"/>
          </a:xfrm>
          <a:prstGeom prst="rect">
            <a:avLst/>
          </a:prstGeom>
          <a:noFill/>
          <a:ln>
            <a:noFill/>
          </a:ln>
          <a:effectLst>
            <a:outerShdw blurRad="57150" rotWithShape="0" algn="bl" dir="5400000" dist="19050">
              <a:srgbClr val="000000">
                <a:alpha val="50000"/>
              </a:srgbClr>
            </a:outerShdw>
          </a:effectLst>
        </p:spPr>
      </p:pic>
      <p:sp>
        <p:nvSpPr>
          <p:cNvPr id="580" name="Google Shape;580;p36"/>
          <p:cNvSpPr txBox="1"/>
          <p:nvPr/>
        </p:nvSpPr>
        <p:spPr>
          <a:xfrm>
            <a:off x="717325" y="203825"/>
            <a:ext cx="80223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Les avantages de la propreté à l’usage collaborative ?</a:t>
            </a:r>
            <a:endParaRPr sz="2500">
              <a:solidFill>
                <a:srgbClr val="353C3A"/>
              </a:solidFill>
              <a:latin typeface="Calistoga"/>
              <a:ea typeface="Calistoga"/>
              <a:cs typeface="Calistoga"/>
              <a:sym typeface="Calistoga"/>
            </a:endParaRPr>
          </a:p>
        </p:txBody>
      </p:sp>
      <p:pic>
        <p:nvPicPr>
          <p:cNvPr id="581" name="Google Shape;581;p36"/>
          <p:cNvPicPr preferRelativeResize="0"/>
          <p:nvPr/>
        </p:nvPicPr>
        <p:blipFill>
          <a:blip r:embed="rId6">
            <a:alphaModFix/>
          </a:blip>
          <a:stretch>
            <a:fillRect/>
          </a:stretch>
        </p:blipFill>
        <p:spPr>
          <a:xfrm>
            <a:off x="2263663" y="3827125"/>
            <a:ext cx="400200" cy="400200"/>
          </a:xfrm>
          <a:prstGeom prst="rect">
            <a:avLst/>
          </a:prstGeom>
          <a:noFill/>
          <a:ln>
            <a:noFill/>
          </a:ln>
        </p:spPr>
      </p:pic>
      <p:pic>
        <p:nvPicPr>
          <p:cNvPr id="582" name="Google Shape;582;p36"/>
          <p:cNvPicPr preferRelativeResize="0"/>
          <p:nvPr/>
        </p:nvPicPr>
        <p:blipFill>
          <a:blip r:embed="rId7">
            <a:alphaModFix/>
          </a:blip>
          <a:stretch>
            <a:fillRect/>
          </a:stretch>
        </p:blipFill>
        <p:spPr>
          <a:xfrm>
            <a:off x="4468113" y="3827125"/>
            <a:ext cx="400200" cy="400200"/>
          </a:xfrm>
          <a:prstGeom prst="rect">
            <a:avLst/>
          </a:prstGeom>
          <a:noFill/>
          <a:ln>
            <a:noFill/>
          </a:ln>
          <a:effectLst>
            <a:outerShdw blurRad="57150" rotWithShape="0" algn="bl" dir="5400000" dist="19050">
              <a:srgbClr val="000000">
                <a:alpha val="50000"/>
              </a:srgbClr>
            </a:outerShdw>
          </a:effectLst>
        </p:spPr>
      </p:pic>
      <p:pic>
        <p:nvPicPr>
          <p:cNvPr id="583" name="Google Shape;583;p36"/>
          <p:cNvPicPr preferRelativeResize="0"/>
          <p:nvPr/>
        </p:nvPicPr>
        <p:blipFill>
          <a:blip r:embed="rId8">
            <a:alphaModFix/>
          </a:blip>
          <a:stretch>
            <a:fillRect/>
          </a:stretch>
        </p:blipFill>
        <p:spPr>
          <a:xfrm>
            <a:off x="6000512" y="1694215"/>
            <a:ext cx="1048650" cy="1048650"/>
          </a:xfrm>
          <a:prstGeom prst="rect">
            <a:avLst/>
          </a:prstGeom>
          <a:noFill/>
          <a:ln>
            <a:noFill/>
          </a:ln>
        </p:spPr>
      </p:pic>
      <p:pic>
        <p:nvPicPr>
          <p:cNvPr id="584" name="Google Shape;584;p36">
            <a:hlinkClick r:id="rId9"/>
          </p:cNvPr>
          <p:cNvPicPr preferRelativeResize="0"/>
          <p:nvPr/>
        </p:nvPicPr>
        <p:blipFill>
          <a:blip r:embed="rId10">
            <a:alphaModFix/>
          </a:blip>
          <a:stretch>
            <a:fillRect/>
          </a:stretch>
        </p:blipFill>
        <p:spPr>
          <a:xfrm>
            <a:off x="6944500" y="2041886"/>
            <a:ext cx="787350" cy="1122591"/>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8" name="Shape 588"/>
        <p:cNvGrpSpPr/>
        <p:nvPr/>
      </p:nvGrpSpPr>
      <p:grpSpPr>
        <a:xfrm>
          <a:off x="0" y="0"/>
          <a:ext cx="0" cy="0"/>
          <a:chOff x="0" y="0"/>
          <a:chExt cx="0" cy="0"/>
        </a:xfrm>
      </p:grpSpPr>
      <p:sp>
        <p:nvSpPr>
          <p:cNvPr id="589" name="Google Shape;589;p37"/>
          <p:cNvSpPr txBox="1"/>
          <p:nvPr/>
        </p:nvSpPr>
        <p:spPr>
          <a:xfrm>
            <a:off x="717325" y="203825"/>
            <a:ext cx="78147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Comptage des passages grâce à des capteurs de flux </a:t>
            </a:r>
            <a:endParaRPr sz="2500">
              <a:solidFill>
                <a:srgbClr val="353C3A"/>
              </a:solidFill>
              <a:latin typeface="Calistoga"/>
              <a:ea typeface="Calistoga"/>
              <a:cs typeface="Calistoga"/>
              <a:sym typeface="Calistoga"/>
            </a:endParaRPr>
          </a:p>
        </p:txBody>
      </p:sp>
      <p:sp>
        <p:nvSpPr>
          <p:cNvPr id="590" name="Google Shape;590;p37"/>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p37"/>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chemeClr val="lt1"/>
                </a:solidFill>
                <a:latin typeface="Montserrat"/>
                <a:ea typeface="Montserrat"/>
                <a:cs typeface="Montserrat"/>
                <a:sym typeface="Montserrat"/>
              </a:rPr>
              <a:t>Faire des repasses et réapprovisionner les consommables en fonction de l'usage</a:t>
            </a:r>
            <a:endParaRPr b="1" sz="1200">
              <a:solidFill>
                <a:srgbClr val="FFFFFF"/>
              </a:solidFill>
              <a:latin typeface="Montserrat"/>
              <a:ea typeface="Montserrat"/>
              <a:cs typeface="Montserrat"/>
              <a:sym typeface="Montserrat"/>
            </a:endParaRPr>
          </a:p>
        </p:txBody>
      </p:sp>
      <p:sp>
        <p:nvSpPr>
          <p:cNvPr id="592" name="Google Shape;592;p37"/>
          <p:cNvSpPr txBox="1"/>
          <p:nvPr/>
        </p:nvSpPr>
        <p:spPr>
          <a:xfrm>
            <a:off x="789325" y="1765175"/>
            <a:ext cx="4282200" cy="1043700"/>
          </a:xfrm>
          <a:prstGeom prst="rect">
            <a:avLst/>
          </a:prstGeom>
          <a:noFill/>
          <a:ln>
            <a:noFill/>
          </a:ln>
        </p:spPr>
        <p:txBody>
          <a:bodyPr anchorCtr="0" anchor="t" bIns="91425" lIns="91425" spcFirstLastPara="1" rIns="91425" wrap="square" tIns="91425">
            <a:spAutoFit/>
          </a:bodyPr>
          <a:lstStyle/>
          <a:p>
            <a:pPr indent="0" lvl="0" marL="0" rtl="0" algn="just">
              <a:lnSpc>
                <a:spcPct val="130000"/>
              </a:lnSpc>
              <a:spcBef>
                <a:spcPts val="0"/>
              </a:spcBef>
              <a:spcAft>
                <a:spcPts val="0"/>
              </a:spcAft>
              <a:buNone/>
            </a:pPr>
            <a:r>
              <a:rPr lang="fr" sz="900">
                <a:solidFill>
                  <a:srgbClr val="353C3A"/>
                </a:solidFill>
                <a:latin typeface="Montserrat"/>
                <a:ea typeface="Montserrat"/>
                <a:cs typeface="Montserrat"/>
                <a:sym typeface="Montserrat"/>
              </a:rPr>
              <a:t>Positionné à l’entrée des sanitaires, le capteur vous alerte dès que le seuil paramétré est atteint (par exemple : 50 personnes). </a:t>
            </a:r>
            <a:endParaRPr sz="900">
              <a:solidFill>
                <a:srgbClr val="353C3A"/>
              </a:solidFill>
              <a:latin typeface="Montserrat"/>
              <a:ea typeface="Montserrat"/>
              <a:cs typeface="Montserrat"/>
              <a:sym typeface="Montserrat"/>
            </a:endParaRPr>
          </a:p>
          <a:p>
            <a:pPr indent="0" lvl="0" marL="0" rtl="0" algn="just">
              <a:lnSpc>
                <a:spcPct val="130000"/>
              </a:lnSpc>
              <a:spcBef>
                <a:spcPts val="0"/>
              </a:spcBef>
              <a:spcAft>
                <a:spcPts val="0"/>
              </a:spcAft>
              <a:buNone/>
            </a:pPr>
            <a:r>
              <a:rPr lang="fr" sz="900">
                <a:solidFill>
                  <a:srgbClr val="353C3A"/>
                </a:solidFill>
                <a:latin typeface="Montserrat"/>
                <a:ea typeface="Montserrat"/>
                <a:cs typeface="Montserrat"/>
                <a:sym typeface="Montserrat"/>
              </a:rPr>
              <a:t>Le capteur de flux permet d'optimiser les prestations de propreté en fonction de l'usage réel de vos espaces. Il peut aussi vous alerter lorsqu’un réapprovisionnement des consommables devient nécessaire.</a:t>
            </a:r>
            <a:endParaRPr sz="900">
              <a:solidFill>
                <a:srgbClr val="353C3A"/>
              </a:solidFill>
              <a:latin typeface="Montserrat"/>
              <a:ea typeface="Montserrat"/>
              <a:cs typeface="Montserrat"/>
              <a:sym typeface="Montserrat"/>
            </a:endParaRPr>
          </a:p>
        </p:txBody>
      </p:sp>
      <p:sp>
        <p:nvSpPr>
          <p:cNvPr id="593" name="Google Shape;593;p37"/>
          <p:cNvSpPr txBox="1"/>
          <p:nvPr/>
        </p:nvSpPr>
        <p:spPr>
          <a:xfrm>
            <a:off x="789325" y="1422825"/>
            <a:ext cx="1858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solidFill>
                  <a:srgbClr val="353C3A"/>
                </a:solidFill>
                <a:latin typeface="Calistoga"/>
                <a:ea typeface="Calistoga"/>
                <a:cs typeface="Calistoga"/>
                <a:sym typeface="Calistoga"/>
              </a:rPr>
              <a:t>À propos</a:t>
            </a:r>
            <a:endParaRPr>
              <a:solidFill>
                <a:srgbClr val="353C3A"/>
              </a:solidFill>
              <a:latin typeface="Calistoga"/>
              <a:ea typeface="Calistoga"/>
              <a:cs typeface="Calistoga"/>
              <a:sym typeface="Calistoga"/>
            </a:endParaRPr>
          </a:p>
        </p:txBody>
      </p:sp>
      <p:sp>
        <p:nvSpPr>
          <p:cNvPr id="594" name="Google Shape;594;p37"/>
          <p:cNvSpPr txBox="1"/>
          <p:nvPr/>
        </p:nvSpPr>
        <p:spPr>
          <a:xfrm>
            <a:off x="789325" y="2961100"/>
            <a:ext cx="2831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solidFill>
                  <a:srgbClr val="353C3A"/>
                </a:solidFill>
                <a:latin typeface="Calistoga"/>
                <a:ea typeface="Calistoga"/>
                <a:cs typeface="Calistoga"/>
                <a:sym typeface="Calistoga"/>
              </a:rPr>
              <a:t>Avantages</a:t>
            </a:r>
            <a:endParaRPr>
              <a:solidFill>
                <a:srgbClr val="353C3A"/>
              </a:solidFill>
              <a:latin typeface="Calistoga"/>
              <a:ea typeface="Calistoga"/>
              <a:cs typeface="Calistoga"/>
              <a:sym typeface="Calistoga"/>
            </a:endParaRPr>
          </a:p>
        </p:txBody>
      </p:sp>
      <p:pic>
        <p:nvPicPr>
          <p:cNvPr id="595" name="Google Shape;595;p37"/>
          <p:cNvPicPr preferRelativeResize="0"/>
          <p:nvPr/>
        </p:nvPicPr>
        <p:blipFill>
          <a:blip r:embed="rId3">
            <a:alphaModFix/>
          </a:blip>
          <a:stretch>
            <a:fillRect/>
          </a:stretch>
        </p:blipFill>
        <p:spPr>
          <a:xfrm>
            <a:off x="1357838" y="3540623"/>
            <a:ext cx="2584676" cy="1568378"/>
          </a:xfrm>
          <a:prstGeom prst="rect">
            <a:avLst/>
          </a:prstGeom>
          <a:noFill/>
          <a:ln>
            <a:noFill/>
          </a:ln>
        </p:spPr>
      </p:pic>
      <p:pic>
        <p:nvPicPr>
          <p:cNvPr id="596" name="Google Shape;596;p37"/>
          <p:cNvPicPr preferRelativeResize="0"/>
          <p:nvPr/>
        </p:nvPicPr>
        <p:blipFill>
          <a:blip r:embed="rId4">
            <a:alphaModFix/>
          </a:blip>
          <a:stretch>
            <a:fillRect/>
          </a:stretch>
        </p:blipFill>
        <p:spPr>
          <a:xfrm>
            <a:off x="1730175" y="3621275"/>
            <a:ext cx="1467174" cy="1342874"/>
          </a:xfrm>
          <a:prstGeom prst="rect">
            <a:avLst/>
          </a:prstGeom>
          <a:noFill/>
          <a:ln>
            <a:noFill/>
          </a:ln>
        </p:spPr>
      </p:pic>
      <p:sp>
        <p:nvSpPr>
          <p:cNvPr id="597" name="Google Shape;597;p37"/>
          <p:cNvSpPr txBox="1"/>
          <p:nvPr/>
        </p:nvSpPr>
        <p:spPr>
          <a:xfrm>
            <a:off x="1730025" y="4327900"/>
            <a:ext cx="14673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800">
                <a:solidFill>
                  <a:srgbClr val="353C3A"/>
                </a:solidFill>
                <a:latin typeface="Montserrat"/>
                <a:ea typeface="Montserrat"/>
                <a:cs typeface="Montserrat"/>
                <a:sym typeface="Montserrat"/>
              </a:rPr>
              <a:t>Repasses et réapprovisionnements intelligents</a:t>
            </a:r>
            <a:endParaRPr sz="800">
              <a:solidFill>
                <a:srgbClr val="353C3A"/>
              </a:solidFill>
              <a:latin typeface="Montserrat"/>
              <a:ea typeface="Montserrat"/>
              <a:cs typeface="Montserrat"/>
              <a:sym typeface="Montserrat"/>
            </a:endParaRPr>
          </a:p>
        </p:txBody>
      </p:sp>
      <p:pic>
        <p:nvPicPr>
          <p:cNvPr id="598" name="Google Shape;598;p37"/>
          <p:cNvPicPr preferRelativeResize="0"/>
          <p:nvPr/>
        </p:nvPicPr>
        <p:blipFill>
          <a:blip r:embed="rId3">
            <a:alphaModFix/>
          </a:blip>
          <a:stretch>
            <a:fillRect/>
          </a:stretch>
        </p:blipFill>
        <p:spPr>
          <a:xfrm>
            <a:off x="3546388" y="3540623"/>
            <a:ext cx="2584676" cy="1568378"/>
          </a:xfrm>
          <a:prstGeom prst="rect">
            <a:avLst/>
          </a:prstGeom>
          <a:noFill/>
          <a:ln>
            <a:noFill/>
          </a:ln>
        </p:spPr>
      </p:pic>
      <p:pic>
        <p:nvPicPr>
          <p:cNvPr id="599" name="Google Shape;599;p37"/>
          <p:cNvPicPr preferRelativeResize="0"/>
          <p:nvPr/>
        </p:nvPicPr>
        <p:blipFill>
          <a:blip r:embed="rId4">
            <a:alphaModFix/>
          </a:blip>
          <a:stretch>
            <a:fillRect/>
          </a:stretch>
        </p:blipFill>
        <p:spPr>
          <a:xfrm>
            <a:off x="3918725" y="3621275"/>
            <a:ext cx="1467174" cy="1342874"/>
          </a:xfrm>
          <a:prstGeom prst="rect">
            <a:avLst/>
          </a:prstGeom>
          <a:noFill/>
          <a:ln>
            <a:noFill/>
          </a:ln>
        </p:spPr>
      </p:pic>
      <p:sp>
        <p:nvSpPr>
          <p:cNvPr id="600" name="Google Shape;600;p37"/>
          <p:cNvSpPr txBox="1"/>
          <p:nvPr/>
        </p:nvSpPr>
        <p:spPr>
          <a:xfrm>
            <a:off x="3864511" y="4309450"/>
            <a:ext cx="1575600" cy="6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800">
                <a:solidFill>
                  <a:srgbClr val="353C3A"/>
                </a:solidFill>
                <a:latin typeface="Montserrat"/>
                <a:ea typeface="Montserrat"/>
                <a:cs typeface="Montserrat"/>
                <a:sym typeface="Montserrat"/>
              </a:rPr>
              <a:t>Optimisation des prestations pour éviter des déplacements inutiles, etc.</a:t>
            </a:r>
            <a:endParaRPr sz="800">
              <a:solidFill>
                <a:srgbClr val="353C3A"/>
              </a:solidFill>
              <a:latin typeface="Montserrat"/>
              <a:ea typeface="Montserrat"/>
              <a:cs typeface="Montserrat"/>
              <a:sym typeface="Montserrat"/>
            </a:endParaRPr>
          </a:p>
          <a:p>
            <a:pPr indent="0" lvl="0" marL="0" rtl="0" algn="ctr">
              <a:lnSpc>
                <a:spcPct val="115000"/>
              </a:lnSpc>
              <a:spcBef>
                <a:spcPts val="0"/>
              </a:spcBef>
              <a:spcAft>
                <a:spcPts val="0"/>
              </a:spcAft>
              <a:buClr>
                <a:srgbClr val="000000"/>
              </a:buClr>
              <a:buSzPts val="1100"/>
              <a:buFont typeface="Arial"/>
              <a:buNone/>
            </a:pPr>
            <a:r>
              <a:t/>
            </a:r>
            <a:endParaRPr sz="800">
              <a:solidFill>
                <a:srgbClr val="353C3A"/>
              </a:solidFill>
              <a:latin typeface="Montserrat"/>
              <a:ea typeface="Montserrat"/>
              <a:cs typeface="Montserrat"/>
              <a:sym typeface="Montserrat"/>
            </a:endParaRPr>
          </a:p>
        </p:txBody>
      </p:sp>
      <p:pic>
        <p:nvPicPr>
          <p:cNvPr id="601" name="Google Shape;601;p37"/>
          <p:cNvPicPr preferRelativeResize="0"/>
          <p:nvPr/>
        </p:nvPicPr>
        <p:blipFill>
          <a:blip r:embed="rId3">
            <a:alphaModFix/>
          </a:blip>
          <a:stretch>
            <a:fillRect/>
          </a:stretch>
        </p:blipFill>
        <p:spPr>
          <a:xfrm>
            <a:off x="5766749" y="3531140"/>
            <a:ext cx="2584676" cy="1587348"/>
          </a:xfrm>
          <a:prstGeom prst="rect">
            <a:avLst/>
          </a:prstGeom>
          <a:noFill/>
          <a:ln>
            <a:noFill/>
          </a:ln>
        </p:spPr>
      </p:pic>
      <p:pic>
        <p:nvPicPr>
          <p:cNvPr id="602" name="Google Shape;602;p37"/>
          <p:cNvPicPr preferRelativeResize="0"/>
          <p:nvPr/>
        </p:nvPicPr>
        <p:blipFill>
          <a:blip r:embed="rId4">
            <a:alphaModFix/>
          </a:blip>
          <a:stretch>
            <a:fillRect/>
          </a:stretch>
        </p:blipFill>
        <p:spPr>
          <a:xfrm>
            <a:off x="6139075" y="3611575"/>
            <a:ext cx="1467174" cy="1352574"/>
          </a:xfrm>
          <a:prstGeom prst="rect">
            <a:avLst/>
          </a:prstGeom>
          <a:noFill/>
          <a:ln>
            <a:noFill/>
          </a:ln>
        </p:spPr>
      </p:pic>
      <p:sp>
        <p:nvSpPr>
          <p:cNvPr id="603" name="Google Shape;603;p37"/>
          <p:cNvSpPr txBox="1"/>
          <p:nvPr/>
        </p:nvSpPr>
        <p:spPr>
          <a:xfrm>
            <a:off x="6163531" y="4309450"/>
            <a:ext cx="14262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800">
                <a:solidFill>
                  <a:srgbClr val="353C3A"/>
                </a:solidFill>
                <a:latin typeface="Montserrat"/>
                <a:ea typeface="Montserrat"/>
                <a:cs typeface="Montserrat"/>
                <a:sym typeface="Montserrat"/>
              </a:rPr>
              <a:t>Centralisation des données et prise de hauteur sur la data</a:t>
            </a:r>
            <a:endParaRPr sz="800">
              <a:solidFill>
                <a:srgbClr val="353C3A"/>
              </a:solidFill>
              <a:latin typeface="Montserrat"/>
              <a:ea typeface="Montserrat"/>
              <a:cs typeface="Montserrat"/>
              <a:sym typeface="Montserrat"/>
            </a:endParaRPr>
          </a:p>
        </p:txBody>
      </p:sp>
      <p:pic>
        <p:nvPicPr>
          <p:cNvPr id="604" name="Google Shape;604;p37"/>
          <p:cNvPicPr preferRelativeResize="0"/>
          <p:nvPr/>
        </p:nvPicPr>
        <p:blipFill>
          <a:blip r:embed="rId5">
            <a:alphaModFix/>
          </a:blip>
          <a:stretch>
            <a:fillRect/>
          </a:stretch>
        </p:blipFill>
        <p:spPr>
          <a:xfrm>
            <a:off x="2278975" y="3834776"/>
            <a:ext cx="384900" cy="384900"/>
          </a:xfrm>
          <a:prstGeom prst="rect">
            <a:avLst/>
          </a:prstGeom>
          <a:noFill/>
          <a:ln>
            <a:noFill/>
          </a:ln>
          <a:effectLst>
            <a:outerShdw blurRad="57150" rotWithShape="0" algn="bl" dir="5400000" dist="19050">
              <a:srgbClr val="000000">
                <a:alpha val="50000"/>
              </a:srgbClr>
            </a:outerShdw>
          </a:effectLst>
        </p:spPr>
      </p:pic>
      <p:pic>
        <p:nvPicPr>
          <p:cNvPr id="605" name="Google Shape;605;p37"/>
          <p:cNvPicPr preferRelativeResize="0"/>
          <p:nvPr/>
        </p:nvPicPr>
        <p:blipFill>
          <a:blip r:embed="rId6">
            <a:alphaModFix/>
          </a:blip>
          <a:stretch>
            <a:fillRect/>
          </a:stretch>
        </p:blipFill>
        <p:spPr>
          <a:xfrm>
            <a:off x="4459849" y="3834763"/>
            <a:ext cx="384900" cy="384924"/>
          </a:xfrm>
          <a:prstGeom prst="rect">
            <a:avLst/>
          </a:prstGeom>
          <a:noFill/>
          <a:ln>
            <a:noFill/>
          </a:ln>
          <a:effectLst>
            <a:outerShdw blurRad="57150" rotWithShape="0" algn="bl" dir="5400000" dist="19050">
              <a:srgbClr val="000000">
                <a:alpha val="50000"/>
              </a:srgbClr>
            </a:outerShdw>
          </a:effectLst>
        </p:spPr>
      </p:pic>
      <p:pic>
        <p:nvPicPr>
          <p:cNvPr id="606" name="Google Shape;606;p37"/>
          <p:cNvPicPr preferRelativeResize="0"/>
          <p:nvPr/>
        </p:nvPicPr>
        <p:blipFill>
          <a:blip r:embed="rId7">
            <a:alphaModFix/>
          </a:blip>
          <a:stretch>
            <a:fillRect/>
          </a:stretch>
        </p:blipFill>
        <p:spPr>
          <a:xfrm>
            <a:off x="6684175" y="3834775"/>
            <a:ext cx="384900" cy="384900"/>
          </a:xfrm>
          <a:prstGeom prst="rect">
            <a:avLst/>
          </a:prstGeom>
          <a:noFill/>
          <a:ln>
            <a:noFill/>
          </a:ln>
          <a:effectLst>
            <a:outerShdw blurRad="57150" rotWithShape="0" algn="bl" dir="5400000" dist="19050">
              <a:srgbClr val="000000">
                <a:alpha val="50000"/>
              </a:srgbClr>
            </a:outerShdw>
          </a:effectLst>
        </p:spPr>
      </p:pic>
      <p:sp>
        <p:nvSpPr>
          <p:cNvPr id="607" name="Google Shape;607;p37"/>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
        <p:nvSpPr>
          <p:cNvPr id="608" name="Google Shape;608;p37"/>
          <p:cNvSpPr txBox="1"/>
          <p:nvPr/>
        </p:nvSpPr>
        <p:spPr>
          <a:xfrm>
            <a:off x="5921250" y="2838500"/>
            <a:ext cx="16680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fr" sz="800" u="sng">
                <a:solidFill>
                  <a:srgbClr val="395CED"/>
                </a:solidFill>
                <a:latin typeface="Montserrat"/>
                <a:ea typeface="Montserrat"/>
                <a:cs typeface="Montserrat"/>
                <a:sym typeface="Montserrat"/>
                <a:hlinkClick r:id="rId8">
                  <a:extLst>
                    <a:ext uri="{A12FA001-AC4F-418D-AE19-62706E023703}">
                      <ahyp:hlinkClr val="tx"/>
                    </a:ext>
                  </a:extLst>
                </a:hlinkClick>
              </a:rPr>
              <a:t>Plus d’informations</a:t>
            </a:r>
            <a:endParaRPr b="1" i="1" sz="600">
              <a:solidFill>
                <a:srgbClr val="395CED"/>
              </a:solidFill>
              <a:latin typeface="Montserrat"/>
              <a:ea typeface="Montserrat"/>
              <a:cs typeface="Montserrat"/>
              <a:sym typeface="Montserrat"/>
            </a:endParaRPr>
          </a:p>
        </p:txBody>
      </p:sp>
      <p:pic>
        <p:nvPicPr>
          <p:cNvPr id="609" name="Google Shape;609;p37"/>
          <p:cNvPicPr preferRelativeResize="0"/>
          <p:nvPr/>
        </p:nvPicPr>
        <p:blipFill>
          <a:blip r:embed="rId9">
            <a:alphaModFix/>
          </a:blip>
          <a:stretch>
            <a:fillRect/>
          </a:stretch>
        </p:blipFill>
        <p:spPr>
          <a:xfrm>
            <a:off x="6042149" y="1448088"/>
            <a:ext cx="1426200" cy="1417672"/>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F0"/>
        </a:solidFill>
      </p:bgPr>
    </p:bg>
    <p:spTree>
      <p:nvGrpSpPr>
        <p:cNvPr id="613" name="Shape 613"/>
        <p:cNvGrpSpPr/>
        <p:nvPr/>
      </p:nvGrpSpPr>
      <p:grpSpPr>
        <a:xfrm>
          <a:off x="0" y="0"/>
          <a:ext cx="0" cy="0"/>
          <a:chOff x="0" y="0"/>
          <a:chExt cx="0" cy="0"/>
        </a:xfrm>
      </p:grpSpPr>
      <p:sp>
        <p:nvSpPr>
          <p:cNvPr id="614" name="Google Shape;614;p38"/>
          <p:cNvSpPr/>
          <p:nvPr/>
        </p:nvSpPr>
        <p:spPr>
          <a:xfrm>
            <a:off x="666750" y="567018"/>
            <a:ext cx="8113948" cy="4104399"/>
          </a:xfrm>
          <a:custGeom>
            <a:rect b="b" l="l" r="r" t="t"/>
            <a:pathLst>
              <a:path extrusionOk="0" h="1272682" w="2515953">
                <a:moveTo>
                  <a:pt x="2391492" y="1272682"/>
                </a:moveTo>
                <a:lnTo>
                  <a:pt x="124460" y="1272682"/>
                </a:lnTo>
                <a:cubicBezTo>
                  <a:pt x="55880" y="1272682"/>
                  <a:pt x="0" y="1216802"/>
                  <a:pt x="0" y="1148222"/>
                </a:cubicBezTo>
                <a:lnTo>
                  <a:pt x="0" y="124460"/>
                </a:lnTo>
                <a:cubicBezTo>
                  <a:pt x="0" y="55880"/>
                  <a:pt x="55880" y="0"/>
                  <a:pt x="124460" y="0"/>
                </a:cubicBezTo>
                <a:lnTo>
                  <a:pt x="2391493" y="0"/>
                </a:lnTo>
                <a:cubicBezTo>
                  <a:pt x="2460073" y="0"/>
                  <a:pt x="2515953" y="55880"/>
                  <a:pt x="2515953" y="124460"/>
                </a:cubicBezTo>
                <a:lnTo>
                  <a:pt x="2515953" y="1148222"/>
                </a:lnTo>
                <a:cubicBezTo>
                  <a:pt x="2515953" y="1216802"/>
                  <a:pt x="2460073" y="1272682"/>
                  <a:pt x="2391493" y="1272682"/>
                </a:cubicBezTo>
                <a:close/>
              </a:path>
            </a:pathLst>
          </a:custGeom>
          <a:solidFill>
            <a:srgbClr val="FDE1D8">
              <a:alpha val="49800"/>
            </a:srgbClr>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615" name="Google Shape;615;p38"/>
          <p:cNvSpPr txBox="1"/>
          <p:nvPr/>
        </p:nvSpPr>
        <p:spPr>
          <a:xfrm>
            <a:off x="1755825" y="2018175"/>
            <a:ext cx="5935800" cy="1154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4500">
                <a:latin typeface="Calistoga"/>
                <a:ea typeface="Calistoga"/>
                <a:cs typeface="Calistoga"/>
                <a:sym typeface="Calistoga"/>
              </a:rPr>
              <a:t>Nos solutions</a:t>
            </a:r>
            <a:endParaRPr sz="4500">
              <a:latin typeface="Calistoga"/>
              <a:ea typeface="Calistoga"/>
              <a:cs typeface="Calistoga"/>
              <a:sym typeface="Calistoga"/>
            </a:endParaRPr>
          </a:p>
          <a:p>
            <a:pPr indent="0" lvl="0" marL="0" rtl="0" algn="ctr">
              <a:spcBef>
                <a:spcPts val="0"/>
              </a:spcBef>
              <a:spcAft>
                <a:spcPts val="0"/>
              </a:spcAft>
              <a:buNone/>
            </a:pPr>
            <a:r>
              <a:rPr i="1" lang="fr" sz="1800">
                <a:latin typeface="Calistoga"/>
                <a:ea typeface="Calistoga"/>
                <a:cs typeface="Calistoga"/>
                <a:sym typeface="Calistoga"/>
              </a:rPr>
              <a:t>de service aux occupants</a:t>
            </a:r>
            <a:endParaRPr i="1" sz="1800">
              <a:latin typeface="Calistoga"/>
              <a:ea typeface="Calistoga"/>
              <a:cs typeface="Calistoga"/>
              <a:sym typeface="Calistoga"/>
            </a:endParaRPr>
          </a:p>
        </p:txBody>
      </p:sp>
      <p:sp>
        <p:nvSpPr>
          <p:cNvPr id="616" name="Google Shape;616;p38"/>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0" name="Shape 620"/>
        <p:cNvGrpSpPr/>
        <p:nvPr/>
      </p:nvGrpSpPr>
      <p:grpSpPr>
        <a:xfrm>
          <a:off x="0" y="0"/>
          <a:ext cx="0" cy="0"/>
          <a:chOff x="0" y="0"/>
          <a:chExt cx="0" cy="0"/>
        </a:xfrm>
      </p:grpSpPr>
      <p:pic>
        <p:nvPicPr>
          <p:cNvPr id="621" name="Google Shape;621;p39"/>
          <p:cNvPicPr preferRelativeResize="0"/>
          <p:nvPr/>
        </p:nvPicPr>
        <p:blipFill>
          <a:blip r:embed="rId3">
            <a:alphaModFix/>
          </a:blip>
          <a:stretch>
            <a:fillRect/>
          </a:stretch>
        </p:blipFill>
        <p:spPr>
          <a:xfrm>
            <a:off x="873485" y="3379507"/>
            <a:ext cx="4123091" cy="1593695"/>
          </a:xfrm>
          <a:prstGeom prst="rect">
            <a:avLst/>
          </a:prstGeom>
          <a:noFill/>
          <a:ln>
            <a:noFill/>
          </a:ln>
        </p:spPr>
      </p:pic>
      <p:sp>
        <p:nvSpPr>
          <p:cNvPr id="622" name="Google Shape;622;p39"/>
          <p:cNvSpPr txBox="1"/>
          <p:nvPr/>
        </p:nvSpPr>
        <p:spPr>
          <a:xfrm>
            <a:off x="731350" y="263775"/>
            <a:ext cx="67842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000">
                <a:latin typeface="Calistoga"/>
                <a:ea typeface="Calistoga"/>
                <a:cs typeface="Calistoga"/>
                <a:sym typeface="Calistoga"/>
              </a:rPr>
              <a:t>Remontée des demandes / incidents des occupants</a:t>
            </a:r>
            <a:endParaRPr sz="2000">
              <a:latin typeface="Calistoga"/>
              <a:ea typeface="Calistoga"/>
              <a:cs typeface="Calistoga"/>
              <a:sym typeface="Calistoga"/>
            </a:endParaRPr>
          </a:p>
        </p:txBody>
      </p:sp>
      <p:sp>
        <p:nvSpPr>
          <p:cNvPr id="623" name="Google Shape;623;p39"/>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p39"/>
          <p:cNvSpPr txBox="1"/>
          <p:nvPr/>
        </p:nvSpPr>
        <p:spPr>
          <a:xfrm>
            <a:off x="815300" y="873475"/>
            <a:ext cx="73059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300">
                <a:solidFill>
                  <a:schemeClr val="lt1"/>
                </a:solidFill>
                <a:latin typeface="Montserrat"/>
                <a:ea typeface="Montserrat"/>
                <a:cs typeface="Montserrat"/>
                <a:sym typeface="Montserrat"/>
              </a:rPr>
              <a:t>Facilitez la remontée d’incidents et d’informations pour les occupants des sites</a:t>
            </a:r>
            <a:endParaRPr b="1" sz="1300">
              <a:solidFill>
                <a:schemeClr val="lt1"/>
              </a:solidFill>
              <a:latin typeface="Montserrat"/>
              <a:ea typeface="Montserrat"/>
              <a:cs typeface="Montserrat"/>
              <a:sym typeface="Montserrat"/>
            </a:endParaRPr>
          </a:p>
        </p:txBody>
      </p:sp>
      <p:pic>
        <p:nvPicPr>
          <p:cNvPr id="625" name="Google Shape;625;p39"/>
          <p:cNvPicPr preferRelativeResize="0"/>
          <p:nvPr/>
        </p:nvPicPr>
        <p:blipFill>
          <a:blip r:embed="rId4">
            <a:alphaModFix/>
          </a:blip>
          <a:stretch>
            <a:fillRect/>
          </a:stretch>
        </p:blipFill>
        <p:spPr>
          <a:xfrm>
            <a:off x="1896624" y="3201761"/>
            <a:ext cx="2557034" cy="1437767"/>
          </a:xfrm>
          <a:prstGeom prst="rect">
            <a:avLst/>
          </a:prstGeom>
          <a:noFill/>
          <a:ln>
            <a:noFill/>
          </a:ln>
        </p:spPr>
      </p:pic>
      <p:pic>
        <p:nvPicPr>
          <p:cNvPr id="626" name="Google Shape;626;p39"/>
          <p:cNvPicPr preferRelativeResize="0"/>
          <p:nvPr/>
        </p:nvPicPr>
        <p:blipFill>
          <a:blip r:embed="rId3">
            <a:alphaModFix/>
          </a:blip>
          <a:stretch>
            <a:fillRect/>
          </a:stretch>
        </p:blipFill>
        <p:spPr>
          <a:xfrm>
            <a:off x="2009238" y="1635750"/>
            <a:ext cx="3110010" cy="1981992"/>
          </a:xfrm>
          <a:prstGeom prst="rect">
            <a:avLst/>
          </a:prstGeom>
          <a:noFill/>
          <a:ln>
            <a:noFill/>
          </a:ln>
        </p:spPr>
      </p:pic>
      <p:pic>
        <p:nvPicPr>
          <p:cNvPr id="627" name="Google Shape;627;p39"/>
          <p:cNvPicPr preferRelativeResize="0"/>
          <p:nvPr/>
        </p:nvPicPr>
        <p:blipFill>
          <a:blip r:embed="rId4">
            <a:alphaModFix/>
          </a:blip>
          <a:stretch>
            <a:fillRect/>
          </a:stretch>
        </p:blipFill>
        <p:spPr>
          <a:xfrm>
            <a:off x="1922973" y="1635750"/>
            <a:ext cx="2557034" cy="1437767"/>
          </a:xfrm>
          <a:prstGeom prst="rect">
            <a:avLst/>
          </a:prstGeom>
          <a:noFill/>
          <a:ln>
            <a:noFill/>
          </a:ln>
        </p:spPr>
      </p:pic>
      <p:sp>
        <p:nvSpPr>
          <p:cNvPr id="628" name="Google Shape;628;p39"/>
          <p:cNvSpPr txBox="1"/>
          <p:nvPr/>
        </p:nvSpPr>
        <p:spPr>
          <a:xfrm>
            <a:off x="5385150" y="2299600"/>
            <a:ext cx="2433900" cy="16854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0"/>
              </a:spcAft>
              <a:buNone/>
            </a:pPr>
            <a:r>
              <a:rPr lang="fr" sz="1300">
                <a:latin typeface="Montserrat"/>
                <a:ea typeface="Montserrat"/>
                <a:cs typeface="Montserrat"/>
                <a:sym typeface="Montserrat"/>
              </a:rPr>
              <a:t>Ne découvrez plus les problèmes des heures après leur apparition et une fois que la </a:t>
            </a:r>
            <a:r>
              <a:rPr b="1" lang="fr" sz="1300">
                <a:solidFill>
                  <a:srgbClr val="395CED"/>
                </a:solidFill>
                <a:latin typeface="Montserrat"/>
                <a:ea typeface="Montserrat"/>
                <a:cs typeface="Montserrat"/>
                <a:sym typeface="Montserrat"/>
              </a:rPr>
              <a:t>frustration des occupants et de votre client</a:t>
            </a:r>
            <a:r>
              <a:rPr lang="fr" sz="1300">
                <a:latin typeface="Montserrat"/>
                <a:ea typeface="Montserrat"/>
                <a:cs typeface="Montserrat"/>
                <a:sym typeface="Montserrat"/>
              </a:rPr>
              <a:t> s’est faite sentir.</a:t>
            </a:r>
            <a:endParaRPr sz="1300">
              <a:latin typeface="Montserrat"/>
              <a:ea typeface="Montserrat"/>
              <a:cs typeface="Montserrat"/>
              <a:sym typeface="Montserrat"/>
            </a:endParaRPr>
          </a:p>
        </p:txBody>
      </p:sp>
      <p:sp>
        <p:nvSpPr>
          <p:cNvPr id="629" name="Google Shape;629;p39"/>
          <p:cNvSpPr txBox="1"/>
          <p:nvPr/>
        </p:nvSpPr>
        <p:spPr>
          <a:xfrm>
            <a:off x="2079471" y="1734498"/>
            <a:ext cx="19257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100">
                <a:solidFill>
                  <a:srgbClr val="6ECCE2"/>
                </a:solidFill>
                <a:latin typeface="Montserrat"/>
                <a:ea typeface="Montserrat"/>
                <a:cs typeface="Montserrat"/>
                <a:sym typeface="Montserrat"/>
              </a:rPr>
              <a:t>Boutons connectés</a:t>
            </a:r>
            <a:endParaRPr b="1" sz="1100">
              <a:solidFill>
                <a:srgbClr val="6ECCE2"/>
              </a:solidFill>
              <a:latin typeface="Montserrat"/>
              <a:ea typeface="Montserrat"/>
              <a:cs typeface="Montserrat"/>
              <a:sym typeface="Montserrat"/>
            </a:endParaRPr>
          </a:p>
        </p:txBody>
      </p:sp>
      <p:sp>
        <p:nvSpPr>
          <p:cNvPr id="630" name="Google Shape;630;p39"/>
          <p:cNvSpPr txBox="1"/>
          <p:nvPr/>
        </p:nvSpPr>
        <p:spPr>
          <a:xfrm>
            <a:off x="2059622" y="3300496"/>
            <a:ext cx="19257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100">
                <a:solidFill>
                  <a:srgbClr val="6ECCE2"/>
                </a:solidFill>
                <a:latin typeface="Montserrat"/>
                <a:ea typeface="Montserrat"/>
                <a:cs typeface="Montserrat"/>
                <a:sym typeface="Montserrat"/>
              </a:rPr>
              <a:t>QR codes</a:t>
            </a:r>
            <a:endParaRPr b="1" sz="1100">
              <a:solidFill>
                <a:srgbClr val="6ECCE2"/>
              </a:solidFill>
              <a:latin typeface="Montserrat"/>
              <a:ea typeface="Montserrat"/>
              <a:cs typeface="Montserrat"/>
              <a:sym typeface="Montserrat"/>
            </a:endParaRPr>
          </a:p>
        </p:txBody>
      </p:sp>
      <p:sp>
        <p:nvSpPr>
          <p:cNvPr id="631" name="Google Shape;631;p39"/>
          <p:cNvSpPr txBox="1"/>
          <p:nvPr/>
        </p:nvSpPr>
        <p:spPr>
          <a:xfrm>
            <a:off x="3374425" y="2326850"/>
            <a:ext cx="1079100" cy="449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 sz="800">
                <a:latin typeface="Montserrat"/>
                <a:ea typeface="Montserrat"/>
                <a:cs typeface="Montserrat"/>
                <a:sym typeface="Montserrat"/>
              </a:rPr>
              <a:t>Le plus simple</a:t>
            </a:r>
            <a:endParaRPr sz="800">
              <a:latin typeface="Montserrat"/>
              <a:ea typeface="Montserrat"/>
              <a:cs typeface="Montserrat"/>
              <a:sym typeface="Montserrat"/>
            </a:endParaRPr>
          </a:p>
          <a:p>
            <a:pPr indent="0" lvl="0" marL="0" rtl="0" algn="l">
              <a:lnSpc>
                <a:spcPct val="115000"/>
              </a:lnSpc>
              <a:spcBef>
                <a:spcPts val="0"/>
              </a:spcBef>
              <a:spcAft>
                <a:spcPts val="0"/>
              </a:spcAft>
              <a:buNone/>
            </a:pPr>
            <a:r>
              <a:rPr lang="fr" sz="800">
                <a:latin typeface="Montserrat"/>
                <a:ea typeface="Montserrat"/>
                <a:cs typeface="Montserrat"/>
                <a:sym typeface="Montserrat"/>
              </a:rPr>
              <a:t>1 clic = 1 ticket</a:t>
            </a:r>
            <a:endParaRPr sz="800">
              <a:latin typeface="Montserrat"/>
              <a:ea typeface="Montserrat"/>
              <a:cs typeface="Montserrat"/>
              <a:sym typeface="Montserrat"/>
            </a:endParaRPr>
          </a:p>
        </p:txBody>
      </p:sp>
      <p:sp>
        <p:nvSpPr>
          <p:cNvPr id="632" name="Google Shape;632;p39"/>
          <p:cNvSpPr txBox="1"/>
          <p:nvPr/>
        </p:nvSpPr>
        <p:spPr>
          <a:xfrm>
            <a:off x="3336749" y="3735550"/>
            <a:ext cx="1029600" cy="73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 sz="800">
                <a:latin typeface="Montserrat"/>
                <a:ea typeface="Montserrat"/>
                <a:cs typeface="Montserrat"/>
                <a:sym typeface="Montserrat"/>
              </a:rPr>
              <a:t>La plus large typologie d’incidents.</a:t>
            </a:r>
            <a:endParaRPr sz="800">
              <a:latin typeface="Montserrat"/>
              <a:ea typeface="Montserrat"/>
              <a:cs typeface="Montserrat"/>
              <a:sym typeface="Montserrat"/>
            </a:endParaRPr>
          </a:p>
          <a:p>
            <a:pPr indent="0" lvl="0" marL="0" rtl="0" algn="l">
              <a:lnSpc>
                <a:spcPct val="115000"/>
              </a:lnSpc>
              <a:spcBef>
                <a:spcPts val="0"/>
              </a:spcBef>
              <a:spcAft>
                <a:spcPts val="0"/>
              </a:spcAft>
              <a:buNone/>
            </a:pPr>
            <a:r>
              <a:rPr lang="fr" sz="800">
                <a:latin typeface="Montserrat"/>
                <a:ea typeface="Montserrat"/>
                <a:cs typeface="Montserrat"/>
                <a:sym typeface="Montserrat"/>
              </a:rPr>
              <a:t>Plus de détails.</a:t>
            </a:r>
            <a:endParaRPr sz="800">
              <a:latin typeface="Montserrat"/>
              <a:ea typeface="Montserrat"/>
              <a:cs typeface="Montserrat"/>
              <a:sym typeface="Montserrat"/>
            </a:endParaRPr>
          </a:p>
        </p:txBody>
      </p:sp>
      <p:pic>
        <p:nvPicPr>
          <p:cNvPr id="633" name="Google Shape;633;p39"/>
          <p:cNvPicPr preferRelativeResize="0"/>
          <p:nvPr/>
        </p:nvPicPr>
        <p:blipFill>
          <a:blip r:embed="rId3">
            <a:alphaModFix/>
          </a:blip>
          <a:stretch>
            <a:fillRect/>
          </a:stretch>
        </p:blipFill>
        <p:spPr>
          <a:xfrm>
            <a:off x="4914500" y="3276563"/>
            <a:ext cx="4737051" cy="1859575"/>
          </a:xfrm>
          <a:prstGeom prst="rect">
            <a:avLst/>
          </a:prstGeom>
          <a:noFill/>
          <a:ln>
            <a:noFill/>
          </a:ln>
        </p:spPr>
      </p:pic>
      <p:pic>
        <p:nvPicPr>
          <p:cNvPr id="634" name="Google Shape;634;p39"/>
          <p:cNvPicPr preferRelativeResize="0"/>
          <p:nvPr/>
        </p:nvPicPr>
        <p:blipFill>
          <a:blip r:embed="rId5">
            <a:alphaModFix/>
          </a:blip>
          <a:stretch>
            <a:fillRect/>
          </a:stretch>
        </p:blipFill>
        <p:spPr>
          <a:xfrm>
            <a:off x="2161576" y="2088499"/>
            <a:ext cx="1029601" cy="659539"/>
          </a:xfrm>
          <a:prstGeom prst="rect">
            <a:avLst/>
          </a:prstGeom>
          <a:noFill/>
          <a:ln>
            <a:noFill/>
          </a:ln>
        </p:spPr>
      </p:pic>
      <p:pic>
        <p:nvPicPr>
          <p:cNvPr id="635" name="Google Shape;635;p39"/>
          <p:cNvPicPr preferRelativeResize="0"/>
          <p:nvPr/>
        </p:nvPicPr>
        <p:blipFill>
          <a:blip r:embed="rId6">
            <a:alphaModFix/>
          </a:blip>
          <a:stretch>
            <a:fillRect/>
          </a:stretch>
        </p:blipFill>
        <p:spPr>
          <a:xfrm>
            <a:off x="2161575" y="3654505"/>
            <a:ext cx="1029599" cy="766946"/>
          </a:xfrm>
          <a:prstGeom prst="rect">
            <a:avLst/>
          </a:prstGeom>
          <a:noFill/>
          <a:ln>
            <a:noFill/>
          </a:ln>
        </p:spPr>
      </p:pic>
      <p:sp>
        <p:nvSpPr>
          <p:cNvPr id="636" name="Google Shape;636;p39"/>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0" name="Shape 640"/>
        <p:cNvGrpSpPr/>
        <p:nvPr/>
      </p:nvGrpSpPr>
      <p:grpSpPr>
        <a:xfrm>
          <a:off x="0" y="0"/>
          <a:ext cx="0" cy="0"/>
          <a:chOff x="0" y="0"/>
          <a:chExt cx="0" cy="0"/>
        </a:xfrm>
      </p:grpSpPr>
      <p:sp>
        <p:nvSpPr>
          <p:cNvPr id="641" name="Google Shape;641;p40"/>
          <p:cNvSpPr txBox="1"/>
          <p:nvPr/>
        </p:nvSpPr>
        <p:spPr>
          <a:xfrm>
            <a:off x="717325" y="203825"/>
            <a:ext cx="77712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Déclaration d’incidents par bouton connecté</a:t>
            </a:r>
            <a:endParaRPr sz="2500">
              <a:latin typeface="Calistoga"/>
              <a:ea typeface="Calistoga"/>
              <a:cs typeface="Calistoga"/>
              <a:sym typeface="Calistoga"/>
            </a:endParaRPr>
          </a:p>
        </p:txBody>
      </p:sp>
      <p:sp>
        <p:nvSpPr>
          <p:cNvPr id="642" name="Google Shape;642;p40"/>
          <p:cNvSpPr txBox="1"/>
          <p:nvPr/>
        </p:nvSpPr>
        <p:spPr>
          <a:xfrm>
            <a:off x="789325" y="1765175"/>
            <a:ext cx="4977300" cy="12237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0"/>
              </a:spcAft>
              <a:buClr>
                <a:schemeClr val="dk1"/>
              </a:buClr>
              <a:buFont typeface="Arial"/>
              <a:buNone/>
            </a:pPr>
            <a:r>
              <a:rPr lang="fr" sz="900">
                <a:solidFill>
                  <a:schemeClr val="dk1"/>
                </a:solidFill>
                <a:latin typeface="Montserrat"/>
                <a:ea typeface="Montserrat"/>
                <a:cs typeface="Montserrat"/>
                <a:sym typeface="Montserrat"/>
              </a:rPr>
              <a:t>L’occupant peut signaler un incident anonymement en 1 seconde en cliquant sur le bouton correspondant. </a:t>
            </a:r>
            <a:endParaRPr sz="900">
              <a:solidFill>
                <a:schemeClr val="dk1"/>
              </a:solidFill>
              <a:latin typeface="Montserrat"/>
              <a:ea typeface="Montserrat"/>
              <a:cs typeface="Montserrat"/>
              <a:sym typeface="Montserrat"/>
            </a:endParaRPr>
          </a:p>
          <a:p>
            <a:pPr indent="0" lvl="0" marL="0" rtl="0" algn="l">
              <a:lnSpc>
                <a:spcPct val="130000"/>
              </a:lnSpc>
              <a:spcBef>
                <a:spcPts val="0"/>
              </a:spcBef>
              <a:spcAft>
                <a:spcPts val="0"/>
              </a:spcAft>
              <a:buClr>
                <a:schemeClr val="dk1"/>
              </a:buClr>
              <a:buFont typeface="Arial"/>
              <a:buNone/>
            </a:pPr>
            <a:r>
              <a:t/>
            </a:r>
            <a:endParaRPr sz="900">
              <a:solidFill>
                <a:schemeClr val="dk1"/>
              </a:solidFill>
              <a:latin typeface="Montserrat"/>
              <a:ea typeface="Montserrat"/>
              <a:cs typeface="Montserrat"/>
              <a:sym typeface="Montserrat"/>
            </a:endParaRPr>
          </a:p>
          <a:p>
            <a:pPr indent="0" lvl="0" marL="0" rtl="0" algn="l">
              <a:lnSpc>
                <a:spcPct val="130000"/>
              </a:lnSpc>
              <a:spcBef>
                <a:spcPts val="0"/>
              </a:spcBef>
              <a:spcAft>
                <a:spcPts val="0"/>
              </a:spcAft>
              <a:buClr>
                <a:schemeClr val="dk1"/>
              </a:buClr>
              <a:buFont typeface="Arial"/>
              <a:buNone/>
            </a:pPr>
            <a:r>
              <a:rPr lang="fr" sz="900">
                <a:solidFill>
                  <a:schemeClr val="dk1"/>
                </a:solidFill>
                <a:latin typeface="Montserrat"/>
                <a:ea typeface="Montserrat"/>
                <a:cs typeface="Montserrat"/>
                <a:sym typeface="Montserrat"/>
              </a:rPr>
              <a:t>Les bornes de boutons se trouvent dans les espaces communs (cafétérias, espaces imprimantes, sanitaires…) afin que les incidents qui arrivent fréquemment puissent être facilement remontés.</a:t>
            </a:r>
            <a:endParaRPr sz="900">
              <a:solidFill>
                <a:schemeClr val="dk1"/>
              </a:solidFill>
              <a:latin typeface="Montserrat"/>
              <a:ea typeface="Montserrat"/>
              <a:cs typeface="Montserrat"/>
              <a:sym typeface="Montserrat"/>
            </a:endParaRPr>
          </a:p>
        </p:txBody>
      </p:sp>
      <p:sp>
        <p:nvSpPr>
          <p:cNvPr id="643" name="Google Shape;643;p40"/>
          <p:cNvSpPr txBox="1"/>
          <p:nvPr/>
        </p:nvSpPr>
        <p:spPr>
          <a:xfrm>
            <a:off x="789325" y="1422825"/>
            <a:ext cx="1858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latin typeface="Calistoga"/>
                <a:ea typeface="Calistoga"/>
                <a:cs typeface="Calistoga"/>
                <a:sym typeface="Calistoga"/>
              </a:rPr>
              <a:t>À propos</a:t>
            </a:r>
            <a:endParaRPr>
              <a:latin typeface="Calistoga"/>
              <a:ea typeface="Calistoga"/>
              <a:cs typeface="Calistoga"/>
              <a:sym typeface="Calistoga"/>
            </a:endParaRPr>
          </a:p>
        </p:txBody>
      </p:sp>
      <p:sp>
        <p:nvSpPr>
          <p:cNvPr id="644" name="Google Shape;644;p40"/>
          <p:cNvSpPr txBox="1"/>
          <p:nvPr/>
        </p:nvSpPr>
        <p:spPr>
          <a:xfrm>
            <a:off x="789325" y="2961100"/>
            <a:ext cx="2831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latin typeface="Calistoga"/>
                <a:ea typeface="Calistoga"/>
                <a:cs typeface="Calistoga"/>
                <a:sym typeface="Calistoga"/>
              </a:rPr>
              <a:t>Avantages</a:t>
            </a:r>
            <a:endParaRPr>
              <a:latin typeface="Calistoga"/>
              <a:ea typeface="Calistoga"/>
              <a:cs typeface="Calistoga"/>
              <a:sym typeface="Calistoga"/>
            </a:endParaRPr>
          </a:p>
        </p:txBody>
      </p:sp>
      <p:sp>
        <p:nvSpPr>
          <p:cNvPr id="645" name="Google Shape;645;p40"/>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p40"/>
          <p:cNvSpPr txBox="1"/>
          <p:nvPr/>
        </p:nvSpPr>
        <p:spPr>
          <a:xfrm>
            <a:off x="815300" y="87347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rgbClr val="FFFFFF"/>
                </a:solidFill>
                <a:latin typeface="Montserrat"/>
                <a:ea typeface="Montserrat"/>
                <a:cs typeface="Montserrat"/>
                <a:sym typeface="Montserrat"/>
              </a:rPr>
              <a:t>Faire une demande ou signaler un incident n’a jamais été aussi simple</a:t>
            </a:r>
            <a:endParaRPr b="1" sz="1200">
              <a:solidFill>
                <a:srgbClr val="FFFFFF"/>
              </a:solidFill>
              <a:latin typeface="Montserrat"/>
              <a:ea typeface="Montserrat"/>
              <a:cs typeface="Montserrat"/>
              <a:sym typeface="Montserrat"/>
            </a:endParaRPr>
          </a:p>
        </p:txBody>
      </p:sp>
      <p:pic>
        <p:nvPicPr>
          <p:cNvPr id="647" name="Google Shape;647;p40"/>
          <p:cNvPicPr preferRelativeResize="0"/>
          <p:nvPr/>
        </p:nvPicPr>
        <p:blipFill>
          <a:blip r:embed="rId3">
            <a:alphaModFix/>
          </a:blip>
          <a:stretch>
            <a:fillRect/>
          </a:stretch>
        </p:blipFill>
        <p:spPr>
          <a:xfrm>
            <a:off x="1357838" y="3540623"/>
            <a:ext cx="2584676" cy="1568378"/>
          </a:xfrm>
          <a:prstGeom prst="rect">
            <a:avLst/>
          </a:prstGeom>
          <a:noFill/>
          <a:ln>
            <a:noFill/>
          </a:ln>
        </p:spPr>
      </p:pic>
      <p:pic>
        <p:nvPicPr>
          <p:cNvPr id="648" name="Google Shape;648;p40"/>
          <p:cNvPicPr preferRelativeResize="0"/>
          <p:nvPr/>
        </p:nvPicPr>
        <p:blipFill>
          <a:blip r:embed="rId4">
            <a:alphaModFix/>
          </a:blip>
          <a:stretch>
            <a:fillRect/>
          </a:stretch>
        </p:blipFill>
        <p:spPr>
          <a:xfrm>
            <a:off x="1730175" y="3621275"/>
            <a:ext cx="1467174" cy="1342874"/>
          </a:xfrm>
          <a:prstGeom prst="rect">
            <a:avLst/>
          </a:prstGeom>
          <a:noFill/>
          <a:ln>
            <a:noFill/>
          </a:ln>
        </p:spPr>
      </p:pic>
      <p:sp>
        <p:nvSpPr>
          <p:cNvPr id="649" name="Google Shape;649;p40"/>
          <p:cNvSpPr txBox="1"/>
          <p:nvPr/>
        </p:nvSpPr>
        <p:spPr>
          <a:xfrm>
            <a:off x="1739225" y="4309450"/>
            <a:ext cx="14673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800">
                <a:solidFill>
                  <a:srgbClr val="353C3A"/>
                </a:solidFill>
                <a:latin typeface="Montserrat"/>
                <a:ea typeface="Montserrat"/>
                <a:cs typeface="Montserrat"/>
                <a:sym typeface="Montserrat"/>
              </a:rPr>
              <a:t>Améliorer l’expérience collaborateur : 1 clic et c’est envoyé !</a:t>
            </a:r>
            <a:endParaRPr sz="800">
              <a:solidFill>
                <a:srgbClr val="353C3A"/>
              </a:solidFill>
              <a:latin typeface="Montserrat"/>
              <a:ea typeface="Montserrat"/>
              <a:cs typeface="Montserrat"/>
              <a:sym typeface="Montserrat"/>
            </a:endParaRPr>
          </a:p>
        </p:txBody>
      </p:sp>
      <p:pic>
        <p:nvPicPr>
          <p:cNvPr id="650" name="Google Shape;650;p40"/>
          <p:cNvPicPr preferRelativeResize="0"/>
          <p:nvPr/>
        </p:nvPicPr>
        <p:blipFill>
          <a:blip r:embed="rId3">
            <a:alphaModFix/>
          </a:blip>
          <a:stretch>
            <a:fillRect/>
          </a:stretch>
        </p:blipFill>
        <p:spPr>
          <a:xfrm>
            <a:off x="3546388" y="3540623"/>
            <a:ext cx="2584676" cy="1568378"/>
          </a:xfrm>
          <a:prstGeom prst="rect">
            <a:avLst/>
          </a:prstGeom>
          <a:noFill/>
          <a:ln>
            <a:noFill/>
          </a:ln>
        </p:spPr>
      </p:pic>
      <p:pic>
        <p:nvPicPr>
          <p:cNvPr id="651" name="Google Shape;651;p40"/>
          <p:cNvPicPr preferRelativeResize="0"/>
          <p:nvPr/>
        </p:nvPicPr>
        <p:blipFill>
          <a:blip r:embed="rId4">
            <a:alphaModFix/>
          </a:blip>
          <a:stretch>
            <a:fillRect/>
          </a:stretch>
        </p:blipFill>
        <p:spPr>
          <a:xfrm>
            <a:off x="3918725" y="3621275"/>
            <a:ext cx="1467174" cy="1342874"/>
          </a:xfrm>
          <a:prstGeom prst="rect">
            <a:avLst/>
          </a:prstGeom>
          <a:noFill/>
          <a:ln>
            <a:noFill/>
          </a:ln>
        </p:spPr>
      </p:pic>
      <p:sp>
        <p:nvSpPr>
          <p:cNvPr id="652" name="Google Shape;652;p40"/>
          <p:cNvSpPr txBox="1"/>
          <p:nvPr/>
        </p:nvSpPr>
        <p:spPr>
          <a:xfrm>
            <a:off x="3955111" y="4309450"/>
            <a:ext cx="14262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Clr>
                <a:srgbClr val="000000"/>
              </a:buClr>
              <a:buSzPts val="1100"/>
              <a:buFont typeface="Arial"/>
              <a:buNone/>
            </a:pPr>
            <a:r>
              <a:rPr lang="fr" sz="800">
                <a:solidFill>
                  <a:srgbClr val="353C3A"/>
                </a:solidFill>
                <a:latin typeface="Montserrat"/>
                <a:ea typeface="Montserrat"/>
                <a:cs typeface="Montserrat"/>
                <a:sym typeface="Montserrat"/>
              </a:rPr>
              <a:t>Améliorer votre réactivité face aux incidents</a:t>
            </a:r>
            <a:endParaRPr sz="800">
              <a:solidFill>
                <a:srgbClr val="353C3A"/>
              </a:solidFill>
              <a:latin typeface="Montserrat"/>
              <a:ea typeface="Montserrat"/>
              <a:cs typeface="Montserrat"/>
              <a:sym typeface="Montserrat"/>
            </a:endParaRPr>
          </a:p>
        </p:txBody>
      </p:sp>
      <p:pic>
        <p:nvPicPr>
          <p:cNvPr id="653" name="Google Shape;653;p40"/>
          <p:cNvPicPr preferRelativeResize="0"/>
          <p:nvPr/>
        </p:nvPicPr>
        <p:blipFill>
          <a:blip r:embed="rId3">
            <a:alphaModFix/>
          </a:blip>
          <a:stretch>
            <a:fillRect/>
          </a:stretch>
        </p:blipFill>
        <p:spPr>
          <a:xfrm>
            <a:off x="5766749" y="3531140"/>
            <a:ext cx="2584676" cy="1587348"/>
          </a:xfrm>
          <a:prstGeom prst="rect">
            <a:avLst/>
          </a:prstGeom>
          <a:noFill/>
          <a:ln>
            <a:noFill/>
          </a:ln>
        </p:spPr>
      </p:pic>
      <p:pic>
        <p:nvPicPr>
          <p:cNvPr id="654" name="Google Shape;654;p40"/>
          <p:cNvPicPr preferRelativeResize="0"/>
          <p:nvPr/>
        </p:nvPicPr>
        <p:blipFill>
          <a:blip r:embed="rId4">
            <a:alphaModFix/>
          </a:blip>
          <a:stretch>
            <a:fillRect/>
          </a:stretch>
        </p:blipFill>
        <p:spPr>
          <a:xfrm>
            <a:off x="6139075" y="3611575"/>
            <a:ext cx="1467174" cy="1352574"/>
          </a:xfrm>
          <a:prstGeom prst="rect">
            <a:avLst/>
          </a:prstGeom>
          <a:noFill/>
          <a:ln>
            <a:noFill/>
          </a:ln>
        </p:spPr>
      </p:pic>
      <p:sp>
        <p:nvSpPr>
          <p:cNvPr id="655" name="Google Shape;655;p40"/>
          <p:cNvSpPr txBox="1"/>
          <p:nvPr/>
        </p:nvSpPr>
        <p:spPr>
          <a:xfrm>
            <a:off x="6163531" y="4309450"/>
            <a:ext cx="14262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800">
                <a:solidFill>
                  <a:srgbClr val="353C3A"/>
                </a:solidFill>
                <a:latin typeface="Montserrat"/>
                <a:ea typeface="Montserrat"/>
                <a:cs typeface="Montserrat"/>
                <a:sym typeface="Montserrat"/>
              </a:rPr>
              <a:t>Anonyme, les incidents sont enfin remontés quels qu’ils soient</a:t>
            </a:r>
            <a:endParaRPr sz="800">
              <a:solidFill>
                <a:srgbClr val="353C3A"/>
              </a:solidFill>
              <a:latin typeface="Montserrat"/>
              <a:ea typeface="Montserrat"/>
              <a:cs typeface="Montserrat"/>
              <a:sym typeface="Montserrat"/>
            </a:endParaRPr>
          </a:p>
        </p:txBody>
      </p:sp>
      <p:sp>
        <p:nvSpPr>
          <p:cNvPr id="656" name="Google Shape;656;p40"/>
          <p:cNvSpPr txBox="1"/>
          <p:nvPr/>
        </p:nvSpPr>
        <p:spPr>
          <a:xfrm>
            <a:off x="6242050" y="3007300"/>
            <a:ext cx="16680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fr" sz="800" u="sng">
                <a:solidFill>
                  <a:srgbClr val="395CED"/>
                </a:solidFill>
                <a:latin typeface="Montserrat"/>
                <a:ea typeface="Montserrat"/>
                <a:cs typeface="Montserrat"/>
                <a:sym typeface="Montserrat"/>
                <a:hlinkClick r:id="rId5">
                  <a:extLst>
                    <a:ext uri="{A12FA001-AC4F-418D-AE19-62706E023703}">
                      <ahyp:hlinkClr val="tx"/>
                    </a:ext>
                  </a:extLst>
                </a:hlinkClick>
              </a:rPr>
              <a:t>Plus d’informations</a:t>
            </a:r>
            <a:endParaRPr b="1" i="1" sz="600">
              <a:solidFill>
                <a:srgbClr val="395CED"/>
              </a:solidFill>
              <a:latin typeface="Montserrat"/>
              <a:ea typeface="Montserrat"/>
              <a:cs typeface="Montserrat"/>
              <a:sym typeface="Montserrat"/>
            </a:endParaRPr>
          </a:p>
        </p:txBody>
      </p:sp>
      <p:pic>
        <p:nvPicPr>
          <p:cNvPr id="657" name="Google Shape;657;p40"/>
          <p:cNvPicPr preferRelativeResize="0"/>
          <p:nvPr/>
        </p:nvPicPr>
        <p:blipFill>
          <a:blip r:embed="rId6">
            <a:alphaModFix/>
          </a:blip>
          <a:stretch>
            <a:fillRect/>
          </a:stretch>
        </p:blipFill>
        <p:spPr>
          <a:xfrm>
            <a:off x="2280425" y="3834775"/>
            <a:ext cx="384900" cy="384900"/>
          </a:xfrm>
          <a:prstGeom prst="rect">
            <a:avLst/>
          </a:prstGeom>
          <a:noFill/>
          <a:ln>
            <a:noFill/>
          </a:ln>
          <a:effectLst>
            <a:outerShdw blurRad="57150" rotWithShape="0" algn="bl" dir="5400000" dist="19050">
              <a:srgbClr val="000000">
                <a:alpha val="50000"/>
              </a:srgbClr>
            </a:outerShdw>
          </a:effectLst>
        </p:spPr>
      </p:pic>
      <p:pic>
        <p:nvPicPr>
          <p:cNvPr id="658" name="Google Shape;658;p40"/>
          <p:cNvPicPr preferRelativeResize="0"/>
          <p:nvPr/>
        </p:nvPicPr>
        <p:blipFill>
          <a:blip r:embed="rId7">
            <a:alphaModFix/>
          </a:blip>
          <a:stretch>
            <a:fillRect/>
          </a:stretch>
        </p:blipFill>
        <p:spPr>
          <a:xfrm>
            <a:off x="4475763" y="3834775"/>
            <a:ext cx="384900" cy="384900"/>
          </a:xfrm>
          <a:prstGeom prst="rect">
            <a:avLst/>
          </a:prstGeom>
          <a:noFill/>
          <a:ln>
            <a:noFill/>
          </a:ln>
          <a:effectLst>
            <a:outerShdw blurRad="57150" rotWithShape="0" algn="bl" dir="5400000" dist="19050">
              <a:srgbClr val="000000">
                <a:alpha val="50000"/>
              </a:srgbClr>
            </a:outerShdw>
          </a:effectLst>
        </p:spPr>
      </p:pic>
      <p:pic>
        <p:nvPicPr>
          <p:cNvPr id="659" name="Google Shape;659;p40"/>
          <p:cNvPicPr preferRelativeResize="0"/>
          <p:nvPr/>
        </p:nvPicPr>
        <p:blipFill>
          <a:blip r:embed="rId8">
            <a:alphaModFix/>
          </a:blip>
          <a:stretch>
            <a:fillRect/>
          </a:stretch>
        </p:blipFill>
        <p:spPr>
          <a:xfrm>
            <a:off x="6684175" y="3800813"/>
            <a:ext cx="384900" cy="384900"/>
          </a:xfrm>
          <a:prstGeom prst="rect">
            <a:avLst/>
          </a:prstGeom>
          <a:noFill/>
          <a:ln>
            <a:noFill/>
          </a:ln>
          <a:effectLst>
            <a:outerShdw blurRad="57150" rotWithShape="0" algn="bl" dir="5400000" dist="19050">
              <a:srgbClr val="000000">
                <a:alpha val="50000"/>
              </a:srgbClr>
            </a:outerShdw>
          </a:effectLst>
        </p:spPr>
      </p:pic>
      <p:sp>
        <p:nvSpPr>
          <p:cNvPr id="660" name="Google Shape;660;p40"/>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pic>
        <p:nvPicPr>
          <p:cNvPr id="661" name="Google Shape;661;p40">
            <a:hlinkClick r:id="rId9"/>
          </p:cNvPr>
          <p:cNvPicPr preferRelativeResize="0"/>
          <p:nvPr/>
        </p:nvPicPr>
        <p:blipFill>
          <a:blip r:embed="rId10">
            <a:alphaModFix/>
          </a:blip>
          <a:stretch>
            <a:fillRect/>
          </a:stretch>
        </p:blipFill>
        <p:spPr>
          <a:xfrm>
            <a:off x="6146799" y="1722751"/>
            <a:ext cx="1858502" cy="1190533"/>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5" name="Shape 665"/>
        <p:cNvGrpSpPr/>
        <p:nvPr/>
      </p:nvGrpSpPr>
      <p:grpSpPr>
        <a:xfrm>
          <a:off x="0" y="0"/>
          <a:ext cx="0" cy="0"/>
          <a:chOff x="0" y="0"/>
          <a:chExt cx="0" cy="0"/>
        </a:xfrm>
      </p:grpSpPr>
      <p:sp>
        <p:nvSpPr>
          <p:cNvPr id="666" name="Google Shape;666;p41"/>
          <p:cNvSpPr txBox="1"/>
          <p:nvPr/>
        </p:nvSpPr>
        <p:spPr>
          <a:xfrm>
            <a:off x="717325" y="203825"/>
            <a:ext cx="77712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Déclaration d’incidents par QR code</a:t>
            </a:r>
            <a:endParaRPr sz="2500">
              <a:latin typeface="Calistoga"/>
              <a:ea typeface="Calistoga"/>
              <a:cs typeface="Calistoga"/>
              <a:sym typeface="Calistoga"/>
            </a:endParaRPr>
          </a:p>
        </p:txBody>
      </p:sp>
      <p:sp>
        <p:nvSpPr>
          <p:cNvPr id="667" name="Google Shape;667;p41"/>
          <p:cNvSpPr txBox="1"/>
          <p:nvPr/>
        </p:nvSpPr>
        <p:spPr>
          <a:xfrm>
            <a:off x="789325" y="1765175"/>
            <a:ext cx="4977300" cy="10437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0"/>
              </a:spcAft>
              <a:buNone/>
            </a:pPr>
            <a:r>
              <a:rPr lang="fr" sz="900">
                <a:solidFill>
                  <a:schemeClr val="dk1"/>
                </a:solidFill>
                <a:latin typeface="Montserrat"/>
                <a:ea typeface="Montserrat"/>
                <a:cs typeface="Montserrat"/>
                <a:sym typeface="Montserrat"/>
              </a:rPr>
              <a:t>En flashant le QR Code avec son smartphone, l’occupant signale un incident de manière simple et intuitive. Il sélectionne le motif correspondant, et peut même ajouter un commentaire et une photo. </a:t>
            </a:r>
            <a:endParaRPr sz="900">
              <a:solidFill>
                <a:schemeClr val="dk1"/>
              </a:solidFill>
              <a:latin typeface="Montserrat"/>
              <a:ea typeface="Montserrat"/>
              <a:cs typeface="Montserrat"/>
              <a:sym typeface="Montserrat"/>
            </a:endParaRPr>
          </a:p>
          <a:p>
            <a:pPr indent="0" lvl="0" marL="0" rtl="0" algn="l">
              <a:lnSpc>
                <a:spcPct val="130000"/>
              </a:lnSpc>
              <a:spcBef>
                <a:spcPts val="0"/>
              </a:spcBef>
              <a:spcAft>
                <a:spcPts val="0"/>
              </a:spcAft>
              <a:buClr>
                <a:schemeClr val="dk1"/>
              </a:buClr>
              <a:buFont typeface="Arial"/>
              <a:buNone/>
            </a:pPr>
            <a:r>
              <a:rPr i="1" lang="fr" sz="900">
                <a:solidFill>
                  <a:schemeClr val="dk1"/>
                </a:solidFill>
                <a:latin typeface="Montserrat"/>
                <a:ea typeface="Montserrat"/>
                <a:cs typeface="Montserrat"/>
                <a:sym typeface="Montserrat"/>
              </a:rPr>
              <a:t>Facultatif : l’occupant sera informé du traitement de sa demande s’il laisse son adresse mail.</a:t>
            </a:r>
            <a:endParaRPr i="1" sz="900">
              <a:solidFill>
                <a:schemeClr val="dk1"/>
              </a:solidFill>
              <a:latin typeface="Montserrat"/>
              <a:ea typeface="Montserrat"/>
              <a:cs typeface="Montserrat"/>
              <a:sym typeface="Montserrat"/>
            </a:endParaRPr>
          </a:p>
        </p:txBody>
      </p:sp>
      <p:sp>
        <p:nvSpPr>
          <p:cNvPr id="668" name="Google Shape;668;p41"/>
          <p:cNvSpPr txBox="1"/>
          <p:nvPr/>
        </p:nvSpPr>
        <p:spPr>
          <a:xfrm>
            <a:off x="789325" y="1422825"/>
            <a:ext cx="1858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latin typeface="Calistoga"/>
                <a:ea typeface="Calistoga"/>
                <a:cs typeface="Calistoga"/>
                <a:sym typeface="Calistoga"/>
              </a:rPr>
              <a:t>À propos</a:t>
            </a:r>
            <a:endParaRPr>
              <a:latin typeface="Calistoga"/>
              <a:ea typeface="Calistoga"/>
              <a:cs typeface="Calistoga"/>
              <a:sym typeface="Calistoga"/>
            </a:endParaRPr>
          </a:p>
        </p:txBody>
      </p:sp>
      <p:sp>
        <p:nvSpPr>
          <p:cNvPr id="669" name="Google Shape;669;p41"/>
          <p:cNvSpPr txBox="1"/>
          <p:nvPr/>
        </p:nvSpPr>
        <p:spPr>
          <a:xfrm>
            <a:off x="789325" y="2961100"/>
            <a:ext cx="2831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latin typeface="Calistoga"/>
                <a:ea typeface="Calistoga"/>
                <a:cs typeface="Calistoga"/>
                <a:sym typeface="Calistoga"/>
              </a:rPr>
              <a:t>Avantages</a:t>
            </a:r>
            <a:endParaRPr>
              <a:latin typeface="Calistoga"/>
              <a:ea typeface="Calistoga"/>
              <a:cs typeface="Calistoga"/>
              <a:sym typeface="Calistoga"/>
            </a:endParaRPr>
          </a:p>
        </p:txBody>
      </p:sp>
      <p:sp>
        <p:nvSpPr>
          <p:cNvPr id="670" name="Google Shape;670;p41"/>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p41"/>
          <p:cNvSpPr txBox="1"/>
          <p:nvPr/>
        </p:nvSpPr>
        <p:spPr>
          <a:xfrm>
            <a:off x="815300" y="87347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rgbClr val="FFFFFF"/>
                </a:solidFill>
                <a:latin typeface="Montserrat"/>
                <a:ea typeface="Montserrat"/>
                <a:cs typeface="Montserrat"/>
                <a:sym typeface="Montserrat"/>
              </a:rPr>
              <a:t>Faire une demande ou signaler un incident n’a jamais été aussi simple</a:t>
            </a:r>
            <a:endParaRPr b="1" sz="1200">
              <a:solidFill>
                <a:srgbClr val="FFFFFF"/>
              </a:solidFill>
              <a:latin typeface="Montserrat"/>
              <a:ea typeface="Montserrat"/>
              <a:cs typeface="Montserrat"/>
              <a:sym typeface="Montserrat"/>
            </a:endParaRPr>
          </a:p>
        </p:txBody>
      </p:sp>
      <p:pic>
        <p:nvPicPr>
          <p:cNvPr id="672" name="Google Shape;672;p41"/>
          <p:cNvPicPr preferRelativeResize="0"/>
          <p:nvPr/>
        </p:nvPicPr>
        <p:blipFill>
          <a:blip r:embed="rId3">
            <a:alphaModFix/>
          </a:blip>
          <a:stretch>
            <a:fillRect/>
          </a:stretch>
        </p:blipFill>
        <p:spPr>
          <a:xfrm>
            <a:off x="1357838" y="3540623"/>
            <a:ext cx="2584676" cy="1568378"/>
          </a:xfrm>
          <a:prstGeom prst="rect">
            <a:avLst/>
          </a:prstGeom>
          <a:noFill/>
          <a:ln>
            <a:noFill/>
          </a:ln>
        </p:spPr>
      </p:pic>
      <p:pic>
        <p:nvPicPr>
          <p:cNvPr id="673" name="Google Shape;673;p41"/>
          <p:cNvPicPr preferRelativeResize="0"/>
          <p:nvPr/>
        </p:nvPicPr>
        <p:blipFill>
          <a:blip r:embed="rId4">
            <a:alphaModFix/>
          </a:blip>
          <a:stretch>
            <a:fillRect/>
          </a:stretch>
        </p:blipFill>
        <p:spPr>
          <a:xfrm>
            <a:off x="1730175" y="3621275"/>
            <a:ext cx="1467174" cy="1342874"/>
          </a:xfrm>
          <a:prstGeom prst="rect">
            <a:avLst/>
          </a:prstGeom>
          <a:noFill/>
          <a:ln>
            <a:noFill/>
          </a:ln>
        </p:spPr>
      </p:pic>
      <p:sp>
        <p:nvSpPr>
          <p:cNvPr id="674" name="Google Shape;674;p41"/>
          <p:cNvSpPr txBox="1"/>
          <p:nvPr/>
        </p:nvSpPr>
        <p:spPr>
          <a:xfrm>
            <a:off x="1739225" y="4309450"/>
            <a:ext cx="1467300" cy="7326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800">
                <a:solidFill>
                  <a:srgbClr val="353C3A"/>
                </a:solidFill>
                <a:latin typeface="Montserrat"/>
                <a:ea typeface="Montserrat"/>
                <a:cs typeface="Montserrat"/>
                <a:sym typeface="Montserrat"/>
              </a:rPr>
              <a:t>Améliorer l’expérience collaborateur  : 3,5 secondes et c’est envoyé </a:t>
            </a:r>
            <a:endParaRPr sz="800">
              <a:solidFill>
                <a:srgbClr val="353C3A"/>
              </a:solidFill>
              <a:latin typeface="Montserrat"/>
              <a:ea typeface="Montserrat"/>
              <a:cs typeface="Montserrat"/>
              <a:sym typeface="Montserrat"/>
            </a:endParaRPr>
          </a:p>
          <a:p>
            <a:pPr indent="0" lvl="0" marL="0" rtl="0" algn="ctr">
              <a:lnSpc>
                <a:spcPct val="115000"/>
              </a:lnSpc>
              <a:spcBef>
                <a:spcPts val="0"/>
              </a:spcBef>
              <a:spcAft>
                <a:spcPts val="0"/>
              </a:spcAft>
              <a:buNone/>
            </a:pPr>
            <a:r>
              <a:t/>
            </a:r>
            <a:endParaRPr sz="800">
              <a:solidFill>
                <a:srgbClr val="353C3A"/>
              </a:solidFill>
              <a:latin typeface="Montserrat"/>
              <a:ea typeface="Montserrat"/>
              <a:cs typeface="Montserrat"/>
              <a:sym typeface="Montserrat"/>
            </a:endParaRPr>
          </a:p>
        </p:txBody>
      </p:sp>
      <p:pic>
        <p:nvPicPr>
          <p:cNvPr id="675" name="Google Shape;675;p41"/>
          <p:cNvPicPr preferRelativeResize="0"/>
          <p:nvPr/>
        </p:nvPicPr>
        <p:blipFill>
          <a:blip r:embed="rId3">
            <a:alphaModFix/>
          </a:blip>
          <a:stretch>
            <a:fillRect/>
          </a:stretch>
        </p:blipFill>
        <p:spPr>
          <a:xfrm>
            <a:off x="3546388" y="3540623"/>
            <a:ext cx="2584676" cy="1568378"/>
          </a:xfrm>
          <a:prstGeom prst="rect">
            <a:avLst/>
          </a:prstGeom>
          <a:noFill/>
          <a:ln>
            <a:noFill/>
          </a:ln>
        </p:spPr>
      </p:pic>
      <p:pic>
        <p:nvPicPr>
          <p:cNvPr id="676" name="Google Shape;676;p41"/>
          <p:cNvPicPr preferRelativeResize="0"/>
          <p:nvPr/>
        </p:nvPicPr>
        <p:blipFill>
          <a:blip r:embed="rId4">
            <a:alphaModFix/>
          </a:blip>
          <a:stretch>
            <a:fillRect/>
          </a:stretch>
        </p:blipFill>
        <p:spPr>
          <a:xfrm>
            <a:off x="3918725" y="3621275"/>
            <a:ext cx="1467174" cy="1342874"/>
          </a:xfrm>
          <a:prstGeom prst="rect">
            <a:avLst/>
          </a:prstGeom>
          <a:noFill/>
          <a:ln>
            <a:noFill/>
          </a:ln>
        </p:spPr>
      </p:pic>
      <p:sp>
        <p:nvSpPr>
          <p:cNvPr id="677" name="Google Shape;677;p41"/>
          <p:cNvSpPr txBox="1"/>
          <p:nvPr/>
        </p:nvSpPr>
        <p:spPr>
          <a:xfrm>
            <a:off x="3955111" y="4309450"/>
            <a:ext cx="14262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Clr>
                <a:srgbClr val="000000"/>
              </a:buClr>
              <a:buSzPts val="1100"/>
              <a:buFont typeface="Arial"/>
              <a:buNone/>
            </a:pPr>
            <a:r>
              <a:rPr lang="fr" sz="800">
                <a:solidFill>
                  <a:srgbClr val="353C3A"/>
                </a:solidFill>
                <a:latin typeface="Montserrat"/>
                <a:ea typeface="Montserrat"/>
                <a:cs typeface="Montserrat"/>
                <a:sym typeface="Montserrat"/>
              </a:rPr>
              <a:t>Seulement besoin d’un smartphone pour faire une demande</a:t>
            </a:r>
            <a:endParaRPr sz="800">
              <a:solidFill>
                <a:srgbClr val="353C3A"/>
              </a:solidFill>
              <a:latin typeface="Montserrat"/>
              <a:ea typeface="Montserrat"/>
              <a:cs typeface="Montserrat"/>
              <a:sym typeface="Montserrat"/>
            </a:endParaRPr>
          </a:p>
        </p:txBody>
      </p:sp>
      <p:pic>
        <p:nvPicPr>
          <p:cNvPr id="678" name="Google Shape;678;p41"/>
          <p:cNvPicPr preferRelativeResize="0"/>
          <p:nvPr/>
        </p:nvPicPr>
        <p:blipFill>
          <a:blip r:embed="rId3">
            <a:alphaModFix/>
          </a:blip>
          <a:stretch>
            <a:fillRect/>
          </a:stretch>
        </p:blipFill>
        <p:spPr>
          <a:xfrm>
            <a:off x="5766749" y="3531140"/>
            <a:ext cx="2584676" cy="1587348"/>
          </a:xfrm>
          <a:prstGeom prst="rect">
            <a:avLst/>
          </a:prstGeom>
          <a:noFill/>
          <a:ln>
            <a:noFill/>
          </a:ln>
        </p:spPr>
      </p:pic>
      <p:pic>
        <p:nvPicPr>
          <p:cNvPr id="679" name="Google Shape;679;p41"/>
          <p:cNvPicPr preferRelativeResize="0"/>
          <p:nvPr/>
        </p:nvPicPr>
        <p:blipFill>
          <a:blip r:embed="rId4">
            <a:alphaModFix/>
          </a:blip>
          <a:stretch>
            <a:fillRect/>
          </a:stretch>
        </p:blipFill>
        <p:spPr>
          <a:xfrm>
            <a:off x="6139075" y="3611575"/>
            <a:ext cx="1467174" cy="1352574"/>
          </a:xfrm>
          <a:prstGeom prst="rect">
            <a:avLst/>
          </a:prstGeom>
          <a:noFill/>
          <a:ln>
            <a:noFill/>
          </a:ln>
        </p:spPr>
      </p:pic>
      <p:sp>
        <p:nvSpPr>
          <p:cNvPr id="680" name="Google Shape;680;p41"/>
          <p:cNvSpPr txBox="1"/>
          <p:nvPr/>
        </p:nvSpPr>
        <p:spPr>
          <a:xfrm>
            <a:off x="6163531" y="4309450"/>
            <a:ext cx="1426200" cy="7326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800">
                <a:solidFill>
                  <a:srgbClr val="353C3A"/>
                </a:solidFill>
                <a:latin typeface="Montserrat"/>
                <a:ea typeface="Montserrat"/>
                <a:cs typeface="Montserrat"/>
                <a:sym typeface="Montserrat"/>
              </a:rPr>
              <a:t>Communication ascendante et descendante en prime</a:t>
            </a:r>
            <a:endParaRPr sz="800">
              <a:solidFill>
                <a:srgbClr val="353C3A"/>
              </a:solidFill>
              <a:latin typeface="Montserrat"/>
              <a:ea typeface="Montserrat"/>
              <a:cs typeface="Montserrat"/>
              <a:sym typeface="Montserrat"/>
            </a:endParaRPr>
          </a:p>
          <a:p>
            <a:pPr indent="0" lvl="0" marL="0" rtl="0" algn="ctr">
              <a:lnSpc>
                <a:spcPct val="115000"/>
              </a:lnSpc>
              <a:spcBef>
                <a:spcPts val="0"/>
              </a:spcBef>
              <a:spcAft>
                <a:spcPts val="0"/>
              </a:spcAft>
              <a:buNone/>
            </a:pPr>
            <a:r>
              <a:t/>
            </a:r>
            <a:endParaRPr sz="800">
              <a:solidFill>
                <a:srgbClr val="353C3A"/>
              </a:solidFill>
              <a:latin typeface="Montserrat"/>
              <a:ea typeface="Montserrat"/>
              <a:cs typeface="Montserrat"/>
              <a:sym typeface="Montserrat"/>
            </a:endParaRPr>
          </a:p>
        </p:txBody>
      </p:sp>
      <p:sp>
        <p:nvSpPr>
          <p:cNvPr id="681" name="Google Shape;681;p41"/>
          <p:cNvSpPr txBox="1"/>
          <p:nvPr/>
        </p:nvSpPr>
        <p:spPr>
          <a:xfrm>
            <a:off x="6076725" y="3007300"/>
            <a:ext cx="16680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fr" sz="800" u="sng">
                <a:solidFill>
                  <a:srgbClr val="395CED"/>
                </a:solidFill>
                <a:latin typeface="Montserrat"/>
                <a:ea typeface="Montserrat"/>
                <a:cs typeface="Montserrat"/>
                <a:sym typeface="Montserrat"/>
                <a:hlinkClick r:id="rId5">
                  <a:extLst>
                    <a:ext uri="{A12FA001-AC4F-418D-AE19-62706E023703}">
                      <ahyp:hlinkClr val="tx"/>
                    </a:ext>
                  </a:extLst>
                </a:hlinkClick>
              </a:rPr>
              <a:t>Plus d’informations</a:t>
            </a:r>
            <a:endParaRPr b="1" i="1" sz="600">
              <a:solidFill>
                <a:srgbClr val="395CED"/>
              </a:solidFill>
              <a:latin typeface="Montserrat"/>
              <a:ea typeface="Montserrat"/>
              <a:cs typeface="Montserrat"/>
              <a:sym typeface="Montserrat"/>
            </a:endParaRPr>
          </a:p>
        </p:txBody>
      </p:sp>
      <p:pic>
        <p:nvPicPr>
          <p:cNvPr id="682" name="Google Shape;682;p41"/>
          <p:cNvPicPr preferRelativeResize="0"/>
          <p:nvPr/>
        </p:nvPicPr>
        <p:blipFill>
          <a:blip r:embed="rId6">
            <a:alphaModFix/>
          </a:blip>
          <a:stretch>
            <a:fillRect/>
          </a:stretch>
        </p:blipFill>
        <p:spPr>
          <a:xfrm>
            <a:off x="2280425" y="3834775"/>
            <a:ext cx="384900" cy="384900"/>
          </a:xfrm>
          <a:prstGeom prst="rect">
            <a:avLst/>
          </a:prstGeom>
          <a:noFill/>
          <a:ln>
            <a:noFill/>
          </a:ln>
          <a:effectLst>
            <a:outerShdw blurRad="57150" rotWithShape="0" algn="bl" dir="5400000" dist="19050">
              <a:srgbClr val="000000">
                <a:alpha val="50000"/>
              </a:srgbClr>
            </a:outerShdw>
          </a:effectLst>
        </p:spPr>
      </p:pic>
      <p:pic>
        <p:nvPicPr>
          <p:cNvPr id="683" name="Google Shape;683;p41"/>
          <p:cNvPicPr preferRelativeResize="0"/>
          <p:nvPr/>
        </p:nvPicPr>
        <p:blipFill>
          <a:blip r:embed="rId7">
            <a:alphaModFix/>
          </a:blip>
          <a:stretch>
            <a:fillRect/>
          </a:stretch>
        </p:blipFill>
        <p:spPr>
          <a:xfrm>
            <a:off x="4475763" y="3834775"/>
            <a:ext cx="384900" cy="384900"/>
          </a:xfrm>
          <a:prstGeom prst="rect">
            <a:avLst/>
          </a:prstGeom>
          <a:noFill/>
          <a:ln>
            <a:noFill/>
          </a:ln>
          <a:effectLst>
            <a:outerShdw blurRad="57150" rotWithShape="0" algn="bl" dir="5400000" dist="19050">
              <a:srgbClr val="000000">
                <a:alpha val="50000"/>
              </a:srgbClr>
            </a:outerShdw>
          </a:effectLst>
        </p:spPr>
      </p:pic>
      <p:pic>
        <p:nvPicPr>
          <p:cNvPr id="684" name="Google Shape;684;p41"/>
          <p:cNvPicPr preferRelativeResize="0"/>
          <p:nvPr/>
        </p:nvPicPr>
        <p:blipFill>
          <a:blip r:embed="rId8">
            <a:alphaModFix/>
          </a:blip>
          <a:stretch>
            <a:fillRect/>
          </a:stretch>
        </p:blipFill>
        <p:spPr>
          <a:xfrm>
            <a:off x="6684175" y="3800813"/>
            <a:ext cx="384900" cy="384900"/>
          </a:xfrm>
          <a:prstGeom prst="rect">
            <a:avLst/>
          </a:prstGeom>
          <a:noFill/>
          <a:ln>
            <a:noFill/>
          </a:ln>
          <a:effectLst>
            <a:outerShdw blurRad="57150" rotWithShape="0" algn="bl" dir="5400000" dist="19050">
              <a:srgbClr val="000000">
                <a:alpha val="50000"/>
              </a:srgbClr>
            </a:outerShdw>
          </a:effectLst>
        </p:spPr>
      </p:pic>
      <p:sp>
        <p:nvSpPr>
          <p:cNvPr id="685" name="Google Shape;685;p41"/>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pic>
        <p:nvPicPr>
          <p:cNvPr id="686" name="Google Shape;686;p41">
            <a:hlinkClick r:id="rId9"/>
          </p:cNvPr>
          <p:cNvPicPr preferRelativeResize="0"/>
          <p:nvPr/>
        </p:nvPicPr>
        <p:blipFill>
          <a:blip r:embed="rId10">
            <a:alphaModFix/>
          </a:blip>
          <a:stretch>
            <a:fillRect/>
          </a:stretch>
        </p:blipFill>
        <p:spPr>
          <a:xfrm>
            <a:off x="6076725" y="1688650"/>
            <a:ext cx="1720075" cy="1281283"/>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0" name="Shape 690"/>
        <p:cNvGrpSpPr/>
        <p:nvPr/>
      </p:nvGrpSpPr>
      <p:grpSpPr>
        <a:xfrm>
          <a:off x="0" y="0"/>
          <a:ext cx="0" cy="0"/>
          <a:chOff x="0" y="0"/>
          <a:chExt cx="0" cy="0"/>
        </a:xfrm>
      </p:grpSpPr>
      <p:pic>
        <p:nvPicPr>
          <p:cNvPr id="691" name="Google Shape;691;p42"/>
          <p:cNvPicPr preferRelativeResize="0"/>
          <p:nvPr/>
        </p:nvPicPr>
        <p:blipFill>
          <a:blip r:embed="rId3">
            <a:alphaModFix/>
          </a:blip>
          <a:stretch>
            <a:fillRect/>
          </a:stretch>
        </p:blipFill>
        <p:spPr>
          <a:xfrm>
            <a:off x="3140738" y="1676425"/>
            <a:ext cx="3432475" cy="3500924"/>
          </a:xfrm>
          <a:prstGeom prst="rect">
            <a:avLst/>
          </a:prstGeom>
          <a:noFill/>
          <a:ln>
            <a:noFill/>
          </a:ln>
        </p:spPr>
      </p:pic>
      <p:pic>
        <p:nvPicPr>
          <p:cNvPr id="692" name="Google Shape;692;p42"/>
          <p:cNvPicPr preferRelativeResize="0"/>
          <p:nvPr/>
        </p:nvPicPr>
        <p:blipFill>
          <a:blip r:embed="rId3">
            <a:alphaModFix/>
          </a:blip>
          <a:stretch>
            <a:fillRect/>
          </a:stretch>
        </p:blipFill>
        <p:spPr>
          <a:xfrm>
            <a:off x="5708300" y="1718775"/>
            <a:ext cx="3344024" cy="3500924"/>
          </a:xfrm>
          <a:prstGeom prst="rect">
            <a:avLst/>
          </a:prstGeom>
          <a:noFill/>
          <a:ln>
            <a:noFill/>
          </a:ln>
        </p:spPr>
      </p:pic>
      <p:pic>
        <p:nvPicPr>
          <p:cNvPr id="693" name="Google Shape;693;p42"/>
          <p:cNvPicPr preferRelativeResize="0"/>
          <p:nvPr/>
        </p:nvPicPr>
        <p:blipFill>
          <a:blip r:embed="rId3">
            <a:alphaModFix/>
          </a:blip>
          <a:stretch>
            <a:fillRect/>
          </a:stretch>
        </p:blipFill>
        <p:spPr>
          <a:xfrm>
            <a:off x="717325" y="1718775"/>
            <a:ext cx="3344024" cy="3500924"/>
          </a:xfrm>
          <a:prstGeom prst="rect">
            <a:avLst/>
          </a:prstGeom>
          <a:noFill/>
          <a:ln>
            <a:noFill/>
          </a:ln>
        </p:spPr>
      </p:pic>
      <p:pic>
        <p:nvPicPr>
          <p:cNvPr id="694" name="Google Shape;694;p42"/>
          <p:cNvPicPr preferRelativeResize="0"/>
          <p:nvPr/>
        </p:nvPicPr>
        <p:blipFill>
          <a:blip r:embed="rId4">
            <a:alphaModFix/>
          </a:blip>
          <a:stretch>
            <a:fillRect/>
          </a:stretch>
        </p:blipFill>
        <p:spPr>
          <a:xfrm>
            <a:off x="826250" y="1551175"/>
            <a:ext cx="2271000" cy="3272875"/>
          </a:xfrm>
          <a:prstGeom prst="rect">
            <a:avLst/>
          </a:prstGeom>
          <a:noFill/>
          <a:ln>
            <a:noFill/>
          </a:ln>
        </p:spPr>
      </p:pic>
      <p:pic>
        <p:nvPicPr>
          <p:cNvPr id="695" name="Google Shape;695;p42"/>
          <p:cNvPicPr preferRelativeResize="0"/>
          <p:nvPr/>
        </p:nvPicPr>
        <p:blipFill>
          <a:blip r:embed="rId4">
            <a:alphaModFix/>
          </a:blip>
          <a:stretch>
            <a:fillRect/>
          </a:stretch>
        </p:blipFill>
        <p:spPr>
          <a:xfrm>
            <a:off x="3359675" y="1551175"/>
            <a:ext cx="2331050" cy="3272875"/>
          </a:xfrm>
          <a:prstGeom prst="rect">
            <a:avLst/>
          </a:prstGeom>
          <a:noFill/>
          <a:ln>
            <a:noFill/>
          </a:ln>
        </p:spPr>
      </p:pic>
      <p:pic>
        <p:nvPicPr>
          <p:cNvPr id="696" name="Google Shape;696;p42"/>
          <p:cNvPicPr preferRelativeResize="0"/>
          <p:nvPr/>
        </p:nvPicPr>
        <p:blipFill>
          <a:blip r:embed="rId4">
            <a:alphaModFix/>
          </a:blip>
          <a:stretch>
            <a:fillRect/>
          </a:stretch>
        </p:blipFill>
        <p:spPr>
          <a:xfrm>
            <a:off x="5921600" y="1551175"/>
            <a:ext cx="2271000" cy="3260199"/>
          </a:xfrm>
          <a:prstGeom prst="rect">
            <a:avLst/>
          </a:prstGeom>
          <a:noFill/>
          <a:ln>
            <a:noFill/>
          </a:ln>
        </p:spPr>
      </p:pic>
      <p:sp>
        <p:nvSpPr>
          <p:cNvPr id="697" name="Google Shape;697;p42"/>
          <p:cNvSpPr txBox="1"/>
          <p:nvPr/>
        </p:nvSpPr>
        <p:spPr>
          <a:xfrm>
            <a:off x="3504425" y="4039200"/>
            <a:ext cx="20100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800">
                <a:solidFill>
                  <a:schemeClr val="dk1"/>
                </a:solidFill>
                <a:latin typeface="Montserrat"/>
                <a:ea typeface="Montserrat"/>
                <a:cs typeface="Montserrat"/>
                <a:sym typeface="Montserrat"/>
              </a:rPr>
              <a:t>L’occupant a la possibilité d’ajouter un commentaire et/ou une photo..</a:t>
            </a:r>
            <a:endParaRPr sz="800">
              <a:latin typeface="Montserrat"/>
              <a:ea typeface="Montserrat"/>
              <a:cs typeface="Montserrat"/>
              <a:sym typeface="Montserrat"/>
            </a:endParaRPr>
          </a:p>
        </p:txBody>
      </p:sp>
      <p:sp>
        <p:nvSpPr>
          <p:cNvPr id="698" name="Google Shape;698;p42"/>
          <p:cNvSpPr txBox="1"/>
          <p:nvPr/>
        </p:nvSpPr>
        <p:spPr>
          <a:xfrm>
            <a:off x="717325" y="203825"/>
            <a:ext cx="72657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Dans la pratique, comment ça se passe ?</a:t>
            </a:r>
            <a:endParaRPr sz="2500">
              <a:latin typeface="Calistoga"/>
              <a:ea typeface="Calistoga"/>
              <a:cs typeface="Calistoga"/>
              <a:sym typeface="Calistoga"/>
            </a:endParaRPr>
          </a:p>
        </p:txBody>
      </p:sp>
      <p:sp>
        <p:nvSpPr>
          <p:cNvPr id="699" name="Google Shape;699;p42"/>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p42"/>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chemeClr val="lt1"/>
                </a:solidFill>
                <a:latin typeface="Montserrat"/>
                <a:ea typeface="Montserrat"/>
                <a:cs typeface="Montserrat"/>
                <a:sym typeface="Montserrat"/>
              </a:rPr>
              <a:t>Description du processus de déclaration d’incident</a:t>
            </a:r>
            <a:endParaRPr b="1" sz="1200">
              <a:solidFill>
                <a:srgbClr val="FFFFFF"/>
              </a:solidFill>
              <a:latin typeface="Montserrat"/>
              <a:ea typeface="Montserrat"/>
              <a:cs typeface="Montserrat"/>
              <a:sym typeface="Montserrat"/>
            </a:endParaRPr>
          </a:p>
        </p:txBody>
      </p:sp>
      <p:sp>
        <p:nvSpPr>
          <p:cNvPr id="701" name="Google Shape;701;p42"/>
          <p:cNvSpPr txBox="1"/>
          <p:nvPr/>
        </p:nvSpPr>
        <p:spPr>
          <a:xfrm>
            <a:off x="956763" y="4039200"/>
            <a:ext cx="20100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800">
                <a:solidFill>
                  <a:schemeClr val="dk1"/>
                </a:solidFill>
                <a:latin typeface="Montserrat"/>
                <a:ea typeface="Montserrat"/>
                <a:cs typeface="Montserrat"/>
                <a:sym typeface="Montserrat"/>
              </a:rPr>
              <a:t>L’occupant scanne le QR Code avec son smartphone, puis sélectionne le motif correspondant.</a:t>
            </a:r>
            <a:endParaRPr sz="800">
              <a:latin typeface="Montserrat"/>
              <a:ea typeface="Montserrat"/>
              <a:cs typeface="Montserrat"/>
              <a:sym typeface="Montserrat"/>
            </a:endParaRPr>
          </a:p>
        </p:txBody>
      </p:sp>
      <p:sp>
        <p:nvSpPr>
          <p:cNvPr id="702" name="Google Shape;702;p42"/>
          <p:cNvSpPr txBox="1"/>
          <p:nvPr/>
        </p:nvSpPr>
        <p:spPr>
          <a:xfrm>
            <a:off x="5976182" y="4039200"/>
            <a:ext cx="21750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800">
                <a:solidFill>
                  <a:schemeClr val="dk1"/>
                </a:solidFill>
                <a:latin typeface="Montserrat"/>
                <a:ea typeface="Montserrat"/>
                <a:cs typeface="Montserrat"/>
                <a:sym typeface="Montserrat"/>
              </a:rPr>
              <a:t>En prime, il peut renseigner son adresse mail pour suivre le traitement de sa demande (facultatif).</a:t>
            </a:r>
            <a:endParaRPr sz="800">
              <a:latin typeface="Montserrat"/>
              <a:ea typeface="Montserrat"/>
              <a:cs typeface="Montserrat"/>
              <a:sym typeface="Montserrat"/>
            </a:endParaRPr>
          </a:p>
        </p:txBody>
      </p:sp>
      <p:pic>
        <p:nvPicPr>
          <p:cNvPr id="703" name="Google Shape;703;p42"/>
          <p:cNvPicPr preferRelativeResize="0"/>
          <p:nvPr/>
        </p:nvPicPr>
        <p:blipFill rotWithShape="1">
          <a:blip r:embed="rId5">
            <a:alphaModFix/>
          </a:blip>
          <a:srcRect b="16001" l="66344" r="14303" t="15028"/>
          <a:stretch/>
        </p:blipFill>
        <p:spPr>
          <a:xfrm>
            <a:off x="1503500" y="2280435"/>
            <a:ext cx="850376" cy="1704666"/>
          </a:xfrm>
          <a:prstGeom prst="rect">
            <a:avLst/>
          </a:prstGeom>
          <a:noFill/>
          <a:ln>
            <a:noFill/>
          </a:ln>
        </p:spPr>
      </p:pic>
      <p:pic>
        <p:nvPicPr>
          <p:cNvPr id="704" name="Google Shape;704;p42"/>
          <p:cNvPicPr preferRelativeResize="0"/>
          <p:nvPr/>
        </p:nvPicPr>
        <p:blipFill rotWithShape="1">
          <a:blip r:embed="rId5">
            <a:alphaModFix/>
          </a:blip>
          <a:srcRect b="16001" l="66344" r="14303" t="15028"/>
          <a:stretch/>
        </p:blipFill>
        <p:spPr>
          <a:xfrm>
            <a:off x="4084238" y="2280435"/>
            <a:ext cx="850376" cy="1704666"/>
          </a:xfrm>
          <a:prstGeom prst="rect">
            <a:avLst/>
          </a:prstGeom>
          <a:noFill/>
          <a:ln>
            <a:noFill/>
          </a:ln>
        </p:spPr>
      </p:pic>
      <p:pic>
        <p:nvPicPr>
          <p:cNvPr id="705" name="Google Shape;705;p42"/>
          <p:cNvPicPr preferRelativeResize="0"/>
          <p:nvPr/>
        </p:nvPicPr>
        <p:blipFill>
          <a:blip r:embed="rId6">
            <a:alphaModFix/>
          </a:blip>
          <a:stretch>
            <a:fillRect/>
          </a:stretch>
        </p:blipFill>
        <p:spPr>
          <a:xfrm>
            <a:off x="4139325" y="2385425"/>
            <a:ext cx="744150" cy="1472402"/>
          </a:xfrm>
          <a:prstGeom prst="rect">
            <a:avLst/>
          </a:prstGeom>
          <a:noFill/>
          <a:ln>
            <a:noFill/>
          </a:ln>
        </p:spPr>
      </p:pic>
      <p:pic>
        <p:nvPicPr>
          <p:cNvPr id="706" name="Google Shape;706;p42"/>
          <p:cNvPicPr preferRelativeResize="0"/>
          <p:nvPr/>
        </p:nvPicPr>
        <p:blipFill>
          <a:blip r:embed="rId7">
            <a:alphaModFix/>
          </a:blip>
          <a:stretch>
            <a:fillRect/>
          </a:stretch>
        </p:blipFill>
        <p:spPr>
          <a:xfrm>
            <a:off x="1571275" y="2385425"/>
            <a:ext cx="727474" cy="1444226"/>
          </a:xfrm>
          <a:prstGeom prst="rect">
            <a:avLst/>
          </a:prstGeom>
          <a:noFill/>
          <a:ln>
            <a:noFill/>
          </a:ln>
        </p:spPr>
      </p:pic>
      <p:pic>
        <p:nvPicPr>
          <p:cNvPr id="707" name="Google Shape;707;p42"/>
          <p:cNvPicPr preferRelativeResize="0"/>
          <p:nvPr/>
        </p:nvPicPr>
        <p:blipFill rotWithShape="1">
          <a:blip r:embed="rId5">
            <a:alphaModFix/>
          </a:blip>
          <a:srcRect b="16001" l="66344" r="14303" t="15028"/>
          <a:stretch/>
        </p:blipFill>
        <p:spPr>
          <a:xfrm>
            <a:off x="6696513" y="2180810"/>
            <a:ext cx="850376" cy="1704666"/>
          </a:xfrm>
          <a:prstGeom prst="rect">
            <a:avLst/>
          </a:prstGeom>
          <a:noFill/>
          <a:ln>
            <a:noFill/>
          </a:ln>
        </p:spPr>
      </p:pic>
      <p:pic>
        <p:nvPicPr>
          <p:cNvPr id="708" name="Google Shape;708;p42"/>
          <p:cNvPicPr preferRelativeResize="0"/>
          <p:nvPr/>
        </p:nvPicPr>
        <p:blipFill>
          <a:blip r:embed="rId8">
            <a:alphaModFix/>
          </a:blip>
          <a:stretch>
            <a:fillRect/>
          </a:stretch>
        </p:blipFill>
        <p:spPr>
          <a:xfrm>
            <a:off x="6751650" y="2311025"/>
            <a:ext cx="744150" cy="1444224"/>
          </a:xfrm>
          <a:prstGeom prst="rect">
            <a:avLst/>
          </a:prstGeom>
          <a:noFill/>
          <a:ln>
            <a:noFill/>
          </a:ln>
        </p:spPr>
      </p:pic>
      <p:pic>
        <p:nvPicPr>
          <p:cNvPr id="709" name="Google Shape;709;p42"/>
          <p:cNvPicPr preferRelativeResize="0"/>
          <p:nvPr/>
        </p:nvPicPr>
        <p:blipFill>
          <a:blip r:embed="rId9">
            <a:alphaModFix/>
          </a:blip>
          <a:stretch>
            <a:fillRect/>
          </a:stretch>
        </p:blipFill>
        <p:spPr>
          <a:xfrm>
            <a:off x="1880970" y="1820925"/>
            <a:ext cx="161575" cy="286825"/>
          </a:xfrm>
          <a:prstGeom prst="rect">
            <a:avLst/>
          </a:prstGeom>
          <a:noFill/>
          <a:ln>
            <a:noFill/>
          </a:ln>
        </p:spPr>
      </p:pic>
      <p:pic>
        <p:nvPicPr>
          <p:cNvPr id="710" name="Google Shape;710;p42"/>
          <p:cNvPicPr preferRelativeResize="0"/>
          <p:nvPr/>
        </p:nvPicPr>
        <p:blipFill>
          <a:blip r:embed="rId10">
            <a:alphaModFix/>
          </a:blip>
          <a:stretch>
            <a:fillRect/>
          </a:stretch>
        </p:blipFill>
        <p:spPr>
          <a:xfrm>
            <a:off x="4423295" y="1820926"/>
            <a:ext cx="208407" cy="286825"/>
          </a:xfrm>
          <a:prstGeom prst="rect">
            <a:avLst/>
          </a:prstGeom>
          <a:noFill/>
          <a:ln>
            <a:noFill/>
          </a:ln>
        </p:spPr>
      </p:pic>
      <p:pic>
        <p:nvPicPr>
          <p:cNvPr id="711" name="Google Shape;711;p42"/>
          <p:cNvPicPr preferRelativeResize="0"/>
          <p:nvPr/>
        </p:nvPicPr>
        <p:blipFill>
          <a:blip r:embed="rId11">
            <a:alphaModFix/>
          </a:blip>
          <a:stretch>
            <a:fillRect/>
          </a:stretch>
        </p:blipFill>
        <p:spPr>
          <a:xfrm>
            <a:off x="6952894" y="1825875"/>
            <a:ext cx="208400" cy="276921"/>
          </a:xfrm>
          <a:prstGeom prst="rect">
            <a:avLst/>
          </a:prstGeom>
          <a:noFill/>
          <a:ln>
            <a:noFill/>
          </a:ln>
        </p:spPr>
      </p:pic>
      <p:pic>
        <p:nvPicPr>
          <p:cNvPr id="712" name="Google Shape;712;p42"/>
          <p:cNvPicPr preferRelativeResize="0"/>
          <p:nvPr/>
        </p:nvPicPr>
        <p:blipFill>
          <a:blip r:embed="rId12">
            <a:alphaModFix/>
          </a:blip>
          <a:stretch>
            <a:fillRect/>
          </a:stretch>
        </p:blipFill>
        <p:spPr>
          <a:xfrm rot="-504995">
            <a:off x="2386175" y="4486763"/>
            <a:ext cx="1720200" cy="567763"/>
          </a:xfrm>
          <a:prstGeom prst="rect">
            <a:avLst/>
          </a:prstGeom>
          <a:noFill/>
          <a:ln>
            <a:noFill/>
          </a:ln>
        </p:spPr>
      </p:pic>
      <p:pic>
        <p:nvPicPr>
          <p:cNvPr id="713" name="Google Shape;713;p42"/>
          <p:cNvPicPr preferRelativeResize="0"/>
          <p:nvPr/>
        </p:nvPicPr>
        <p:blipFill>
          <a:blip r:embed="rId13">
            <a:alphaModFix/>
          </a:blip>
          <a:stretch>
            <a:fillRect/>
          </a:stretch>
        </p:blipFill>
        <p:spPr>
          <a:xfrm>
            <a:off x="4993644" y="1332202"/>
            <a:ext cx="1730657" cy="472475"/>
          </a:xfrm>
          <a:prstGeom prst="rect">
            <a:avLst/>
          </a:prstGeom>
          <a:noFill/>
          <a:ln>
            <a:noFill/>
          </a:ln>
        </p:spPr>
      </p:pic>
      <p:sp>
        <p:nvSpPr>
          <p:cNvPr id="714" name="Google Shape;714;p42"/>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pic>
        <p:nvPicPr>
          <p:cNvPr id="134" name="Google Shape;134;p16"/>
          <p:cNvPicPr preferRelativeResize="0"/>
          <p:nvPr/>
        </p:nvPicPr>
        <p:blipFill>
          <a:blip r:embed="rId3">
            <a:alphaModFix/>
          </a:blip>
          <a:stretch>
            <a:fillRect/>
          </a:stretch>
        </p:blipFill>
        <p:spPr>
          <a:xfrm>
            <a:off x="4735550" y="3485275"/>
            <a:ext cx="3429350" cy="606101"/>
          </a:xfrm>
          <a:prstGeom prst="rect">
            <a:avLst/>
          </a:prstGeom>
          <a:noFill/>
          <a:ln>
            <a:noFill/>
          </a:ln>
        </p:spPr>
      </p:pic>
      <p:pic>
        <p:nvPicPr>
          <p:cNvPr id="135" name="Google Shape;135;p16"/>
          <p:cNvPicPr preferRelativeResize="0"/>
          <p:nvPr/>
        </p:nvPicPr>
        <p:blipFill>
          <a:blip r:embed="rId3">
            <a:alphaModFix/>
          </a:blip>
          <a:stretch>
            <a:fillRect/>
          </a:stretch>
        </p:blipFill>
        <p:spPr>
          <a:xfrm>
            <a:off x="4735550" y="2751525"/>
            <a:ext cx="3429350" cy="606101"/>
          </a:xfrm>
          <a:prstGeom prst="rect">
            <a:avLst/>
          </a:prstGeom>
          <a:noFill/>
          <a:ln>
            <a:noFill/>
          </a:ln>
        </p:spPr>
      </p:pic>
      <p:pic>
        <p:nvPicPr>
          <p:cNvPr id="136" name="Google Shape;136;p16"/>
          <p:cNvPicPr preferRelativeResize="0"/>
          <p:nvPr/>
        </p:nvPicPr>
        <p:blipFill>
          <a:blip r:embed="rId3">
            <a:alphaModFix/>
          </a:blip>
          <a:stretch>
            <a:fillRect/>
          </a:stretch>
        </p:blipFill>
        <p:spPr>
          <a:xfrm>
            <a:off x="4735550" y="2017775"/>
            <a:ext cx="3429350" cy="606101"/>
          </a:xfrm>
          <a:prstGeom prst="rect">
            <a:avLst/>
          </a:prstGeom>
          <a:noFill/>
          <a:ln>
            <a:noFill/>
          </a:ln>
        </p:spPr>
      </p:pic>
      <p:sp>
        <p:nvSpPr>
          <p:cNvPr id="137" name="Google Shape;137;p16"/>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16"/>
          <p:cNvSpPr txBox="1"/>
          <p:nvPr/>
        </p:nvSpPr>
        <p:spPr>
          <a:xfrm>
            <a:off x="815300" y="87347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rgbClr val="FFFFFF"/>
                </a:solidFill>
                <a:latin typeface="Montserrat"/>
                <a:ea typeface="Montserrat"/>
                <a:cs typeface="Montserrat"/>
                <a:sym typeface="Montserrat"/>
              </a:rPr>
              <a:t>Miser sur une vision calendrier, des alertes automatiques et des exports clé en main</a:t>
            </a:r>
            <a:endParaRPr b="1" sz="1200">
              <a:solidFill>
                <a:srgbClr val="FFFFFF"/>
              </a:solidFill>
              <a:latin typeface="Montserrat"/>
              <a:ea typeface="Montserrat"/>
              <a:cs typeface="Montserrat"/>
              <a:sym typeface="Montserrat"/>
            </a:endParaRPr>
          </a:p>
        </p:txBody>
      </p:sp>
      <p:sp>
        <p:nvSpPr>
          <p:cNvPr id="139" name="Google Shape;139;p16"/>
          <p:cNvSpPr txBox="1"/>
          <p:nvPr/>
        </p:nvSpPr>
        <p:spPr>
          <a:xfrm>
            <a:off x="731350" y="263775"/>
            <a:ext cx="53235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Planification des prestations</a:t>
            </a:r>
            <a:endParaRPr sz="2500">
              <a:solidFill>
                <a:srgbClr val="353C3A"/>
              </a:solidFill>
              <a:latin typeface="Calistoga"/>
              <a:ea typeface="Calistoga"/>
              <a:cs typeface="Calistoga"/>
              <a:sym typeface="Calistoga"/>
            </a:endParaRPr>
          </a:p>
        </p:txBody>
      </p:sp>
      <p:sp>
        <p:nvSpPr>
          <p:cNvPr id="140" name="Google Shape;140;p16"/>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
        <p:nvSpPr>
          <p:cNvPr id="141" name="Google Shape;141;p16"/>
          <p:cNvSpPr txBox="1"/>
          <p:nvPr/>
        </p:nvSpPr>
        <p:spPr>
          <a:xfrm>
            <a:off x="5293609" y="2032875"/>
            <a:ext cx="2871300" cy="6279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0"/>
              </a:spcAft>
              <a:buNone/>
            </a:pPr>
            <a:r>
              <a:rPr lang="fr" sz="800">
                <a:latin typeface="Montserrat"/>
                <a:ea typeface="Montserrat"/>
                <a:cs typeface="Montserrat"/>
                <a:sym typeface="Montserrat"/>
              </a:rPr>
              <a:t>Les rondes </a:t>
            </a:r>
            <a:r>
              <a:rPr b="1" lang="fr" sz="800">
                <a:solidFill>
                  <a:srgbClr val="395CED"/>
                </a:solidFill>
                <a:latin typeface="Montserrat"/>
                <a:ea typeface="Montserrat"/>
                <a:cs typeface="Montserrat"/>
                <a:sym typeface="Montserrat"/>
              </a:rPr>
              <a:t>ponctuelles et récurrentes </a:t>
            </a:r>
            <a:r>
              <a:rPr lang="fr" sz="800">
                <a:solidFill>
                  <a:schemeClr val="dk1"/>
                </a:solidFill>
                <a:latin typeface="Montserrat"/>
                <a:ea typeface="Montserrat"/>
                <a:cs typeface="Montserrat"/>
                <a:sym typeface="Montserrat"/>
              </a:rPr>
              <a:t>de pointage ou traçabilité sont planifiées</a:t>
            </a:r>
            <a:r>
              <a:rPr b="1" lang="fr" sz="800">
                <a:solidFill>
                  <a:srgbClr val="395CED"/>
                </a:solidFill>
                <a:latin typeface="Montserrat"/>
                <a:ea typeface="Montserrat"/>
                <a:cs typeface="Montserrat"/>
                <a:sym typeface="Montserrat"/>
              </a:rPr>
              <a:t> </a:t>
            </a:r>
            <a:r>
              <a:rPr lang="fr" sz="800">
                <a:solidFill>
                  <a:schemeClr val="dk1"/>
                </a:solidFill>
                <a:latin typeface="Montserrat"/>
                <a:ea typeface="Montserrat"/>
                <a:cs typeface="Montserrat"/>
                <a:sym typeface="Montserrat"/>
              </a:rPr>
              <a:t>directement </a:t>
            </a:r>
            <a:r>
              <a:rPr lang="fr" sz="800">
                <a:latin typeface="Montserrat"/>
                <a:ea typeface="Montserrat"/>
                <a:cs typeface="Montserrat"/>
                <a:sym typeface="Montserrat"/>
              </a:rPr>
              <a:t>sur la plateforme (format liste / calendrier).</a:t>
            </a:r>
            <a:endParaRPr sz="800">
              <a:solidFill>
                <a:srgbClr val="353C3A"/>
              </a:solidFill>
              <a:latin typeface="Montserrat"/>
              <a:ea typeface="Montserrat"/>
              <a:cs typeface="Montserrat"/>
              <a:sym typeface="Montserrat"/>
            </a:endParaRPr>
          </a:p>
        </p:txBody>
      </p:sp>
      <p:sp>
        <p:nvSpPr>
          <p:cNvPr id="142" name="Google Shape;142;p16"/>
          <p:cNvSpPr txBox="1"/>
          <p:nvPr/>
        </p:nvSpPr>
        <p:spPr>
          <a:xfrm>
            <a:off x="5275450" y="3485275"/>
            <a:ext cx="2939400" cy="6279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0"/>
              </a:spcAft>
              <a:buClr>
                <a:schemeClr val="dk1"/>
              </a:buClr>
              <a:buSzPts val="1100"/>
              <a:buFont typeface="Arial"/>
              <a:buNone/>
            </a:pPr>
            <a:r>
              <a:rPr lang="fr" sz="800">
                <a:solidFill>
                  <a:schemeClr val="dk1"/>
                </a:solidFill>
                <a:latin typeface="Montserrat"/>
                <a:ea typeface="Montserrat"/>
                <a:cs typeface="Montserrat"/>
                <a:sym typeface="Montserrat"/>
              </a:rPr>
              <a:t>Des </a:t>
            </a:r>
            <a:r>
              <a:rPr b="1" lang="fr" sz="800">
                <a:solidFill>
                  <a:srgbClr val="395CED"/>
                </a:solidFill>
                <a:latin typeface="Montserrat"/>
                <a:ea typeface="Montserrat"/>
                <a:cs typeface="Montserrat"/>
                <a:sym typeface="Montserrat"/>
              </a:rPr>
              <a:t>alertes automatiques </a:t>
            </a:r>
            <a:r>
              <a:rPr lang="fr" sz="800">
                <a:solidFill>
                  <a:schemeClr val="dk1"/>
                </a:solidFill>
                <a:latin typeface="Montserrat"/>
                <a:ea typeface="Montserrat"/>
                <a:cs typeface="Montserrat"/>
                <a:sym typeface="Montserrat"/>
              </a:rPr>
              <a:t>sont envoyées si l’agent est absent ou bien en cas de manquement sur site, pour réagir au plus vite et veiller au service rendu !</a:t>
            </a:r>
            <a:endParaRPr sz="800">
              <a:solidFill>
                <a:srgbClr val="353C3A"/>
              </a:solidFill>
              <a:latin typeface="Montserrat"/>
              <a:ea typeface="Montserrat"/>
              <a:cs typeface="Montserrat"/>
              <a:sym typeface="Montserrat"/>
            </a:endParaRPr>
          </a:p>
        </p:txBody>
      </p:sp>
      <p:pic>
        <p:nvPicPr>
          <p:cNvPr id="143" name="Google Shape;143;p16"/>
          <p:cNvPicPr preferRelativeResize="0"/>
          <p:nvPr/>
        </p:nvPicPr>
        <p:blipFill>
          <a:blip r:embed="rId4">
            <a:alphaModFix/>
          </a:blip>
          <a:stretch>
            <a:fillRect/>
          </a:stretch>
        </p:blipFill>
        <p:spPr>
          <a:xfrm>
            <a:off x="4904052" y="3642349"/>
            <a:ext cx="268700" cy="276863"/>
          </a:xfrm>
          <a:prstGeom prst="rect">
            <a:avLst/>
          </a:prstGeom>
          <a:noFill/>
          <a:ln>
            <a:noFill/>
          </a:ln>
        </p:spPr>
      </p:pic>
      <p:pic>
        <p:nvPicPr>
          <p:cNvPr id="144" name="Google Shape;144;p16"/>
          <p:cNvPicPr preferRelativeResize="0"/>
          <p:nvPr/>
        </p:nvPicPr>
        <p:blipFill>
          <a:blip r:embed="rId5">
            <a:alphaModFix/>
          </a:blip>
          <a:stretch>
            <a:fillRect/>
          </a:stretch>
        </p:blipFill>
        <p:spPr>
          <a:xfrm>
            <a:off x="4904052" y="2916149"/>
            <a:ext cx="268700" cy="276863"/>
          </a:xfrm>
          <a:prstGeom prst="rect">
            <a:avLst/>
          </a:prstGeom>
          <a:noFill/>
          <a:ln>
            <a:noFill/>
          </a:ln>
          <a:effectLst>
            <a:outerShdw blurRad="57150" rotWithShape="0" algn="bl" dir="5400000" dist="19050">
              <a:srgbClr val="000000">
                <a:alpha val="50000"/>
              </a:srgbClr>
            </a:outerShdw>
          </a:effectLst>
        </p:spPr>
      </p:pic>
      <p:sp>
        <p:nvSpPr>
          <p:cNvPr id="145" name="Google Shape;145;p16"/>
          <p:cNvSpPr txBox="1"/>
          <p:nvPr/>
        </p:nvSpPr>
        <p:spPr>
          <a:xfrm>
            <a:off x="5293600" y="2759075"/>
            <a:ext cx="2810400" cy="6279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0"/>
              </a:spcAft>
              <a:buNone/>
            </a:pPr>
            <a:r>
              <a:rPr lang="fr" sz="800">
                <a:latin typeface="Montserrat"/>
                <a:ea typeface="Montserrat"/>
                <a:cs typeface="Montserrat"/>
                <a:sym typeface="Montserrat"/>
              </a:rPr>
              <a:t>L’ensemble des interventions sur site(s) peuvent être </a:t>
            </a:r>
            <a:r>
              <a:rPr b="1" lang="fr" sz="800">
                <a:solidFill>
                  <a:srgbClr val="395CED"/>
                </a:solidFill>
                <a:latin typeface="Montserrat"/>
                <a:ea typeface="Montserrat"/>
                <a:cs typeface="Montserrat"/>
                <a:sym typeface="Montserrat"/>
              </a:rPr>
              <a:t>pilotées</a:t>
            </a:r>
            <a:r>
              <a:rPr lang="fr" sz="800">
                <a:latin typeface="Montserrat"/>
                <a:ea typeface="Montserrat"/>
                <a:cs typeface="Montserrat"/>
                <a:sym typeface="Montserrat"/>
              </a:rPr>
              <a:t> et </a:t>
            </a:r>
            <a:r>
              <a:rPr b="1" lang="fr" sz="800">
                <a:solidFill>
                  <a:srgbClr val="395CED"/>
                </a:solidFill>
                <a:latin typeface="Montserrat"/>
                <a:ea typeface="Montserrat"/>
                <a:cs typeface="Montserrat"/>
                <a:sym typeface="Montserrat"/>
              </a:rPr>
              <a:t>suivies</a:t>
            </a:r>
            <a:r>
              <a:rPr lang="fr" sz="800">
                <a:latin typeface="Montserrat"/>
                <a:ea typeface="Montserrat"/>
                <a:cs typeface="Montserrat"/>
                <a:sym typeface="Montserrat"/>
              </a:rPr>
              <a:t> de près et à distance. </a:t>
            </a:r>
            <a:endParaRPr sz="800">
              <a:latin typeface="Montserrat"/>
              <a:ea typeface="Montserrat"/>
              <a:cs typeface="Montserrat"/>
              <a:sym typeface="Montserrat"/>
            </a:endParaRPr>
          </a:p>
          <a:p>
            <a:pPr indent="0" lvl="0" marL="0" rtl="0" algn="l">
              <a:lnSpc>
                <a:spcPct val="130000"/>
              </a:lnSpc>
              <a:spcBef>
                <a:spcPts val="0"/>
              </a:spcBef>
              <a:spcAft>
                <a:spcPts val="0"/>
              </a:spcAft>
              <a:buNone/>
            </a:pPr>
            <a:r>
              <a:rPr lang="fr" sz="800">
                <a:latin typeface="Montserrat"/>
                <a:ea typeface="Montserrat"/>
                <a:cs typeface="Montserrat"/>
                <a:sym typeface="Montserrat"/>
              </a:rPr>
              <a:t>Un code couleur facilite aussi la vision des rondes.</a:t>
            </a:r>
            <a:endParaRPr sz="800">
              <a:solidFill>
                <a:srgbClr val="353C3A"/>
              </a:solidFill>
              <a:latin typeface="Montserrat"/>
              <a:ea typeface="Montserrat"/>
              <a:cs typeface="Montserrat"/>
              <a:sym typeface="Montserrat"/>
            </a:endParaRPr>
          </a:p>
        </p:txBody>
      </p:sp>
      <p:pic>
        <p:nvPicPr>
          <p:cNvPr id="146" name="Google Shape;146;p16"/>
          <p:cNvPicPr preferRelativeResize="0"/>
          <p:nvPr/>
        </p:nvPicPr>
        <p:blipFill>
          <a:blip r:embed="rId6">
            <a:alphaModFix/>
          </a:blip>
          <a:stretch>
            <a:fillRect/>
          </a:stretch>
        </p:blipFill>
        <p:spPr>
          <a:xfrm>
            <a:off x="4904050" y="2186472"/>
            <a:ext cx="268700" cy="268700"/>
          </a:xfrm>
          <a:prstGeom prst="rect">
            <a:avLst/>
          </a:prstGeom>
          <a:noFill/>
          <a:ln>
            <a:noFill/>
          </a:ln>
          <a:effectLst>
            <a:outerShdw blurRad="57150" rotWithShape="0" algn="bl" dir="5400000" dist="19050">
              <a:srgbClr val="000000">
                <a:alpha val="50000"/>
              </a:srgbClr>
            </a:outerShdw>
          </a:effectLst>
        </p:spPr>
      </p:pic>
      <p:sp>
        <p:nvSpPr>
          <p:cNvPr id="147" name="Google Shape;147;p16"/>
          <p:cNvSpPr txBox="1"/>
          <p:nvPr/>
        </p:nvSpPr>
        <p:spPr>
          <a:xfrm>
            <a:off x="1846537" y="4070975"/>
            <a:ext cx="16680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1100" u="sng">
                <a:solidFill>
                  <a:srgbClr val="395CED"/>
                </a:solidFill>
                <a:latin typeface="Montserrat"/>
                <a:ea typeface="Montserrat"/>
                <a:cs typeface="Montserrat"/>
                <a:sym typeface="Montserrat"/>
                <a:hlinkClick r:id="rId7">
                  <a:extLst>
                    <a:ext uri="{A12FA001-AC4F-418D-AE19-62706E023703}">
                      <ahyp:hlinkClr val="tx"/>
                    </a:ext>
                  </a:extLst>
                </a:hlinkClick>
              </a:rPr>
              <a:t>Vidéo explicative</a:t>
            </a:r>
            <a:endParaRPr b="1" sz="1100">
              <a:solidFill>
                <a:srgbClr val="395CED"/>
              </a:solidFill>
              <a:latin typeface="Montserrat"/>
              <a:ea typeface="Montserrat"/>
              <a:cs typeface="Montserrat"/>
              <a:sym typeface="Montserrat"/>
            </a:endParaRPr>
          </a:p>
        </p:txBody>
      </p:sp>
      <p:pic>
        <p:nvPicPr>
          <p:cNvPr id="148" name="Google Shape;148;p16"/>
          <p:cNvPicPr preferRelativeResize="0"/>
          <p:nvPr/>
        </p:nvPicPr>
        <p:blipFill>
          <a:blip r:embed="rId8">
            <a:alphaModFix/>
          </a:blip>
          <a:stretch>
            <a:fillRect/>
          </a:stretch>
        </p:blipFill>
        <p:spPr>
          <a:xfrm>
            <a:off x="789075" y="1627075"/>
            <a:ext cx="3782924" cy="2572000"/>
          </a:xfrm>
          <a:prstGeom prst="rect">
            <a:avLst/>
          </a:prstGeom>
          <a:noFill/>
          <a:ln>
            <a:noFill/>
          </a:ln>
        </p:spPr>
      </p:pic>
      <p:pic>
        <p:nvPicPr>
          <p:cNvPr id="149" name="Google Shape;149;p16"/>
          <p:cNvPicPr preferRelativeResize="0"/>
          <p:nvPr/>
        </p:nvPicPr>
        <p:blipFill rotWithShape="1">
          <a:blip r:embed="rId9">
            <a:alphaModFix/>
          </a:blip>
          <a:srcRect b="0" l="0" r="24528" t="0"/>
          <a:stretch/>
        </p:blipFill>
        <p:spPr>
          <a:xfrm>
            <a:off x="1312629" y="1998064"/>
            <a:ext cx="2735815" cy="1736596"/>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F0"/>
        </a:solidFill>
      </p:bgPr>
    </p:bg>
    <p:spTree>
      <p:nvGrpSpPr>
        <p:cNvPr id="718" name="Shape 718"/>
        <p:cNvGrpSpPr/>
        <p:nvPr/>
      </p:nvGrpSpPr>
      <p:grpSpPr>
        <a:xfrm>
          <a:off x="0" y="0"/>
          <a:ext cx="0" cy="0"/>
          <a:chOff x="0" y="0"/>
          <a:chExt cx="0" cy="0"/>
        </a:xfrm>
      </p:grpSpPr>
      <p:sp>
        <p:nvSpPr>
          <p:cNvPr id="719" name="Google Shape;719;p43"/>
          <p:cNvSpPr/>
          <p:nvPr/>
        </p:nvSpPr>
        <p:spPr>
          <a:xfrm>
            <a:off x="666750" y="567018"/>
            <a:ext cx="8113948" cy="4104399"/>
          </a:xfrm>
          <a:custGeom>
            <a:rect b="b" l="l" r="r" t="t"/>
            <a:pathLst>
              <a:path extrusionOk="0" h="1272682" w="2515953">
                <a:moveTo>
                  <a:pt x="2391492" y="1272682"/>
                </a:moveTo>
                <a:lnTo>
                  <a:pt x="124460" y="1272682"/>
                </a:lnTo>
                <a:cubicBezTo>
                  <a:pt x="55880" y="1272682"/>
                  <a:pt x="0" y="1216802"/>
                  <a:pt x="0" y="1148222"/>
                </a:cubicBezTo>
                <a:lnTo>
                  <a:pt x="0" y="124460"/>
                </a:lnTo>
                <a:cubicBezTo>
                  <a:pt x="0" y="55880"/>
                  <a:pt x="55880" y="0"/>
                  <a:pt x="124460" y="0"/>
                </a:cubicBezTo>
                <a:lnTo>
                  <a:pt x="2391493" y="0"/>
                </a:lnTo>
                <a:cubicBezTo>
                  <a:pt x="2460073" y="0"/>
                  <a:pt x="2515953" y="55880"/>
                  <a:pt x="2515953" y="124460"/>
                </a:cubicBezTo>
                <a:lnTo>
                  <a:pt x="2515953" y="1148222"/>
                </a:lnTo>
                <a:cubicBezTo>
                  <a:pt x="2515953" y="1216802"/>
                  <a:pt x="2460073" y="1272682"/>
                  <a:pt x="2391493" y="1272682"/>
                </a:cubicBezTo>
                <a:close/>
              </a:path>
            </a:pathLst>
          </a:custGeom>
          <a:solidFill>
            <a:srgbClr val="FDE1D8">
              <a:alpha val="49800"/>
            </a:srgbClr>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720" name="Google Shape;720;p43"/>
          <p:cNvSpPr txBox="1"/>
          <p:nvPr/>
        </p:nvSpPr>
        <p:spPr>
          <a:xfrm>
            <a:off x="1755825" y="2018175"/>
            <a:ext cx="5935800" cy="1154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4500">
                <a:latin typeface="Calistoga"/>
                <a:ea typeface="Calistoga"/>
                <a:cs typeface="Calistoga"/>
                <a:sym typeface="Calistoga"/>
              </a:rPr>
              <a:t>Nouveautés</a:t>
            </a:r>
            <a:endParaRPr sz="4500">
              <a:latin typeface="Calistoga"/>
              <a:ea typeface="Calistoga"/>
              <a:cs typeface="Calistoga"/>
              <a:sym typeface="Calistoga"/>
            </a:endParaRPr>
          </a:p>
          <a:p>
            <a:pPr indent="0" lvl="0" marL="0" rtl="0" algn="ctr">
              <a:spcBef>
                <a:spcPts val="0"/>
              </a:spcBef>
              <a:spcAft>
                <a:spcPts val="0"/>
              </a:spcAft>
              <a:buNone/>
            </a:pPr>
            <a:r>
              <a:rPr i="1" lang="fr" sz="1800">
                <a:latin typeface="Calistoga"/>
                <a:ea typeface="Calistoga"/>
                <a:cs typeface="Calistoga"/>
                <a:sym typeface="Calistoga"/>
              </a:rPr>
              <a:t>Les QR codes 4 en 1 et les distributeurs connectés Tork</a:t>
            </a:r>
            <a:endParaRPr i="1" sz="1800">
              <a:latin typeface="Calistoga"/>
              <a:ea typeface="Calistoga"/>
              <a:cs typeface="Calistoga"/>
              <a:sym typeface="Calistoga"/>
            </a:endParaRPr>
          </a:p>
        </p:txBody>
      </p:sp>
      <p:sp>
        <p:nvSpPr>
          <p:cNvPr id="721" name="Google Shape;721;p43"/>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5" name="Shape 725"/>
        <p:cNvGrpSpPr/>
        <p:nvPr/>
      </p:nvGrpSpPr>
      <p:grpSpPr>
        <a:xfrm>
          <a:off x="0" y="0"/>
          <a:ext cx="0" cy="0"/>
          <a:chOff x="0" y="0"/>
          <a:chExt cx="0" cy="0"/>
        </a:xfrm>
      </p:grpSpPr>
      <p:sp>
        <p:nvSpPr>
          <p:cNvPr id="726" name="Google Shape;726;p44"/>
          <p:cNvSpPr txBox="1"/>
          <p:nvPr/>
        </p:nvSpPr>
        <p:spPr>
          <a:xfrm>
            <a:off x="717325" y="203825"/>
            <a:ext cx="77712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4 fonctionnalités en 1 unique QR code</a:t>
            </a:r>
            <a:endParaRPr sz="2500">
              <a:latin typeface="Calistoga"/>
              <a:ea typeface="Calistoga"/>
              <a:cs typeface="Calistoga"/>
              <a:sym typeface="Calistoga"/>
            </a:endParaRPr>
          </a:p>
        </p:txBody>
      </p:sp>
      <p:sp>
        <p:nvSpPr>
          <p:cNvPr id="727" name="Google Shape;727;p44"/>
          <p:cNvSpPr txBox="1"/>
          <p:nvPr/>
        </p:nvSpPr>
        <p:spPr>
          <a:xfrm>
            <a:off x="789325" y="1688975"/>
            <a:ext cx="4977300" cy="15837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0"/>
              </a:spcAft>
              <a:buNone/>
            </a:pPr>
            <a:r>
              <a:rPr lang="fr" sz="900">
                <a:solidFill>
                  <a:schemeClr val="dk1"/>
                </a:solidFill>
                <a:latin typeface="Montserrat"/>
                <a:ea typeface="Montserrat"/>
                <a:cs typeface="Montserrat"/>
                <a:sym typeface="Montserrat"/>
              </a:rPr>
              <a:t>En flashant le QR Code avec leur smartphone, </a:t>
            </a:r>
            <a:r>
              <a:rPr b="1" lang="fr" sz="900">
                <a:solidFill>
                  <a:srgbClr val="395CED"/>
                </a:solidFill>
                <a:latin typeface="Montserrat"/>
                <a:ea typeface="Montserrat"/>
                <a:cs typeface="Montserrat"/>
                <a:sym typeface="Montserrat"/>
              </a:rPr>
              <a:t>les occupants</a:t>
            </a:r>
            <a:r>
              <a:rPr lang="fr" sz="900">
                <a:solidFill>
                  <a:schemeClr val="dk1"/>
                </a:solidFill>
                <a:latin typeface="Montserrat"/>
                <a:ea typeface="Montserrat"/>
                <a:cs typeface="Montserrat"/>
                <a:sym typeface="Montserrat"/>
              </a:rPr>
              <a:t> et </a:t>
            </a:r>
            <a:r>
              <a:rPr b="1" lang="fr" sz="900">
                <a:solidFill>
                  <a:srgbClr val="395CED"/>
                </a:solidFill>
                <a:latin typeface="Montserrat"/>
                <a:ea typeface="Montserrat"/>
                <a:cs typeface="Montserrat"/>
                <a:sym typeface="Montserrat"/>
              </a:rPr>
              <a:t>prestataires</a:t>
            </a:r>
            <a:r>
              <a:rPr lang="fr" sz="900">
                <a:solidFill>
                  <a:schemeClr val="dk1"/>
                </a:solidFill>
                <a:latin typeface="Montserrat"/>
                <a:ea typeface="Montserrat"/>
                <a:cs typeface="Montserrat"/>
                <a:sym typeface="Montserrat"/>
              </a:rPr>
              <a:t> peuvent choisir l’action qu’ils souhaitent effectuer :</a:t>
            </a:r>
            <a:endParaRPr sz="900">
              <a:solidFill>
                <a:schemeClr val="dk1"/>
              </a:solidFill>
              <a:latin typeface="Montserrat"/>
              <a:ea typeface="Montserrat"/>
              <a:cs typeface="Montserrat"/>
              <a:sym typeface="Montserrat"/>
            </a:endParaRPr>
          </a:p>
          <a:p>
            <a:pPr indent="0" lvl="0" marL="0" rtl="0" algn="l">
              <a:lnSpc>
                <a:spcPct val="130000"/>
              </a:lnSpc>
              <a:spcBef>
                <a:spcPts val="0"/>
              </a:spcBef>
              <a:spcAft>
                <a:spcPts val="0"/>
              </a:spcAft>
              <a:buNone/>
            </a:pPr>
            <a:r>
              <a:t/>
            </a:r>
            <a:endParaRPr sz="900">
              <a:solidFill>
                <a:schemeClr val="dk1"/>
              </a:solidFill>
              <a:latin typeface="Montserrat"/>
              <a:ea typeface="Montserrat"/>
              <a:cs typeface="Montserrat"/>
              <a:sym typeface="Montserrat"/>
            </a:endParaRPr>
          </a:p>
          <a:p>
            <a:pPr indent="0" lvl="0" marL="0" rtl="0" algn="l">
              <a:lnSpc>
                <a:spcPct val="130000"/>
              </a:lnSpc>
              <a:spcBef>
                <a:spcPts val="0"/>
              </a:spcBef>
              <a:spcAft>
                <a:spcPts val="0"/>
              </a:spcAft>
              <a:buNone/>
            </a:pPr>
            <a:r>
              <a:rPr lang="fr" sz="900">
                <a:solidFill>
                  <a:schemeClr val="dk1"/>
                </a:solidFill>
                <a:latin typeface="Montserrat"/>
                <a:ea typeface="Montserrat"/>
                <a:cs typeface="Montserrat"/>
                <a:sym typeface="Montserrat"/>
              </a:rPr>
              <a:t>1 - Faire une demande et / ou déclarer un incident en 3 clics.</a:t>
            </a:r>
            <a:endParaRPr sz="900">
              <a:solidFill>
                <a:schemeClr val="dk1"/>
              </a:solidFill>
              <a:latin typeface="Montserrat"/>
              <a:ea typeface="Montserrat"/>
              <a:cs typeface="Montserrat"/>
              <a:sym typeface="Montserrat"/>
            </a:endParaRPr>
          </a:p>
          <a:p>
            <a:pPr indent="0" lvl="0" marL="0" rtl="0" algn="l">
              <a:lnSpc>
                <a:spcPct val="130000"/>
              </a:lnSpc>
              <a:spcBef>
                <a:spcPts val="0"/>
              </a:spcBef>
              <a:spcAft>
                <a:spcPts val="0"/>
              </a:spcAft>
              <a:buNone/>
            </a:pPr>
            <a:r>
              <a:rPr lang="fr" sz="900">
                <a:solidFill>
                  <a:schemeClr val="dk1"/>
                </a:solidFill>
                <a:latin typeface="Montserrat"/>
                <a:ea typeface="Montserrat"/>
                <a:cs typeface="Montserrat"/>
                <a:sym typeface="Montserrat"/>
              </a:rPr>
              <a:t>2 - Voir les derniers passages de l’agent de propreté / maintenance / sécurité etc.</a:t>
            </a:r>
            <a:endParaRPr sz="900">
              <a:solidFill>
                <a:schemeClr val="dk1"/>
              </a:solidFill>
              <a:latin typeface="Montserrat"/>
              <a:ea typeface="Montserrat"/>
              <a:cs typeface="Montserrat"/>
              <a:sym typeface="Montserrat"/>
            </a:endParaRPr>
          </a:p>
          <a:p>
            <a:pPr indent="0" lvl="0" marL="0" rtl="0" algn="l">
              <a:lnSpc>
                <a:spcPct val="130000"/>
              </a:lnSpc>
              <a:spcBef>
                <a:spcPts val="0"/>
              </a:spcBef>
              <a:spcAft>
                <a:spcPts val="0"/>
              </a:spcAft>
              <a:buNone/>
            </a:pPr>
            <a:r>
              <a:rPr lang="fr" sz="900">
                <a:solidFill>
                  <a:schemeClr val="dk1"/>
                </a:solidFill>
                <a:latin typeface="Montserrat"/>
                <a:ea typeface="Montserrat"/>
                <a:cs typeface="Montserrat"/>
                <a:sym typeface="Montserrat"/>
              </a:rPr>
              <a:t>3 - Consulter des documents (notices, plans, cahier des charges…).</a:t>
            </a:r>
            <a:endParaRPr sz="900">
              <a:solidFill>
                <a:schemeClr val="dk1"/>
              </a:solidFill>
              <a:latin typeface="Montserrat"/>
              <a:ea typeface="Montserrat"/>
              <a:cs typeface="Montserrat"/>
              <a:sym typeface="Montserrat"/>
            </a:endParaRPr>
          </a:p>
          <a:p>
            <a:pPr indent="0" lvl="0" marL="0" rtl="0" algn="l">
              <a:lnSpc>
                <a:spcPct val="130000"/>
              </a:lnSpc>
              <a:spcBef>
                <a:spcPts val="0"/>
              </a:spcBef>
              <a:spcAft>
                <a:spcPts val="0"/>
              </a:spcAft>
              <a:buNone/>
            </a:pPr>
            <a:r>
              <a:rPr lang="fr" sz="900">
                <a:solidFill>
                  <a:schemeClr val="dk1"/>
                </a:solidFill>
                <a:latin typeface="Montserrat"/>
                <a:ea typeface="Montserrat"/>
                <a:cs typeface="Montserrat"/>
                <a:sym typeface="Montserrat"/>
              </a:rPr>
              <a:t>4 - </a:t>
            </a:r>
            <a:r>
              <a:rPr lang="fr" sz="900">
                <a:solidFill>
                  <a:schemeClr val="dk1"/>
                </a:solidFill>
                <a:latin typeface="Montserrat"/>
                <a:ea typeface="Montserrat"/>
                <a:cs typeface="Montserrat"/>
                <a:sym typeface="Montserrat"/>
              </a:rPr>
              <a:t>Valider les prestations réalisées (fonctionnalité réservée aux agents).</a:t>
            </a:r>
            <a:endParaRPr sz="900">
              <a:solidFill>
                <a:schemeClr val="dk1"/>
              </a:solidFill>
              <a:latin typeface="Montserrat"/>
              <a:ea typeface="Montserrat"/>
              <a:cs typeface="Montserrat"/>
              <a:sym typeface="Montserrat"/>
            </a:endParaRPr>
          </a:p>
          <a:p>
            <a:pPr indent="0" lvl="0" marL="0" rtl="0" algn="l">
              <a:lnSpc>
                <a:spcPct val="130000"/>
              </a:lnSpc>
              <a:spcBef>
                <a:spcPts val="0"/>
              </a:spcBef>
              <a:spcAft>
                <a:spcPts val="0"/>
              </a:spcAft>
              <a:buNone/>
            </a:pPr>
            <a:r>
              <a:t/>
            </a:r>
            <a:endParaRPr sz="900">
              <a:solidFill>
                <a:schemeClr val="dk1"/>
              </a:solidFill>
              <a:latin typeface="Montserrat"/>
              <a:ea typeface="Montserrat"/>
              <a:cs typeface="Montserrat"/>
              <a:sym typeface="Montserrat"/>
            </a:endParaRPr>
          </a:p>
        </p:txBody>
      </p:sp>
      <p:sp>
        <p:nvSpPr>
          <p:cNvPr id="728" name="Google Shape;728;p44"/>
          <p:cNvSpPr txBox="1"/>
          <p:nvPr/>
        </p:nvSpPr>
        <p:spPr>
          <a:xfrm>
            <a:off x="789325" y="1346625"/>
            <a:ext cx="1858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latin typeface="Calistoga"/>
                <a:ea typeface="Calistoga"/>
                <a:cs typeface="Calistoga"/>
                <a:sym typeface="Calistoga"/>
              </a:rPr>
              <a:t>À propos</a:t>
            </a:r>
            <a:endParaRPr>
              <a:latin typeface="Calistoga"/>
              <a:ea typeface="Calistoga"/>
              <a:cs typeface="Calistoga"/>
              <a:sym typeface="Calistoga"/>
            </a:endParaRPr>
          </a:p>
        </p:txBody>
      </p:sp>
      <p:sp>
        <p:nvSpPr>
          <p:cNvPr id="729" name="Google Shape;729;p44"/>
          <p:cNvSpPr txBox="1"/>
          <p:nvPr/>
        </p:nvSpPr>
        <p:spPr>
          <a:xfrm>
            <a:off x="789325" y="3113500"/>
            <a:ext cx="2831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latin typeface="Calistoga"/>
                <a:ea typeface="Calistoga"/>
                <a:cs typeface="Calistoga"/>
                <a:sym typeface="Calistoga"/>
              </a:rPr>
              <a:t>Avantages</a:t>
            </a:r>
            <a:endParaRPr>
              <a:latin typeface="Calistoga"/>
              <a:ea typeface="Calistoga"/>
              <a:cs typeface="Calistoga"/>
              <a:sym typeface="Calistoga"/>
            </a:endParaRPr>
          </a:p>
        </p:txBody>
      </p:sp>
      <p:sp>
        <p:nvSpPr>
          <p:cNvPr id="730" name="Google Shape;730;p44"/>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 name="Google Shape;731;p44"/>
          <p:cNvSpPr txBox="1"/>
          <p:nvPr/>
        </p:nvSpPr>
        <p:spPr>
          <a:xfrm>
            <a:off x="815300" y="87347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rgbClr val="FFFFFF"/>
                </a:solidFill>
                <a:latin typeface="Montserrat"/>
                <a:ea typeface="Montserrat"/>
                <a:cs typeface="Montserrat"/>
                <a:sym typeface="Montserrat"/>
              </a:rPr>
              <a:t>Un flash et c’est dans la poche</a:t>
            </a:r>
            <a:endParaRPr b="1" sz="1200">
              <a:solidFill>
                <a:srgbClr val="FFFFFF"/>
              </a:solidFill>
              <a:latin typeface="Montserrat"/>
              <a:ea typeface="Montserrat"/>
              <a:cs typeface="Montserrat"/>
              <a:sym typeface="Montserrat"/>
            </a:endParaRPr>
          </a:p>
        </p:txBody>
      </p:sp>
      <p:sp>
        <p:nvSpPr>
          <p:cNvPr id="732" name="Google Shape;732;p44"/>
          <p:cNvSpPr txBox="1"/>
          <p:nvPr/>
        </p:nvSpPr>
        <p:spPr>
          <a:xfrm>
            <a:off x="6020287" y="3152825"/>
            <a:ext cx="16680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fr" sz="800" u="sng">
                <a:solidFill>
                  <a:srgbClr val="395CED"/>
                </a:solidFill>
                <a:latin typeface="Montserrat"/>
                <a:ea typeface="Montserrat"/>
                <a:cs typeface="Montserrat"/>
                <a:sym typeface="Montserrat"/>
                <a:hlinkClick r:id="rId3">
                  <a:extLst>
                    <a:ext uri="{A12FA001-AC4F-418D-AE19-62706E023703}">
                      <ahyp:hlinkClr val="tx"/>
                    </a:ext>
                  </a:extLst>
                </a:hlinkClick>
              </a:rPr>
              <a:t>Plus d’informations</a:t>
            </a:r>
            <a:endParaRPr b="1" i="1" sz="600">
              <a:solidFill>
                <a:srgbClr val="395CED"/>
              </a:solidFill>
              <a:latin typeface="Montserrat"/>
              <a:ea typeface="Montserrat"/>
              <a:cs typeface="Montserrat"/>
              <a:sym typeface="Montserrat"/>
            </a:endParaRPr>
          </a:p>
        </p:txBody>
      </p:sp>
      <p:pic>
        <p:nvPicPr>
          <p:cNvPr id="733" name="Google Shape;733;p44"/>
          <p:cNvPicPr preferRelativeResize="0"/>
          <p:nvPr/>
        </p:nvPicPr>
        <p:blipFill>
          <a:blip r:embed="rId4">
            <a:alphaModFix/>
          </a:blip>
          <a:stretch>
            <a:fillRect/>
          </a:stretch>
        </p:blipFill>
        <p:spPr>
          <a:xfrm>
            <a:off x="1357838" y="3540623"/>
            <a:ext cx="2584676" cy="1568378"/>
          </a:xfrm>
          <a:prstGeom prst="rect">
            <a:avLst/>
          </a:prstGeom>
          <a:noFill/>
          <a:ln>
            <a:noFill/>
          </a:ln>
        </p:spPr>
      </p:pic>
      <p:pic>
        <p:nvPicPr>
          <p:cNvPr id="734" name="Google Shape;734;p44"/>
          <p:cNvPicPr preferRelativeResize="0"/>
          <p:nvPr/>
        </p:nvPicPr>
        <p:blipFill>
          <a:blip r:embed="rId5">
            <a:alphaModFix/>
          </a:blip>
          <a:stretch>
            <a:fillRect/>
          </a:stretch>
        </p:blipFill>
        <p:spPr>
          <a:xfrm>
            <a:off x="1730175" y="3621275"/>
            <a:ext cx="1467174" cy="1342874"/>
          </a:xfrm>
          <a:prstGeom prst="rect">
            <a:avLst/>
          </a:prstGeom>
          <a:noFill/>
          <a:ln>
            <a:noFill/>
          </a:ln>
        </p:spPr>
      </p:pic>
      <p:sp>
        <p:nvSpPr>
          <p:cNvPr id="735" name="Google Shape;735;p44"/>
          <p:cNvSpPr txBox="1"/>
          <p:nvPr/>
        </p:nvSpPr>
        <p:spPr>
          <a:xfrm>
            <a:off x="1739225" y="4309450"/>
            <a:ext cx="1467300" cy="7326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800">
                <a:solidFill>
                  <a:srgbClr val="353C3A"/>
                </a:solidFill>
                <a:latin typeface="Montserrat"/>
                <a:ea typeface="Montserrat"/>
                <a:cs typeface="Montserrat"/>
                <a:sym typeface="Montserrat"/>
              </a:rPr>
              <a:t>Améliorer l’expérience collaborateur  : 3,5 secondes et c’est envoyé </a:t>
            </a:r>
            <a:endParaRPr sz="800">
              <a:solidFill>
                <a:srgbClr val="353C3A"/>
              </a:solidFill>
              <a:latin typeface="Montserrat"/>
              <a:ea typeface="Montserrat"/>
              <a:cs typeface="Montserrat"/>
              <a:sym typeface="Montserrat"/>
            </a:endParaRPr>
          </a:p>
          <a:p>
            <a:pPr indent="0" lvl="0" marL="0" rtl="0" algn="ctr">
              <a:lnSpc>
                <a:spcPct val="115000"/>
              </a:lnSpc>
              <a:spcBef>
                <a:spcPts val="0"/>
              </a:spcBef>
              <a:spcAft>
                <a:spcPts val="0"/>
              </a:spcAft>
              <a:buNone/>
            </a:pPr>
            <a:r>
              <a:t/>
            </a:r>
            <a:endParaRPr sz="800">
              <a:solidFill>
                <a:srgbClr val="353C3A"/>
              </a:solidFill>
              <a:latin typeface="Montserrat"/>
              <a:ea typeface="Montserrat"/>
              <a:cs typeface="Montserrat"/>
              <a:sym typeface="Montserrat"/>
            </a:endParaRPr>
          </a:p>
        </p:txBody>
      </p:sp>
      <p:pic>
        <p:nvPicPr>
          <p:cNvPr id="736" name="Google Shape;736;p44"/>
          <p:cNvPicPr preferRelativeResize="0"/>
          <p:nvPr/>
        </p:nvPicPr>
        <p:blipFill>
          <a:blip r:embed="rId4">
            <a:alphaModFix/>
          </a:blip>
          <a:stretch>
            <a:fillRect/>
          </a:stretch>
        </p:blipFill>
        <p:spPr>
          <a:xfrm>
            <a:off x="3546388" y="3540623"/>
            <a:ext cx="2584676" cy="1568378"/>
          </a:xfrm>
          <a:prstGeom prst="rect">
            <a:avLst/>
          </a:prstGeom>
          <a:noFill/>
          <a:ln>
            <a:noFill/>
          </a:ln>
        </p:spPr>
      </p:pic>
      <p:pic>
        <p:nvPicPr>
          <p:cNvPr id="737" name="Google Shape;737;p44"/>
          <p:cNvPicPr preferRelativeResize="0"/>
          <p:nvPr/>
        </p:nvPicPr>
        <p:blipFill>
          <a:blip r:embed="rId5">
            <a:alphaModFix/>
          </a:blip>
          <a:stretch>
            <a:fillRect/>
          </a:stretch>
        </p:blipFill>
        <p:spPr>
          <a:xfrm>
            <a:off x="3918725" y="3621275"/>
            <a:ext cx="1467174" cy="1342874"/>
          </a:xfrm>
          <a:prstGeom prst="rect">
            <a:avLst/>
          </a:prstGeom>
          <a:noFill/>
          <a:ln>
            <a:noFill/>
          </a:ln>
        </p:spPr>
      </p:pic>
      <p:sp>
        <p:nvSpPr>
          <p:cNvPr id="738" name="Google Shape;738;p44"/>
          <p:cNvSpPr txBox="1"/>
          <p:nvPr/>
        </p:nvSpPr>
        <p:spPr>
          <a:xfrm>
            <a:off x="3955111" y="4233250"/>
            <a:ext cx="1426200" cy="7326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Clr>
                <a:srgbClr val="000000"/>
              </a:buClr>
              <a:buSzPts val="1100"/>
              <a:buFont typeface="Arial"/>
              <a:buNone/>
            </a:pPr>
            <a:r>
              <a:rPr lang="fr" sz="800">
                <a:solidFill>
                  <a:srgbClr val="353C3A"/>
                </a:solidFill>
                <a:latin typeface="Montserrat"/>
                <a:ea typeface="Montserrat"/>
                <a:cs typeface="Montserrat"/>
                <a:sym typeface="Montserrat"/>
              </a:rPr>
              <a:t>Seulement besoin d’un smartphone pour faire une demande / tracer sa prestation</a:t>
            </a:r>
            <a:endParaRPr sz="800">
              <a:solidFill>
                <a:srgbClr val="353C3A"/>
              </a:solidFill>
              <a:latin typeface="Montserrat"/>
              <a:ea typeface="Montserrat"/>
              <a:cs typeface="Montserrat"/>
              <a:sym typeface="Montserrat"/>
            </a:endParaRPr>
          </a:p>
        </p:txBody>
      </p:sp>
      <p:pic>
        <p:nvPicPr>
          <p:cNvPr id="739" name="Google Shape;739;p44"/>
          <p:cNvPicPr preferRelativeResize="0"/>
          <p:nvPr/>
        </p:nvPicPr>
        <p:blipFill>
          <a:blip r:embed="rId4">
            <a:alphaModFix/>
          </a:blip>
          <a:stretch>
            <a:fillRect/>
          </a:stretch>
        </p:blipFill>
        <p:spPr>
          <a:xfrm>
            <a:off x="5766749" y="3531140"/>
            <a:ext cx="2584676" cy="1587348"/>
          </a:xfrm>
          <a:prstGeom prst="rect">
            <a:avLst/>
          </a:prstGeom>
          <a:noFill/>
          <a:ln>
            <a:noFill/>
          </a:ln>
        </p:spPr>
      </p:pic>
      <p:pic>
        <p:nvPicPr>
          <p:cNvPr id="740" name="Google Shape;740;p44"/>
          <p:cNvPicPr preferRelativeResize="0"/>
          <p:nvPr/>
        </p:nvPicPr>
        <p:blipFill>
          <a:blip r:embed="rId5">
            <a:alphaModFix/>
          </a:blip>
          <a:stretch>
            <a:fillRect/>
          </a:stretch>
        </p:blipFill>
        <p:spPr>
          <a:xfrm>
            <a:off x="6139075" y="3611575"/>
            <a:ext cx="1467174" cy="1352574"/>
          </a:xfrm>
          <a:prstGeom prst="rect">
            <a:avLst/>
          </a:prstGeom>
          <a:noFill/>
          <a:ln>
            <a:noFill/>
          </a:ln>
        </p:spPr>
      </p:pic>
      <p:sp>
        <p:nvSpPr>
          <p:cNvPr id="741" name="Google Shape;741;p44"/>
          <p:cNvSpPr txBox="1"/>
          <p:nvPr/>
        </p:nvSpPr>
        <p:spPr>
          <a:xfrm>
            <a:off x="6163531" y="4309450"/>
            <a:ext cx="1426200" cy="7326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800">
                <a:solidFill>
                  <a:srgbClr val="353C3A"/>
                </a:solidFill>
                <a:latin typeface="Montserrat"/>
                <a:ea typeface="Montserrat"/>
                <a:cs typeface="Montserrat"/>
                <a:sym typeface="Montserrat"/>
              </a:rPr>
              <a:t>Communication ascendante et descendante en prime</a:t>
            </a:r>
            <a:endParaRPr sz="800">
              <a:solidFill>
                <a:srgbClr val="353C3A"/>
              </a:solidFill>
              <a:latin typeface="Montserrat"/>
              <a:ea typeface="Montserrat"/>
              <a:cs typeface="Montserrat"/>
              <a:sym typeface="Montserrat"/>
            </a:endParaRPr>
          </a:p>
          <a:p>
            <a:pPr indent="0" lvl="0" marL="0" rtl="0" algn="ctr">
              <a:lnSpc>
                <a:spcPct val="115000"/>
              </a:lnSpc>
              <a:spcBef>
                <a:spcPts val="0"/>
              </a:spcBef>
              <a:spcAft>
                <a:spcPts val="0"/>
              </a:spcAft>
              <a:buNone/>
            </a:pPr>
            <a:r>
              <a:t/>
            </a:r>
            <a:endParaRPr sz="800">
              <a:solidFill>
                <a:srgbClr val="353C3A"/>
              </a:solidFill>
              <a:latin typeface="Montserrat"/>
              <a:ea typeface="Montserrat"/>
              <a:cs typeface="Montserrat"/>
              <a:sym typeface="Montserrat"/>
            </a:endParaRPr>
          </a:p>
        </p:txBody>
      </p:sp>
      <p:pic>
        <p:nvPicPr>
          <p:cNvPr id="742" name="Google Shape;742;p44"/>
          <p:cNvPicPr preferRelativeResize="0"/>
          <p:nvPr/>
        </p:nvPicPr>
        <p:blipFill>
          <a:blip r:embed="rId6">
            <a:alphaModFix/>
          </a:blip>
          <a:stretch>
            <a:fillRect/>
          </a:stretch>
        </p:blipFill>
        <p:spPr>
          <a:xfrm>
            <a:off x="2280425" y="3834775"/>
            <a:ext cx="384900" cy="384900"/>
          </a:xfrm>
          <a:prstGeom prst="rect">
            <a:avLst/>
          </a:prstGeom>
          <a:noFill/>
          <a:ln>
            <a:noFill/>
          </a:ln>
          <a:effectLst>
            <a:outerShdw blurRad="57150" rotWithShape="0" algn="bl" dir="5400000" dist="19050">
              <a:srgbClr val="000000">
                <a:alpha val="50000"/>
              </a:srgbClr>
            </a:outerShdw>
          </a:effectLst>
        </p:spPr>
      </p:pic>
      <p:pic>
        <p:nvPicPr>
          <p:cNvPr id="743" name="Google Shape;743;p44"/>
          <p:cNvPicPr preferRelativeResize="0"/>
          <p:nvPr/>
        </p:nvPicPr>
        <p:blipFill>
          <a:blip r:embed="rId7">
            <a:alphaModFix/>
          </a:blip>
          <a:stretch>
            <a:fillRect/>
          </a:stretch>
        </p:blipFill>
        <p:spPr>
          <a:xfrm>
            <a:off x="4475763" y="3834775"/>
            <a:ext cx="384900" cy="384900"/>
          </a:xfrm>
          <a:prstGeom prst="rect">
            <a:avLst/>
          </a:prstGeom>
          <a:noFill/>
          <a:ln>
            <a:noFill/>
          </a:ln>
          <a:effectLst>
            <a:outerShdw blurRad="57150" rotWithShape="0" algn="bl" dir="5400000" dist="19050">
              <a:srgbClr val="000000">
                <a:alpha val="50000"/>
              </a:srgbClr>
            </a:outerShdw>
          </a:effectLst>
        </p:spPr>
      </p:pic>
      <p:pic>
        <p:nvPicPr>
          <p:cNvPr id="744" name="Google Shape;744;p44"/>
          <p:cNvPicPr preferRelativeResize="0"/>
          <p:nvPr/>
        </p:nvPicPr>
        <p:blipFill>
          <a:blip r:embed="rId8">
            <a:alphaModFix/>
          </a:blip>
          <a:stretch>
            <a:fillRect/>
          </a:stretch>
        </p:blipFill>
        <p:spPr>
          <a:xfrm>
            <a:off x="6684175" y="3800813"/>
            <a:ext cx="384900" cy="384900"/>
          </a:xfrm>
          <a:prstGeom prst="rect">
            <a:avLst/>
          </a:prstGeom>
          <a:noFill/>
          <a:ln>
            <a:noFill/>
          </a:ln>
          <a:effectLst>
            <a:outerShdw blurRad="57150" rotWithShape="0" algn="bl" dir="5400000" dist="19050">
              <a:srgbClr val="000000">
                <a:alpha val="50000"/>
              </a:srgbClr>
            </a:outerShdw>
          </a:effectLst>
        </p:spPr>
      </p:pic>
      <p:sp>
        <p:nvSpPr>
          <p:cNvPr id="745" name="Google Shape;745;p44"/>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pic>
        <p:nvPicPr>
          <p:cNvPr id="746" name="Google Shape;746;p44">
            <a:hlinkClick r:id="rId9"/>
          </p:cNvPr>
          <p:cNvPicPr preferRelativeResize="0"/>
          <p:nvPr/>
        </p:nvPicPr>
        <p:blipFill>
          <a:blip r:embed="rId10">
            <a:alphaModFix/>
          </a:blip>
          <a:stretch>
            <a:fillRect/>
          </a:stretch>
        </p:blipFill>
        <p:spPr>
          <a:xfrm>
            <a:off x="5634050" y="1715525"/>
            <a:ext cx="2387346" cy="134287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0" name="Shape 750"/>
        <p:cNvGrpSpPr/>
        <p:nvPr/>
      </p:nvGrpSpPr>
      <p:grpSpPr>
        <a:xfrm>
          <a:off x="0" y="0"/>
          <a:ext cx="0" cy="0"/>
          <a:chOff x="0" y="0"/>
          <a:chExt cx="0" cy="0"/>
        </a:xfrm>
      </p:grpSpPr>
      <p:sp>
        <p:nvSpPr>
          <p:cNvPr id="751" name="Google Shape;751;p45"/>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
        <p:nvSpPr>
          <p:cNvPr id="752" name="Google Shape;752;p45"/>
          <p:cNvSpPr txBox="1"/>
          <p:nvPr/>
        </p:nvSpPr>
        <p:spPr>
          <a:xfrm>
            <a:off x="717325" y="203825"/>
            <a:ext cx="77712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Les 4 fonctionnalités en images ?</a:t>
            </a:r>
            <a:endParaRPr sz="2500">
              <a:latin typeface="Calistoga"/>
              <a:ea typeface="Calistoga"/>
              <a:cs typeface="Calistoga"/>
              <a:sym typeface="Calistoga"/>
            </a:endParaRPr>
          </a:p>
        </p:txBody>
      </p:sp>
      <p:sp>
        <p:nvSpPr>
          <p:cNvPr id="753" name="Google Shape;753;p45"/>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4C3A5"/>
              </a:solidFill>
            </a:endParaRPr>
          </a:p>
        </p:txBody>
      </p:sp>
      <p:sp>
        <p:nvSpPr>
          <p:cNvPr id="754" name="Google Shape;754;p45"/>
          <p:cNvSpPr txBox="1"/>
          <p:nvPr/>
        </p:nvSpPr>
        <p:spPr>
          <a:xfrm>
            <a:off x="815300" y="87347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rgbClr val="FFFFFF"/>
                </a:solidFill>
                <a:latin typeface="Montserrat"/>
                <a:ea typeface="Montserrat"/>
                <a:cs typeface="Montserrat"/>
                <a:sym typeface="Montserrat"/>
              </a:rPr>
              <a:t>Les différentes fonctionnalités disponibles</a:t>
            </a:r>
            <a:endParaRPr b="1" sz="1200">
              <a:solidFill>
                <a:srgbClr val="FFFFFF"/>
              </a:solidFill>
              <a:latin typeface="Montserrat"/>
              <a:ea typeface="Montserrat"/>
              <a:cs typeface="Montserrat"/>
              <a:sym typeface="Montserrat"/>
            </a:endParaRPr>
          </a:p>
        </p:txBody>
      </p:sp>
      <p:sp>
        <p:nvSpPr>
          <p:cNvPr id="755" name="Google Shape;755;p45"/>
          <p:cNvSpPr txBox="1"/>
          <p:nvPr/>
        </p:nvSpPr>
        <p:spPr>
          <a:xfrm>
            <a:off x="397675" y="1452863"/>
            <a:ext cx="20100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rgbClr val="000000"/>
              </a:buClr>
              <a:buSzPts val="1100"/>
              <a:buFont typeface="Arial"/>
              <a:buNone/>
            </a:pPr>
            <a:r>
              <a:rPr lang="fr" sz="900">
                <a:solidFill>
                  <a:srgbClr val="353C3A"/>
                </a:solidFill>
                <a:latin typeface="Montserrat SemiBold"/>
                <a:ea typeface="Montserrat SemiBold"/>
                <a:cs typeface="Montserrat SemiBold"/>
                <a:sym typeface="Montserrat SemiBold"/>
              </a:rPr>
              <a:t>Faire une demande</a:t>
            </a:r>
            <a:endParaRPr sz="900">
              <a:solidFill>
                <a:srgbClr val="353C3A"/>
              </a:solidFill>
              <a:latin typeface="Montserrat SemiBold"/>
              <a:ea typeface="Montserrat SemiBold"/>
              <a:cs typeface="Montserrat SemiBold"/>
              <a:sym typeface="Montserrat SemiBold"/>
            </a:endParaRPr>
          </a:p>
        </p:txBody>
      </p:sp>
      <p:sp>
        <p:nvSpPr>
          <p:cNvPr id="756" name="Google Shape;756;p45"/>
          <p:cNvSpPr txBox="1"/>
          <p:nvPr/>
        </p:nvSpPr>
        <p:spPr>
          <a:xfrm>
            <a:off x="4501013" y="1398875"/>
            <a:ext cx="2010000" cy="431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100"/>
              <a:buFont typeface="Arial"/>
              <a:buNone/>
            </a:pPr>
            <a:r>
              <a:rPr lang="fr" sz="900">
                <a:solidFill>
                  <a:srgbClr val="353C3A"/>
                </a:solidFill>
                <a:latin typeface="Montserrat SemiBold"/>
                <a:ea typeface="Montserrat SemiBold"/>
                <a:cs typeface="Montserrat SemiBold"/>
                <a:sym typeface="Montserrat SemiBold"/>
              </a:rPr>
              <a:t>Valider</a:t>
            </a:r>
            <a:r>
              <a:rPr lang="fr" sz="800">
                <a:solidFill>
                  <a:srgbClr val="353C3A"/>
                </a:solidFill>
                <a:latin typeface="Montserrat"/>
                <a:ea typeface="Montserrat"/>
                <a:cs typeface="Montserrat"/>
                <a:sym typeface="Montserrat"/>
              </a:rPr>
              <a:t> </a:t>
            </a:r>
            <a:r>
              <a:rPr lang="fr" sz="900">
                <a:solidFill>
                  <a:srgbClr val="353C3A"/>
                </a:solidFill>
                <a:latin typeface="Montserrat SemiBold"/>
                <a:ea typeface="Montserrat SemiBold"/>
                <a:cs typeface="Montserrat SemiBold"/>
                <a:sym typeface="Montserrat SemiBold"/>
              </a:rPr>
              <a:t>un</a:t>
            </a:r>
            <a:r>
              <a:rPr lang="fr" sz="800">
                <a:solidFill>
                  <a:srgbClr val="353C3A"/>
                </a:solidFill>
                <a:latin typeface="Montserrat"/>
                <a:ea typeface="Montserrat"/>
                <a:cs typeface="Montserrat"/>
                <a:sym typeface="Montserrat"/>
              </a:rPr>
              <a:t> </a:t>
            </a:r>
            <a:r>
              <a:rPr lang="fr" sz="900">
                <a:solidFill>
                  <a:srgbClr val="353C3A"/>
                </a:solidFill>
                <a:latin typeface="Montserrat SemiBold"/>
                <a:ea typeface="Montserrat SemiBold"/>
                <a:cs typeface="Montserrat SemiBold"/>
                <a:sym typeface="Montserrat SemiBold"/>
              </a:rPr>
              <a:t>passage</a:t>
            </a:r>
            <a:endParaRPr sz="800">
              <a:solidFill>
                <a:srgbClr val="353C3A"/>
              </a:solidFill>
              <a:latin typeface="Montserrat"/>
              <a:ea typeface="Montserrat"/>
              <a:cs typeface="Montserrat"/>
              <a:sym typeface="Montserrat"/>
            </a:endParaRPr>
          </a:p>
          <a:p>
            <a:pPr indent="0" lvl="0" marL="0" rtl="0" algn="ctr">
              <a:spcBef>
                <a:spcPts val="0"/>
              </a:spcBef>
              <a:spcAft>
                <a:spcPts val="0"/>
              </a:spcAft>
              <a:buClr>
                <a:srgbClr val="000000"/>
              </a:buClr>
              <a:buSzPts val="1100"/>
              <a:buFont typeface="Arial"/>
              <a:buNone/>
            </a:pPr>
            <a:r>
              <a:rPr i="1" lang="fr" sz="700">
                <a:solidFill>
                  <a:srgbClr val="353C3A"/>
                </a:solidFill>
                <a:latin typeface="Montserrat Light"/>
                <a:ea typeface="Montserrat Light"/>
                <a:cs typeface="Montserrat Light"/>
                <a:sym typeface="Montserrat Light"/>
              </a:rPr>
              <a:t>(uniquement l’agent)</a:t>
            </a:r>
            <a:endParaRPr i="1" sz="600">
              <a:solidFill>
                <a:srgbClr val="353C3A"/>
              </a:solidFill>
              <a:latin typeface="Montserrat"/>
              <a:ea typeface="Montserrat"/>
              <a:cs typeface="Montserrat"/>
              <a:sym typeface="Montserrat"/>
            </a:endParaRPr>
          </a:p>
        </p:txBody>
      </p:sp>
      <p:sp>
        <p:nvSpPr>
          <p:cNvPr id="757" name="Google Shape;757;p45"/>
          <p:cNvSpPr txBox="1"/>
          <p:nvPr/>
        </p:nvSpPr>
        <p:spPr>
          <a:xfrm>
            <a:off x="2504538" y="1452863"/>
            <a:ext cx="20100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rgbClr val="000000"/>
              </a:buClr>
              <a:buSzPts val="1100"/>
              <a:buFont typeface="Arial"/>
              <a:buNone/>
            </a:pPr>
            <a:r>
              <a:rPr lang="fr" sz="900">
                <a:solidFill>
                  <a:srgbClr val="353C3A"/>
                </a:solidFill>
                <a:latin typeface="Montserrat SemiBold"/>
                <a:ea typeface="Montserrat SemiBold"/>
                <a:cs typeface="Montserrat SemiBold"/>
                <a:sym typeface="Montserrat SemiBold"/>
              </a:rPr>
              <a:t>Consulter un document</a:t>
            </a:r>
            <a:endParaRPr sz="700">
              <a:solidFill>
                <a:srgbClr val="353C3A"/>
              </a:solidFill>
              <a:latin typeface="Montserrat Light"/>
              <a:ea typeface="Montserrat Light"/>
              <a:cs typeface="Montserrat Light"/>
              <a:sym typeface="Montserrat Light"/>
            </a:endParaRPr>
          </a:p>
        </p:txBody>
      </p:sp>
      <p:pic>
        <p:nvPicPr>
          <p:cNvPr id="758" name="Google Shape;758;p45"/>
          <p:cNvPicPr preferRelativeResize="0"/>
          <p:nvPr/>
        </p:nvPicPr>
        <p:blipFill rotWithShape="1">
          <a:blip r:embed="rId3">
            <a:alphaModFix/>
          </a:blip>
          <a:srcRect b="16001" l="66344" r="14303" t="15028"/>
          <a:stretch/>
        </p:blipFill>
        <p:spPr>
          <a:xfrm>
            <a:off x="794175" y="1931899"/>
            <a:ext cx="1205775" cy="2629043"/>
          </a:xfrm>
          <a:prstGeom prst="rect">
            <a:avLst/>
          </a:prstGeom>
          <a:noFill/>
          <a:ln>
            <a:noFill/>
          </a:ln>
        </p:spPr>
      </p:pic>
      <p:pic>
        <p:nvPicPr>
          <p:cNvPr id="759" name="Google Shape;759;p45"/>
          <p:cNvPicPr preferRelativeResize="0"/>
          <p:nvPr/>
        </p:nvPicPr>
        <p:blipFill rotWithShape="1">
          <a:blip r:embed="rId4">
            <a:alphaModFix/>
          </a:blip>
          <a:srcRect b="0" l="3147" r="0" t="0"/>
          <a:stretch/>
        </p:blipFill>
        <p:spPr>
          <a:xfrm>
            <a:off x="868450" y="2182875"/>
            <a:ext cx="1068450" cy="2151226"/>
          </a:xfrm>
          <a:prstGeom prst="rect">
            <a:avLst/>
          </a:prstGeom>
          <a:noFill/>
          <a:ln>
            <a:noFill/>
          </a:ln>
        </p:spPr>
      </p:pic>
      <p:sp>
        <p:nvSpPr>
          <p:cNvPr id="760" name="Google Shape;760;p45"/>
          <p:cNvSpPr txBox="1"/>
          <p:nvPr/>
        </p:nvSpPr>
        <p:spPr>
          <a:xfrm>
            <a:off x="6519838" y="1383563"/>
            <a:ext cx="20100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rgbClr val="000000"/>
              </a:buClr>
              <a:buSzPts val="1100"/>
              <a:buFont typeface="Arial"/>
              <a:buNone/>
            </a:pPr>
            <a:r>
              <a:rPr lang="fr" sz="900">
                <a:solidFill>
                  <a:srgbClr val="353C3A"/>
                </a:solidFill>
                <a:latin typeface="Montserrat SemiBold"/>
                <a:ea typeface="Montserrat SemiBold"/>
                <a:cs typeface="Montserrat SemiBold"/>
                <a:sym typeface="Montserrat SemiBold"/>
              </a:rPr>
              <a:t>Visualiser les </a:t>
            </a:r>
            <a:endParaRPr sz="900">
              <a:solidFill>
                <a:srgbClr val="353C3A"/>
              </a:solidFill>
              <a:latin typeface="Montserrat SemiBold"/>
              <a:ea typeface="Montserrat SemiBold"/>
              <a:cs typeface="Montserrat SemiBold"/>
              <a:sym typeface="Montserrat SemiBold"/>
            </a:endParaRPr>
          </a:p>
          <a:p>
            <a:pPr indent="0" lvl="0" marL="0" rtl="0" algn="ctr">
              <a:spcBef>
                <a:spcPts val="0"/>
              </a:spcBef>
              <a:spcAft>
                <a:spcPts val="0"/>
              </a:spcAft>
              <a:buClr>
                <a:srgbClr val="000000"/>
              </a:buClr>
              <a:buSzPts val="1100"/>
              <a:buFont typeface="Arial"/>
              <a:buNone/>
            </a:pPr>
            <a:r>
              <a:rPr lang="fr" sz="900">
                <a:solidFill>
                  <a:srgbClr val="353C3A"/>
                </a:solidFill>
                <a:latin typeface="Montserrat SemiBold"/>
                <a:ea typeface="Montserrat SemiBold"/>
                <a:cs typeface="Montserrat SemiBold"/>
                <a:sym typeface="Montserrat SemiBold"/>
              </a:rPr>
              <a:t>derniers passages</a:t>
            </a:r>
            <a:endParaRPr sz="900">
              <a:solidFill>
                <a:srgbClr val="353C3A"/>
              </a:solidFill>
              <a:latin typeface="Montserrat SemiBold"/>
              <a:ea typeface="Montserrat SemiBold"/>
              <a:cs typeface="Montserrat SemiBold"/>
              <a:sym typeface="Montserrat SemiBold"/>
            </a:endParaRPr>
          </a:p>
        </p:txBody>
      </p:sp>
      <p:pic>
        <p:nvPicPr>
          <p:cNvPr id="761" name="Google Shape;761;p45"/>
          <p:cNvPicPr preferRelativeResize="0"/>
          <p:nvPr/>
        </p:nvPicPr>
        <p:blipFill rotWithShape="1">
          <a:blip r:embed="rId3">
            <a:alphaModFix/>
          </a:blip>
          <a:srcRect b="16001" l="66344" r="14303" t="15028"/>
          <a:stretch/>
        </p:blipFill>
        <p:spPr>
          <a:xfrm>
            <a:off x="2884288" y="1918224"/>
            <a:ext cx="1205775" cy="2629043"/>
          </a:xfrm>
          <a:prstGeom prst="rect">
            <a:avLst/>
          </a:prstGeom>
          <a:noFill/>
          <a:ln>
            <a:noFill/>
          </a:ln>
        </p:spPr>
      </p:pic>
      <p:pic>
        <p:nvPicPr>
          <p:cNvPr id="762" name="Google Shape;762;p45"/>
          <p:cNvPicPr preferRelativeResize="0"/>
          <p:nvPr/>
        </p:nvPicPr>
        <p:blipFill>
          <a:blip r:embed="rId5">
            <a:alphaModFix/>
          </a:blip>
          <a:stretch>
            <a:fillRect/>
          </a:stretch>
        </p:blipFill>
        <p:spPr>
          <a:xfrm>
            <a:off x="2977488" y="2135750"/>
            <a:ext cx="1034675" cy="2175801"/>
          </a:xfrm>
          <a:prstGeom prst="rect">
            <a:avLst/>
          </a:prstGeom>
          <a:noFill/>
          <a:ln>
            <a:noFill/>
          </a:ln>
        </p:spPr>
      </p:pic>
      <p:pic>
        <p:nvPicPr>
          <p:cNvPr id="763" name="Google Shape;763;p45"/>
          <p:cNvPicPr preferRelativeResize="0"/>
          <p:nvPr/>
        </p:nvPicPr>
        <p:blipFill rotWithShape="1">
          <a:blip r:embed="rId3">
            <a:alphaModFix/>
          </a:blip>
          <a:srcRect b="16001" l="66344" r="14303" t="15028"/>
          <a:stretch/>
        </p:blipFill>
        <p:spPr>
          <a:xfrm>
            <a:off x="4903125" y="1909124"/>
            <a:ext cx="1205775" cy="2629043"/>
          </a:xfrm>
          <a:prstGeom prst="rect">
            <a:avLst/>
          </a:prstGeom>
          <a:noFill/>
          <a:ln>
            <a:noFill/>
          </a:ln>
        </p:spPr>
      </p:pic>
      <p:pic>
        <p:nvPicPr>
          <p:cNvPr id="764" name="Google Shape;764;p45"/>
          <p:cNvPicPr preferRelativeResize="0"/>
          <p:nvPr/>
        </p:nvPicPr>
        <p:blipFill rotWithShape="1">
          <a:blip r:embed="rId6">
            <a:alphaModFix/>
          </a:blip>
          <a:srcRect b="0" l="2940" r="3706" t="0"/>
          <a:stretch/>
        </p:blipFill>
        <p:spPr>
          <a:xfrm>
            <a:off x="4989700" y="2149275"/>
            <a:ext cx="1034650" cy="2151226"/>
          </a:xfrm>
          <a:prstGeom prst="rect">
            <a:avLst/>
          </a:prstGeom>
          <a:noFill/>
          <a:ln>
            <a:noFill/>
          </a:ln>
        </p:spPr>
      </p:pic>
      <p:pic>
        <p:nvPicPr>
          <p:cNvPr id="765" name="Google Shape;765;p45"/>
          <p:cNvPicPr preferRelativeResize="0"/>
          <p:nvPr/>
        </p:nvPicPr>
        <p:blipFill rotWithShape="1">
          <a:blip r:embed="rId3">
            <a:alphaModFix/>
          </a:blip>
          <a:srcRect b="16001" l="66344" r="14303" t="15028"/>
          <a:stretch/>
        </p:blipFill>
        <p:spPr>
          <a:xfrm>
            <a:off x="6921950" y="1918237"/>
            <a:ext cx="1205775" cy="2629043"/>
          </a:xfrm>
          <a:prstGeom prst="rect">
            <a:avLst/>
          </a:prstGeom>
          <a:noFill/>
          <a:ln>
            <a:noFill/>
          </a:ln>
        </p:spPr>
      </p:pic>
      <p:pic>
        <p:nvPicPr>
          <p:cNvPr id="766" name="Google Shape;766;p45"/>
          <p:cNvPicPr preferRelativeResize="0"/>
          <p:nvPr/>
        </p:nvPicPr>
        <p:blipFill>
          <a:blip r:embed="rId7">
            <a:alphaModFix/>
          </a:blip>
          <a:stretch>
            <a:fillRect/>
          </a:stretch>
        </p:blipFill>
        <p:spPr>
          <a:xfrm>
            <a:off x="7005150" y="2149275"/>
            <a:ext cx="1068450" cy="21758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F0"/>
        </a:solidFill>
      </p:bgPr>
    </p:bg>
    <p:spTree>
      <p:nvGrpSpPr>
        <p:cNvPr id="770" name="Shape 770"/>
        <p:cNvGrpSpPr/>
        <p:nvPr/>
      </p:nvGrpSpPr>
      <p:grpSpPr>
        <a:xfrm>
          <a:off x="0" y="0"/>
          <a:ext cx="0" cy="0"/>
          <a:chOff x="0" y="0"/>
          <a:chExt cx="0" cy="0"/>
        </a:xfrm>
      </p:grpSpPr>
      <p:sp>
        <p:nvSpPr>
          <p:cNvPr id="771" name="Google Shape;771;p46"/>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
        <p:nvSpPr>
          <p:cNvPr id="772" name="Google Shape;772;p46"/>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3" name="Google Shape;773;p46"/>
          <p:cNvSpPr txBox="1"/>
          <p:nvPr/>
        </p:nvSpPr>
        <p:spPr>
          <a:xfrm>
            <a:off x="789325" y="848625"/>
            <a:ext cx="76332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rgbClr val="FFFFFF"/>
                </a:solidFill>
                <a:latin typeface="Montserrat"/>
                <a:ea typeface="Montserrat"/>
                <a:cs typeface="Montserrat"/>
                <a:sym typeface="Montserrat"/>
              </a:rPr>
              <a:t>Tork et MerciYanis s’associent pour miser sur la propreté à l’usage</a:t>
            </a:r>
            <a:endParaRPr b="1" sz="1200">
              <a:solidFill>
                <a:srgbClr val="FFFFFF"/>
              </a:solidFill>
              <a:latin typeface="Montserrat"/>
              <a:ea typeface="Montserrat"/>
              <a:cs typeface="Montserrat"/>
              <a:sym typeface="Montserrat"/>
            </a:endParaRPr>
          </a:p>
        </p:txBody>
      </p:sp>
      <p:sp>
        <p:nvSpPr>
          <p:cNvPr id="774" name="Google Shape;774;p46"/>
          <p:cNvSpPr txBox="1"/>
          <p:nvPr/>
        </p:nvSpPr>
        <p:spPr>
          <a:xfrm>
            <a:off x="731350" y="263775"/>
            <a:ext cx="78393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Distributeurs connectés pour vos sanitaires</a:t>
            </a:r>
            <a:endParaRPr sz="2500">
              <a:solidFill>
                <a:srgbClr val="353C3A"/>
              </a:solidFill>
              <a:latin typeface="Calistoga"/>
              <a:ea typeface="Calistoga"/>
              <a:cs typeface="Calistoga"/>
              <a:sym typeface="Calistoga"/>
            </a:endParaRPr>
          </a:p>
        </p:txBody>
      </p:sp>
      <p:sp>
        <p:nvSpPr>
          <p:cNvPr id="775" name="Google Shape;775;p46"/>
          <p:cNvSpPr/>
          <p:nvPr/>
        </p:nvSpPr>
        <p:spPr>
          <a:xfrm>
            <a:off x="971175" y="1509625"/>
            <a:ext cx="1528800" cy="1528800"/>
          </a:xfrm>
          <a:prstGeom prst="roundRect">
            <a:avLst>
              <a:gd fmla="val 8410" name="adj"/>
            </a:avLst>
          </a:prstGeom>
          <a:solidFill>
            <a:srgbClr val="FFEACC"/>
          </a:solidFill>
          <a:ln cap="flat" cmpd="sng" w="19050">
            <a:solidFill>
              <a:srgbClr val="FF98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6" name="Google Shape;776;p46"/>
          <p:cNvSpPr/>
          <p:nvPr/>
        </p:nvSpPr>
        <p:spPr>
          <a:xfrm>
            <a:off x="2718450" y="1509625"/>
            <a:ext cx="1528800" cy="1528800"/>
          </a:xfrm>
          <a:prstGeom prst="roundRect">
            <a:avLst>
              <a:gd fmla="val 8410" name="adj"/>
            </a:avLst>
          </a:prstGeom>
          <a:solidFill>
            <a:srgbClr val="DAF3ED"/>
          </a:solidFill>
          <a:ln cap="flat" cmpd="sng" w="19050">
            <a:solidFill>
              <a:srgbClr val="44C3A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7" name="Google Shape;777;p46"/>
          <p:cNvSpPr/>
          <p:nvPr/>
        </p:nvSpPr>
        <p:spPr>
          <a:xfrm>
            <a:off x="971175" y="3233950"/>
            <a:ext cx="1528800" cy="1528800"/>
          </a:xfrm>
          <a:prstGeom prst="roundRect">
            <a:avLst>
              <a:gd fmla="val 8410" name="adj"/>
            </a:avLst>
          </a:prstGeom>
          <a:solidFill>
            <a:srgbClr val="D1D3EF"/>
          </a:solidFill>
          <a:ln cap="flat" cmpd="sng" w="19050">
            <a:solidFill>
              <a:srgbClr val="395CE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8" name="Google Shape;778;p46"/>
          <p:cNvSpPr/>
          <p:nvPr/>
        </p:nvSpPr>
        <p:spPr>
          <a:xfrm>
            <a:off x="2718450" y="3233950"/>
            <a:ext cx="1528800" cy="1528800"/>
          </a:xfrm>
          <a:prstGeom prst="roundRect">
            <a:avLst>
              <a:gd fmla="val 8410" name="adj"/>
            </a:avLst>
          </a:prstGeom>
          <a:solidFill>
            <a:srgbClr val="FDE1D8"/>
          </a:solidFill>
          <a:ln cap="flat" cmpd="sng" w="19050">
            <a:solidFill>
              <a:srgbClr val="FF765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79" name="Google Shape;779;p46"/>
          <p:cNvPicPr preferRelativeResize="0"/>
          <p:nvPr/>
        </p:nvPicPr>
        <p:blipFill>
          <a:blip r:embed="rId3">
            <a:alphaModFix/>
          </a:blip>
          <a:stretch>
            <a:fillRect/>
          </a:stretch>
        </p:blipFill>
        <p:spPr>
          <a:xfrm>
            <a:off x="1324961" y="3436675"/>
            <a:ext cx="821251" cy="826200"/>
          </a:xfrm>
          <a:prstGeom prst="rect">
            <a:avLst/>
          </a:prstGeom>
          <a:noFill/>
          <a:ln>
            <a:noFill/>
          </a:ln>
        </p:spPr>
      </p:pic>
      <p:pic>
        <p:nvPicPr>
          <p:cNvPr id="780" name="Google Shape;780;p46"/>
          <p:cNvPicPr preferRelativeResize="0"/>
          <p:nvPr/>
        </p:nvPicPr>
        <p:blipFill>
          <a:blip r:embed="rId4">
            <a:alphaModFix/>
          </a:blip>
          <a:stretch>
            <a:fillRect/>
          </a:stretch>
        </p:blipFill>
        <p:spPr>
          <a:xfrm>
            <a:off x="2955336" y="3410013"/>
            <a:ext cx="1055039" cy="879525"/>
          </a:xfrm>
          <a:prstGeom prst="rect">
            <a:avLst/>
          </a:prstGeom>
          <a:noFill/>
          <a:ln>
            <a:noFill/>
          </a:ln>
        </p:spPr>
      </p:pic>
      <p:pic>
        <p:nvPicPr>
          <p:cNvPr id="781" name="Google Shape;781;p46"/>
          <p:cNvPicPr preferRelativeResize="0"/>
          <p:nvPr/>
        </p:nvPicPr>
        <p:blipFill>
          <a:blip r:embed="rId5">
            <a:alphaModFix/>
          </a:blip>
          <a:stretch>
            <a:fillRect/>
          </a:stretch>
        </p:blipFill>
        <p:spPr>
          <a:xfrm>
            <a:off x="3145649" y="1675887"/>
            <a:ext cx="618325" cy="879525"/>
          </a:xfrm>
          <a:prstGeom prst="rect">
            <a:avLst/>
          </a:prstGeom>
          <a:noFill/>
          <a:ln>
            <a:noFill/>
          </a:ln>
        </p:spPr>
      </p:pic>
      <p:pic>
        <p:nvPicPr>
          <p:cNvPr id="782" name="Google Shape;782;p46"/>
          <p:cNvPicPr preferRelativeResize="0"/>
          <p:nvPr/>
        </p:nvPicPr>
        <p:blipFill>
          <a:blip r:embed="rId6">
            <a:alphaModFix/>
          </a:blip>
          <a:stretch>
            <a:fillRect/>
          </a:stretch>
        </p:blipFill>
        <p:spPr>
          <a:xfrm>
            <a:off x="1492213" y="1647851"/>
            <a:ext cx="486725" cy="935600"/>
          </a:xfrm>
          <a:prstGeom prst="rect">
            <a:avLst/>
          </a:prstGeom>
          <a:noFill/>
          <a:ln>
            <a:noFill/>
          </a:ln>
        </p:spPr>
      </p:pic>
      <p:sp>
        <p:nvSpPr>
          <p:cNvPr id="783" name="Google Shape;783;p46"/>
          <p:cNvSpPr txBox="1"/>
          <p:nvPr/>
        </p:nvSpPr>
        <p:spPr>
          <a:xfrm>
            <a:off x="1029238" y="2622600"/>
            <a:ext cx="1412700" cy="3171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lang="fr" sz="860">
                <a:solidFill>
                  <a:srgbClr val="353C3A"/>
                </a:solidFill>
                <a:latin typeface="Montserrat Medium"/>
                <a:ea typeface="Montserrat Medium"/>
                <a:cs typeface="Montserrat Medium"/>
                <a:sym typeface="Montserrat Medium"/>
              </a:rPr>
              <a:t>Distributeur de savon</a:t>
            </a:r>
            <a:endParaRPr sz="860">
              <a:solidFill>
                <a:srgbClr val="353C3A"/>
              </a:solidFill>
              <a:latin typeface="Montserrat Medium"/>
              <a:ea typeface="Montserrat Medium"/>
              <a:cs typeface="Montserrat Medium"/>
              <a:sym typeface="Montserrat Medium"/>
            </a:endParaRPr>
          </a:p>
        </p:txBody>
      </p:sp>
      <p:sp>
        <p:nvSpPr>
          <p:cNvPr id="784" name="Google Shape;784;p46"/>
          <p:cNvSpPr txBox="1"/>
          <p:nvPr/>
        </p:nvSpPr>
        <p:spPr>
          <a:xfrm>
            <a:off x="2776488" y="2622600"/>
            <a:ext cx="1412700" cy="3171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lang="fr" sz="860">
                <a:solidFill>
                  <a:srgbClr val="353C3A"/>
                </a:solidFill>
                <a:latin typeface="Montserrat Medium"/>
                <a:ea typeface="Montserrat Medium"/>
                <a:cs typeface="Montserrat Medium"/>
                <a:sym typeface="Montserrat Medium"/>
              </a:rPr>
              <a:t>Poubelle</a:t>
            </a:r>
            <a:endParaRPr sz="860">
              <a:solidFill>
                <a:srgbClr val="353C3A"/>
              </a:solidFill>
              <a:latin typeface="Montserrat Medium"/>
              <a:ea typeface="Montserrat Medium"/>
              <a:cs typeface="Montserrat Medium"/>
              <a:sym typeface="Montserrat Medium"/>
            </a:endParaRPr>
          </a:p>
        </p:txBody>
      </p:sp>
      <p:sp>
        <p:nvSpPr>
          <p:cNvPr id="785" name="Google Shape;785;p46"/>
          <p:cNvSpPr txBox="1"/>
          <p:nvPr/>
        </p:nvSpPr>
        <p:spPr>
          <a:xfrm>
            <a:off x="1029238" y="4317175"/>
            <a:ext cx="1412700" cy="3171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lang="fr" sz="860">
                <a:solidFill>
                  <a:srgbClr val="353C3A"/>
                </a:solidFill>
                <a:latin typeface="Montserrat Medium"/>
                <a:ea typeface="Montserrat Medium"/>
                <a:cs typeface="Montserrat Medium"/>
                <a:sym typeface="Montserrat Medium"/>
              </a:rPr>
              <a:t>Essuie-mains</a:t>
            </a:r>
            <a:endParaRPr sz="860">
              <a:solidFill>
                <a:srgbClr val="353C3A"/>
              </a:solidFill>
              <a:latin typeface="Montserrat Medium"/>
              <a:ea typeface="Montserrat Medium"/>
              <a:cs typeface="Montserrat Medium"/>
              <a:sym typeface="Montserrat Medium"/>
            </a:endParaRPr>
          </a:p>
        </p:txBody>
      </p:sp>
      <p:sp>
        <p:nvSpPr>
          <p:cNvPr id="786" name="Google Shape;786;p46"/>
          <p:cNvSpPr txBox="1"/>
          <p:nvPr/>
        </p:nvSpPr>
        <p:spPr>
          <a:xfrm>
            <a:off x="2748450" y="4317175"/>
            <a:ext cx="1412700" cy="3171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lang="fr" sz="860">
                <a:solidFill>
                  <a:srgbClr val="353C3A"/>
                </a:solidFill>
                <a:latin typeface="Montserrat Medium"/>
                <a:ea typeface="Montserrat Medium"/>
                <a:cs typeface="Montserrat Medium"/>
                <a:sym typeface="Montserrat Medium"/>
              </a:rPr>
              <a:t>Papier toilette</a:t>
            </a:r>
            <a:endParaRPr sz="860">
              <a:solidFill>
                <a:srgbClr val="353C3A"/>
              </a:solidFill>
              <a:latin typeface="Montserrat Medium"/>
              <a:ea typeface="Montserrat Medium"/>
              <a:cs typeface="Montserrat Medium"/>
              <a:sym typeface="Montserrat Medium"/>
            </a:endParaRPr>
          </a:p>
        </p:txBody>
      </p:sp>
      <p:pic>
        <p:nvPicPr>
          <p:cNvPr id="787" name="Google Shape;787;p46"/>
          <p:cNvPicPr preferRelativeResize="0"/>
          <p:nvPr/>
        </p:nvPicPr>
        <p:blipFill>
          <a:blip r:embed="rId7">
            <a:alphaModFix/>
          </a:blip>
          <a:stretch>
            <a:fillRect/>
          </a:stretch>
        </p:blipFill>
        <p:spPr>
          <a:xfrm>
            <a:off x="4675825" y="3503688"/>
            <a:ext cx="3429350" cy="606101"/>
          </a:xfrm>
          <a:prstGeom prst="rect">
            <a:avLst/>
          </a:prstGeom>
          <a:noFill/>
          <a:ln>
            <a:noFill/>
          </a:ln>
        </p:spPr>
      </p:pic>
      <p:pic>
        <p:nvPicPr>
          <p:cNvPr id="788" name="Google Shape;788;p46"/>
          <p:cNvPicPr preferRelativeResize="0"/>
          <p:nvPr/>
        </p:nvPicPr>
        <p:blipFill>
          <a:blip r:embed="rId7">
            <a:alphaModFix/>
          </a:blip>
          <a:stretch>
            <a:fillRect/>
          </a:stretch>
        </p:blipFill>
        <p:spPr>
          <a:xfrm>
            <a:off x="4675825" y="2769938"/>
            <a:ext cx="3429350" cy="606101"/>
          </a:xfrm>
          <a:prstGeom prst="rect">
            <a:avLst/>
          </a:prstGeom>
          <a:noFill/>
          <a:ln>
            <a:noFill/>
          </a:ln>
        </p:spPr>
      </p:pic>
      <p:pic>
        <p:nvPicPr>
          <p:cNvPr id="789" name="Google Shape;789;p46"/>
          <p:cNvPicPr preferRelativeResize="0"/>
          <p:nvPr/>
        </p:nvPicPr>
        <p:blipFill>
          <a:blip r:embed="rId7">
            <a:alphaModFix/>
          </a:blip>
          <a:stretch>
            <a:fillRect/>
          </a:stretch>
        </p:blipFill>
        <p:spPr>
          <a:xfrm>
            <a:off x="4675825" y="2036188"/>
            <a:ext cx="3429350" cy="606101"/>
          </a:xfrm>
          <a:prstGeom prst="rect">
            <a:avLst/>
          </a:prstGeom>
          <a:noFill/>
          <a:ln>
            <a:noFill/>
          </a:ln>
        </p:spPr>
      </p:pic>
      <p:sp>
        <p:nvSpPr>
          <p:cNvPr id="790" name="Google Shape;790;p46"/>
          <p:cNvSpPr txBox="1"/>
          <p:nvPr/>
        </p:nvSpPr>
        <p:spPr>
          <a:xfrm>
            <a:off x="5233875" y="2051288"/>
            <a:ext cx="2965200" cy="591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rgbClr val="000000"/>
              </a:buClr>
              <a:buSzPts val="1100"/>
              <a:buFont typeface="Arial"/>
              <a:buNone/>
            </a:pPr>
            <a:r>
              <a:rPr lang="fr" sz="800">
                <a:solidFill>
                  <a:srgbClr val="353C3A"/>
                </a:solidFill>
                <a:latin typeface="Montserrat"/>
                <a:ea typeface="Montserrat"/>
                <a:cs typeface="Montserrat"/>
                <a:sym typeface="Montserrat"/>
              </a:rPr>
              <a:t>Comprendre où et quand sont les besoins pour éviter toute rupture de consommables : savon, désinfectant, essuie-main, papier toilette…</a:t>
            </a:r>
            <a:endParaRPr sz="800">
              <a:solidFill>
                <a:srgbClr val="353C3A"/>
              </a:solidFill>
              <a:latin typeface="Montserrat"/>
              <a:ea typeface="Montserrat"/>
              <a:cs typeface="Montserrat"/>
              <a:sym typeface="Montserrat"/>
            </a:endParaRPr>
          </a:p>
        </p:txBody>
      </p:sp>
      <p:sp>
        <p:nvSpPr>
          <p:cNvPr id="791" name="Google Shape;791;p46"/>
          <p:cNvSpPr txBox="1"/>
          <p:nvPr/>
        </p:nvSpPr>
        <p:spPr>
          <a:xfrm>
            <a:off x="5215725" y="3503675"/>
            <a:ext cx="2907600" cy="591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rgbClr val="000000"/>
              </a:buClr>
              <a:buSzPts val="1100"/>
              <a:buFont typeface="Arial"/>
              <a:buNone/>
            </a:pPr>
            <a:r>
              <a:rPr lang="fr" sz="800">
                <a:solidFill>
                  <a:srgbClr val="353C3A"/>
                </a:solidFill>
                <a:latin typeface="Montserrat"/>
                <a:ea typeface="Montserrat"/>
                <a:cs typeface="Montserrat"/>
                <a:sym typeface="Montserrat"/>
              </a:rPr>
              <a:t>Miser sur le bien être et la satisfactions des occupants avec des distributeurs toujours remplis dans les sanitaires et une qualité de service aux petits oignons</a:t>
            </a:r>
            <a:endParaRPr sz="800">
              <a:solidFill>
                <a:srgbClr val="353C3A"/>
              </a:solidFill>
              <a:latin typeface="Montserrat"/>
              <a:ea typeface="Montserrat"/>
              <a:cs typeface="Montserrat"/>
              <a:sym typeface="Montserrat"/>
            </a:endParaRPr>
          </a:p>
        </p:txBody>
      </p:sp>
      <p:pic>
        <p:nvPicPr>
          <p:cNvPr id="792" name="Google Shape;792;p46"/>
          <p:cNvPicPr preferRelativeResize="0"/>
          <p:nvPr/>
        </p:nvPicPr>
        <p:blipFill>
          <a:blip r:embed="rId8">
            <a:alphaModFix/>
          </a:blip>
          <a:stretch>
            <a:fillRect/>
          </a:stretch>
        </p:blipFill>
        <p:spPr>
          <a:xfrm>
            <a:off x="4844327" y="2208361"/>
            <a:ext cx="268700" cy="276863"/>
          </a:xfrm>
          <a:prstGeom prst="rect">
            <a:avLst/>
          </a:prstGeom>
          <a:noFill/>
          <a:ln>
            <a:noFill/>
          </a:ln>
          <a:effectLst>
            <a:outerShdw blurRad="57150" rotWithShape="0" algn="bl" dir="5400000" dist="19050">
              <a:srgbClr val="000000">
                <a:alpha val="50000"/>
              </a:srgbClr>
            </a:outerShdw>
          </a:effectLst>
        </p:spPr>
      </p:pic>
      <p:sp>
        <p:nvSpPr>
          <p:cNvPr id="793" name="Google Shape;793;p46"/>
          <p:cNvSpPr txBox="1"/>
          <p:nvPr/>
        </p:nvSpPr>
        <p:spPr>
          <a:xfrm>
            <a:off x="5233875" y="2777488"/>
            <a:ext cx="2810400" cy="73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lang="fr" sz="800">
                <a:solidFill>
                  <a:srgbClr val="353C3A"/>
                </a:solidFill>
                <a:latin typeface="Montserrat"/>
                <a:ea typeface="Montserrat"/>
                <a:cs typeface="Montserrat"/>
                <a:sym typeface="Montserrat"/>
              </a:rPr>
              <a:t>Optimiser les réapprovisionnements et consacrer ce précieux temps gagné aux tâches les plus importantes, et non à des contrôle inutiles</a:t>
            </a:r>
            <a:endParaRPr sz="800">
              <a:solidFill>
                <a:srgbClr val="353C3A"/>
              </a:solidFill>
              <a:latin typeface="Montserrat"/>
              <a:ea typeface="Montserrat"/>
              <a:cs typeface="Montserrat"/>
              <a:sym typeface="Montserrat"/>
            </a:endParaRPr>
          </a:p>
          <a:p>
            <a:pPr indent="0" lvl="0" marL="0" rtl="0" algn="l">
              <a:lnSpc>
                <a:spcPct val="115000"/>
              </a:lnSpc>
              <a:spcBef>
                <a:spcPts val="0"/>
              </a:spcBef>
              <a:spcAft>
                <a:spcPts val="0"/>
              </a:spcAft>
              <a:buClr>
                <a:srgbClr val="000000"/>
              </a:buClr>
              <a:buSzPts val="1100"/>
              <a:buFont typeface="Arial"/>
              <a:buNone/>
            </a:pPr>
            <a:r>
              <a:t/>
            </a:r>
            <a:endParaRPr sz="800">
              <a:solidFill>
                <a:srgbClr val="353C3A"/>
              </a:solidFill>
              <a:latin typeface="Montserrat"/>
              <a:ea typeface="Montserrat"/>
              <a:cs typeface="Montserrat"/>
              <a:sym typeface="Montserrat"/>
            </a:endParaRPr>
          </a:p>
        </p:txBody>
      </p:sp>
      <p:pic>
        <p:nvPicPr>
          <p:cNvPr id="794" name="Google Shape;794;p46"/>
          <p:cNvPicPr preferRelativeResize="0"/>
          <p:nvPr/>
        </p:nvPicPr>
        <p:blipFill>
          <a:blip r:embed="rId9">
            <a:alphaModFix/>
          </a:blip>
          <a:stretch>
            <a:fillRect/>
          </a:stretch>
        </p:blipFill>
        <p:spPr>
          <a:xfrm>
            <a:off x="789325" y="1350501"/>
            <a:ext cx="3568025" cy="3735426"/>
          </a:xfrm>
          <a:prstGeom prst="rect">
            <a:avLst/>
          </a:prstGeom>
          <a:noFill/>
          <a:ln>
            <a:noFill/>
          </a:ln>
        </p:spPr>
      </p:pic>
      <p:pic>
        <p:nvPicPr>
          <p:cNvPr id="795" name="Google Shape;795;p46"/>
          <p:cNvPicPr preferRelativeResize="0"/>
          <p:nvPr/>
        </p:nvPicPr>
        <p:blipFill>
          <a:blip r:embed="rId10">
            <a:alphaModFix/>
          </a:blip>
          <a:stretch>
            <a:fillRect/>
          </a:stretch>
        </p:blipFill>
        <p:spPr>
          <a:xfrm>
            <a:off x="4844325" y="3660763"/>
            <a:ext cx="268700" cy="268700"/>
          </a:xfrm>
          <a:prstGeom prst="rect">
            <a:avLst/>
          </a:prstGeom>
          <a:noFill/>
          <a:ln>
            <a:noFill/>
          </a:ln>
          <a:effectLst>
            <a:outerShdw blurRad="57150" rotWithShape="0" algn="bl" dir="5400000" dist="19050">
              <a:srgbClr val="000000">
                <a:alpha val="50000"/>
              </a:srgbClr>
            </a:outerShdw>
          </a:effectLst>
        </p:spPr>
      </p:pic>
      <p:pic>
        <p:nvPicPr>
          <p:cNvPr id="796" name="Google Shape;796;p46"/>
          <p:cNvPicPr preferRelativeResize="0"/>
          <p:nvPr/>
        </p:nvPicPr>
        <p:blipFill>
          <a:blip r:embed="rId11">
            <a:alphaModFix/>
          </a:blip>
          <a:stretch>
            <a:fillRect/>
          </a:stretch>
        </p:blipFill>
        <p:spPr>
          <a:xfrm>
            <a:off x="4844323" y="2938637"/>
            <a:ext cx="268700" cy="268700"/>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F0"/>
        </a:solidFill>
      </p:bgPr>
    </p:bg>
    <p:spTree>
      <p:nvGrpSpPr>
        <p:cNvPr id="800" name="Shape 800"/>
        <p:cNvGrpSpPr/>
        <p:nvPr/>
      </p:nvGrpSpPr>
      <p:grpSpPr>
        <a:xfrm>
          <a:off x="0" y="0"/>
          <a:ext cx="0" cy="0"/>
          <a:chOff x="0" y="0"/>
          <a:chExt cx="0" cy="0"/>
        </a:xfrm>
      </p:grpSpPr>
      <p:sp>
        <p:nvSpPr>
          <p:cNvPr id="801" name="Google Shape;801;p47"/>
          <p:cNvSpPr/>
          <p:nvPr/>
        </p:nvSpPr>
        <p:spPr>
          <a:xfrm>
            <a:off x="666750" y="567018"/>
            <a:ext cx="8113948" cy="4104399"/>
          </a:xfrm>
          <a:custGeom>
            <a:rect b="b" l="l" r="r" t="t"/>
            <a:pathLst>
              <a:path extrusionOk="0" h="1272682" w="2515953">
                <a:moveTo>
                  <a:pt x="2391492" y="1272682"/>
                </a:moveTo>
                <a:lnTo>
                  <a:pt x="124460" y="1272682"/>
                </a:lnTo>
                <a:cubicBezTo>
                  <a:pt x="55880" y="1272682"/>
                  <a:pt x="0" y="1216802"/>
                  <a:pt x="0" y="1148222"/>
                </a:cubicBezTo>
                <a:lnTo>
                  <a:pt x="0" y="124460"/>
                </a:lnTo>
                <a:cubicBezTo>
                  <a:pt x="0" y="55880"/>
                  <a:pt x="55880" y="0"/>
                  <a:pt x="124460" y="0"/>
                </a:cubicBezTo>
                <a:lnTo>
                  <a:pt x="2391493" y="0"/>
                </a:lnTo>
                <a:cubicBezTo>
                  <a:pt x="2460073" y="0"/>
                  <a:pt x="2515953" y="55880"/>
                  <a:pt x="2515953" y="124460"/>
                </a:cubicBezTo>
                <a:lnTo>
                  <a:pt x="2515953" y="1148222"/>
                </a:lnTo>
                <a:cubicBezTo>
                  <a:pt x="2515953" y="1216802"/>
                  <a:pt x="2460073" y="1272682"/>
                  <a:pt x="2391493" y="1272682"/>
                </a:cubicBezTo>
                <a:close/>
              </a:path>
            </a:pathLst>
          </a:custGeom>
          <a:solidFill>
            <a:srgbClr val="FDE1D8">
              <a:alpha val="49800"/>
            </a:srgbClr>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802" name="Google Shape;802;p47"/>
          <p:cNvSpPr txBox="1"/>
          <p:nvPr/>
        </p:nvSpPr>
        <p:spPr>
          <a:xfrm>
            <a:off x="1755825" y="2018175"/>
            <a:ext cx="5935800" cy="1154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4500">
                <a:latin typeface="Calistoga"/>
                <a:ea typeface="Calistoga"/>
                <a:cs typeface="Calistoga"/>
                <a:sym typeface="Calistoga"/>
              </a:rPr>
              <a:t>Nos solutions</a:t>
            </a:r>
            <a:endParaRPr sz="4500">
              <a:latin typeface="Calistoga"/>
              <a:ea typeface="Calistoga"/>
              <a:cs typeface="Calistoga"/>
              <a:sym typeface="Calistoga"/>
            </a:endParaRPr>
          </a:p>
          <a:p>
            <a:pPr indent="0" lvl="0" marL="0" rtl="0" algn="ctr">
              <a:spcBef>
                <a:spcPts val="0"/>
              </a:spcBef>
              <a:spcAft>
                <a:spcPts val="0"/>
              </a:spcAft>
              <a:buNone/>
            </a:pPr>
            <a:r>
              <a:rPr i="1" lang="fr" sz="1800">
                <a:latin typeface="Calistoga"/>
                <a:ea typeface="Calistoga"/>
                <a:cs typeface="Calistoga"/>
                <a:sym typeface="Calistoga"/>
              </a:rPr>
              <a:t>multi-techniques</a:t>
            </a:r>
            <a:endParaRPr i="1" sz="1800">
              <a:latin typeface="Calistoga"/>
              <a:ea typeface="Calistoga"/>
              <a:cs typeface="Calistoga"/>
              <a:sym typeface="Calistoga"/>
            </a:endParaRPr>
          </a:p>
        </p:txBody>
      </p:sp>
      <p:sp>
        <p:nvSpPr>
          <p:cNvPr id="803" name="Google Shape;803;p47"/>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7" name="Shape 807"/>
        <p:cNvGrpSpPr/>
        <p:nvPr/>
      </p:nvGrpSpPr>
      <p:grpSpPr>
        <a:xfrm>
          <a:off x="0" y="0"/>
          <a:ext cx="0" cy="0"/>
          <a:chOff x="0" y="0"/>
          <a:chExt cx="0" cy="0"/>
        </a:xfrm>
      </p:grpSpPr>
      <p:sp>
        <p:nvSpPr>
          <p:cNvPr id="808" name="Google Shape;808;p48"/>
          <p:cNvSpPr txBox="1"/>
          <p:nvPr/>
        </p:nvSpPr>
        <p:spPr>
          <a:xfrm>
            <a:off x="731350" y="263775"/>
            <a:ext cx="53235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Alerting automatique</a:t>
            </a:r>
            <a:endParaRPr sz="2000">
              <a:latin typeface="Calistoga"/>
              <a:ea typeface="Calistoga"/>
              <a:cs typeface="Calistoga"/>
              <a:sym typeface="Calistoga"/>
            </a:endParaRPr>
          </a:p>
        </p:txBody>
      </p:sp>
      <p:sp>
        <p:nvSpPr>
          <p:cNvPr id="809" name="Google Shape;809;p48"/>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0" name="Google Shape;810;p48"/>
          <p:cNvSpPr txBox="1"/>
          <p:nvPr/>
        </p:nvSpPr>
        <p:spPr>
          <a:xfrm>
            <a:off x="815300" y="873475"/>
            <a:ext cx="71217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300">
                <a:solidFill>
                  <a:schemeClr val="lt1"/>
                </a:solidFill>
                <a:latin typeface="Montserrat"/>
                <a:ea typeface="Montserrat"/>
                <a:cs typeface="Montserrat"/>
                <a:sym typeface="Montserrat"/>
              </a:rPr>
              <a:t>Sécurisez vos bâtiments grâce à nos objets connectés (sans fils)</a:t>
            </a:r>
            <a:endParaRPr b="1" sz="1300">
              <a:solidFill>
                <a:schemeClr val="lt1"/>
              </a:solidFill>
              <a:latin typeface="Montserrat"/>
              <a:ea typeface="Montserrat"/>
              <a:cs typeface="Montserrat"/>
              <a:sym typeface="Montserrat"/>
            </a:endParaRPr>
          </a:p>
        </p:txBody>
      </p:sp>
      <p:pic>
        <p:nvPicPr>
          <p:cNvPr id="811" name="Google Shape;811;p48"/>
          <p:cNvPicPr preferRelativeResize="0"/>
          <p:nvPr/>
        </p:nvPicPr>
        <p:blipFill rotWithShape="1">
          <a:blip r:embed="rId3">
            <a:alphaModFix/>
          </a:blip>
          <a:srcRect b="0" l="10595" r="14732" t="0"/>
          <a:stretch/>
        </p:blipFill>
        <p:spPr>
          <a:xfrm>
            <a:off x="5158474" y="1445762"/>
            <a:ext cx="345423" cy="1038874"/>
          </a:xfrm>
          <a:prstGeom prst="rect">
            <a:avLst/>
          </a:prstGeom>
          <a:noFill/>
          <a:ln>
            <a:noFill/>
          </a:ln>
          <a:effectLst>
            <a:outerShdw blurRad="57150" rotWithShape="0" algn="bl" dir="5400000" dist="19050">
              <a:srgbClr val="000000">
                <a:alpha val="50000"/>
              </a:srgbClr>
            </a:outerShdw>
          </a:effectLst>
        </p:spPr>
      </p:pic>
      <p:sp>
        <p:nvSpPr>
          <p:cNvPr id="812" name="Google Shape;812;p48"/>
          <p:cNvSpPr txBox="1"/>
          <p:nvPr/>
        </p:nvSpPr>
        <p:spPr>
          <a:xfrm>
            <a:off x="2201150" y="1573425"/>
            <a:ext cx="2298900" cy="836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fr" sz="1100">
                <a:solidFill>
                  <a:srgbClr val="395CED"/>
                </a:solidFill>
                <a:latin typeface="Montserrat"/>
                <a:ea typeface="Montserrat"/>
                <a:cs typeface="Montserrat"/>
                <a:sym typeface="Montserrat"/>
              </a:rPr>
              <a:t>Capteur de qualité d’air</a:t>
            </a:r>
            <a:endParaRPr b="1" sz="1200">
              <a:solidFill>
                <a:srgbClr val="395CED"/>
              </a:solidFill>
              <a:latin typeface="Montserrat"/>
              <a:ea typeface="Montserrat"/>
              <a:cs typeface="Montserrat"/>
              <a:sym typeface="Montserrat"/>
            </a:endParaRPr>
          </a:p>
          <a:p>
            <a:pPr indent="0" lvl="0" marL="0" rtl="0" algn="l">
              <a:lnSpc>
                <a:spcPct val="115000"/>
              </a:lnSpc>
              <a:spcBef>
                <a:spcPts val="0"/>
              </a:spcBef>
              <a:spcAft>
                <a:spcPts val="0"/>
              </a:spcAft>
              <a:buNone/>
            </a:pPr>
            <a:r>
              <a:rPr lang="fr" sz="900">
                <a:latin typeface="Montserrat"/>
                <a:ea typeface="Montserrat"/>
                <a:cs typeface="Montserrat"/>
                <a:sym typeface="Montserrat"/>
              </a:rPr>
              <a:t>Signalement d’une température, taux de CO2 ou taux d’humidité anormal </a:t>
            </a:r>
            <a:endParaRPr sz="1000">
              <a:latin typeface="Montserrat"/>
              <a:ea typeface="Montserrat"/>
              <a:cs typeface="Montserrat"/>
              <a:sym typeface="Montserrat"/>
            </a:endParaRPr>
          </a:p>
        </p:txBody>
      </p:sp>
      <p:pic>
        <p:nvPicPr>
          <p:cNvPr id="813" name="Google Shape;813;p48"/>
          <p:cNvPicPr preferRelativeResize="0"/>
          <p:nvPr/>
        </p:nvPicPr>
        <p:blipFill>
          <a:blip r:embed="rId4">
            <a:alphaModFix/>
          </a:blip>
          <a:stretch>
            <a:fillRect/>
          </a:stretch>
        </p:blipFill>
        <p:spPr>
          <a:xfrm>
            <a:off x="1147571" y="2742575"/>
            <a:ext cx="650650" cy="615736"/>
          </a:xfrm>
          <a:prstGeom prst="rect">
            <a:avLst/>
          </a:prstGeom>
          <a:noFill/>
          <a:ln>
            <a:noFill/>
          </a:ln>
          <a:effectLst>
            <a:outerShdw blurRad="57150" rotWithShape="0" algn="bl" dir="5400000" dist="19050">
              <a:srgbClr val="000000">
                <a:alpha val="50000"/>
              </a:srgbClr>
            </a:outerShdw>
          </a:effectLst>
        </p:spPr>
      </p:pic>
      <p:pic>
        <p:nvPicPr>
          <p:cNvPr id="814" name="Google Shape;814;p48"/>
          <p:cNvPicPr preferRelativeResize="0"/>
          <p:nvPr/>
        </p:nvPicPr>
        <p:blipFill rotWithShape="1">
          <a:blip r:embed="rId5">
            <a:alphaModFix/>
          </a:blip>
          <a:srcRect b="0" l="23520" r="22790" t="0"/>
          <a:stretch/>
        </p:blipFill>
        <p:spPr>
          <a:xfrm>
            <a:off x="5084338" y="2697810"/>
            <a:ext cx="493699" cy="819501"/>
          </a:xfrm>
          <a:prstGeom prst="rect">
            <a:avLst/>
          </a:prstGeom>
          <a:noFill/>
          <a:ln>
            <a:noFill/>
          </a:ln>
          <a:effectLst>
            <a:outerShdw blurRad="57150" rotWithShape="0" algn="bl" dir="5400000" dist="19050">
              <a:srgbClr val="000000">
                <a:alpha val="50000"/>
              </a:srgbClr>
            </a:outerShdw>
          </a:effectLst>
        </p:spPr>
      </p:pic>
      <p:sp>
        <p:nvSpPr>
          <p:cNvPr id="815" name="Google Shape;815;p48"/>
          <p:cNvSpPr txBox="1"/>
          <p:nvPr/>
        </p:nvSpPr>
        <p:spPr>
          <a:xfrm>
            <a:off x="2201150" y="2640675"/>
            <a:ext cx="2298900" cy="836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fr" sz="1100">
                <a:solidFill>
                  <a:srgbClr val="395CED"/>
                </a:solidFill>
                <a:latin typeface="Montserrat"/>
                <a:ea typeface="Montserrat"/>
                <a:cs typeface="Montserrat"/>
                <a:sym typeface="Montserrat"/>
              </a:rPr>
              <a:t>Capteur de fuite d’eau</a:t>
            </a:r>
            <a:endParaRPr b="1" sz="1200">
              <a:solidFill>
                <a:srgbClr val="395CED"/>
              </a:solidFill>
              <a:latin typeface="Montserrat"/>
              <a:ea typeface="Montserrat"/>
              <a:cs typeface="Montserrat"/>
              <a:sym typeface="Montserrat"/>
            </a:endParaRPr>
          </a:p>
          <a:p>
            <a:pPr indent="0" lvl="0" marL="0" rtl="0" algn="l">
              <a:lnSpc>
                <a:spcPct val="115000"/>
              </a:lnSpc>
              <a:spcBef>
                <a:spcPts val="0"/>
              </a:spcBef>
              <a:spcAft>
                <a:spcPts val="0"/>
              </a:spcAft>
              <a:buNone/>
            </a:pPr>
            <a:r>
              <a:rPr lang="fr" sz="900">
                <a:latin typeface="Montserrat"/>
                <a:ea typeface="Montserrat"/>
                <a:cs typeface="Montserrat"/>
                <a:sym typeface="Montserrat"/>
              </a:rPr>
              <a:t>Signalement d’une fuite d’eau ou d’une montée en charge sur une toiture plate</a:t>
            </a:r>
            <a:endParaRPr sz="600">
              <a:solidFill>
                <a:srgbClr val="000000"/>
              </a:solidFill>
              <a:latin typeface="Montserrat"/>
              <a:ea typeface="Montserrat"/>
              <a:cs typeface="Montserrat"/>
              <a:sym typeface="Montserrat"/>
            </a:endParaRPr>
          </a:p>
        </p:txBody>
      </p:sp>
      <p:sp>
        <p:nvSpPr>
          <p:cNvPr id="816" name="Google Shape;816;p48"/>
          <p:cNvSpPr txBox="1"/>
          <p:nvPr/>
        </p:nvSpPr>
        <p:spPr>
          <a:xfrm>
            <a:off x="5847625" y="2716875"/>
            <a:ext cx="2298900" cy="677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fr" sz="1100">
                <a:solidFill>
                  <a:srgbClr val="395CED"/>
                </a:solidFill>
                <a:latin typeface="Montserrat"/>
                <a:ea typeface="Montserrat"/>
                <a:cs typeface="Montserrat"/>
                <a:sym typeface="Montserrat"/>
              </a:rPr>
              <a:t>Capteur par contact sec</a:t>
            </a:r>
            <a:endParaRPr b="1" sz="1200">
              <a:solidFill>
                <a:srgbClr val="395CED"/>
              </a:solidFill>
              <a:latin typeface="Montserrat"/>
              <a:ea typeface="Montserrat"/>
              <a:cs typeface="Montserrat"/>
              <a:sym typeface="Montserrat"/>
            </a:endParaRPr>
          </a:p>
          <a:p>
            <a:pPr indent="0" lvl="0" marL="0" rtl="0" algn="l">
              <a:lnSpc>
                <a:spcPct val="115000"/>
              </a:lnSpc>
              <a:spcBef>
                <a:spcPts val="0"/>
              </a:spcBef>
              <a:spcAft>
                <a:spcPts val="0"/>
              </a:spcAft>
              <a:buNone/>
            </a:pPr>
            <a:r>
              <a:rPr lang="fr" sz="900">
                <a:latin typeface="Montserrat"/>
                <a:ea typeface="Montserrat"/>
                <a:cs typeface="Montserrat"/>
                <a:sym typeface="Montserrat"/>
              </a:rPr>
              <a:t>Signalement d’une panne sur l’installation surveillée</a:t>
            </a:r>
            <a:endParaRPr sz="1000">
              <a:solidFill>
                <a:srgbClr val="000000"/>
              </a:solidFill>
              <a:latin typeface="Montserrat"/>
              <a:ea typeface="Montserrat"/>
              <a:cs typeface="Montserrat"/>
              <a:sym typeface="Montserrat"/>
            </a:endParaRPr>
          </a:p>
        </p:txBody>
      </p:sp>
      <p:sp>
        <p:nvSpPr>
          <p:cNvPr id="817" name="Google Shape;817;p48"/>
          <p:cNvSpPr txBox="1"/>
          <p:nvPr/>
        </p:nvSpPr>
        <p:spPr>
          <a:xfrm>
            <a:off x="3795150" y="4590900"/>
            <a:ext cx="15537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a:latin typeface="Calistoga"/>
                <a:ea typeface="Calistoga"/>
                <a:cs typeface="Calistoga"/>
                <a:sym typeface="Calistoga"/>
              </a:rPr>
              <a:t>...</a:t>
            </a:r>
            <a:endParaRPr>
              <a:latin typeface="Calistoga"/>
              <a:ea typeface="Calistoga"/>
              <a:cs typeface="Calistoga"/>
              <a:sym typeface="Calistoga"/>
            </a:endParaRPr>
          </a:p>
        </p:txBody>
      </p:sp>
      <p:sp>
        <p:nvSpPr>
          <p:cNvPr id="818" name="Google Shape;818;p48"/>
          <p:cNvSpPr txBox="1"/>
          <p:nvPr/>
        </p:nvSpPr>
        <p:spPr>
          <a:xfrm>
            <a:off x="2201150" y="3772175"/>
            <a:ext cx="2298900" cy="1031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fr" sz="1100">
                <a:solidFill>
                  <a:srgbClr val="395CED"/>
                </a:solidFill>
                <a:latin typeface="Montserrat"/>
                <a:ea typeface="Montserrat"/>
                <a:cs typeface="Montserrat"/>
                <a:sym typeface="Montserrat"/>
              </a:rPr>
              <a:t>Capteur d</a:t>
            </a:r>
            <a:r>
              <a:rPr b="1" lang="fr" sz="1100">
                <a:solidFill>
                  <a:srgbClr val="395CED"/>
                </a:solidFill>
                <a:latin typeface="Montserrat"/>
                <a:ea typeface="Montserrat"/>
                <a:cs typeface="Montserrat"/>
                <a:sym typeface="Montserrat"/>
              </a:rPr>
              <a:t>’ouverture / fermeture</a:t>
            </a:r>
            <a:endParaRPr b="1" sz="1200">
              <a:solidFill>
                <a:srgbClr val="395CED"/>
              </a:solidFill>
              <a:latin typeface="Montserrat"/>
              <a:ea typeface="Montserrat"/>
              <a:cs typeface="Montserrat"/>
              <a:sym typeface="Montserrat"/>
            </a:endParaRPr>
          </a:p>
          <a:p>
            <a:pPr indent="0" lvl="0" marL="0" rtl="0" algn="l">
              <a:lnSpc>
                <a:spcPct val="115000"/>
              </a:lnSpc>
              <a:spcBef>
                <a:spcPts val="0"/>
              </a:spcBef>
              <a:spcAft>
                <a:spcPts val="0"/>
              </a:spcAft>
              <a:buNone/>
            </a:pPr>
            <a:r>
              <a:rPr lang="fr" sz="900">
                <a:latin typeface="Montserrat"/>
                <a:ea typeface="Montserrat"/>
                <a:cs typeface="Montserrat"/>
                <a:sym typeface="Montserrat"/>
              </a:rPr>
              <a:t>Signalement si une porte est ouverte quand elle devrait être fermée</a:t>
            </a:r>
            <a:endParaRPr sz="600">
              <a:solidFill>
                <a:srgbClr val="000000"/>
              </a:solidFill>
              <a:latin typeface="Montserrat"/>
              <a:ea typeface="Montserrat"/>
              <a:cs typeface="Montserrat"/>
              <a:sym typeface="Montserrat"/>
            </a:endParaRPr>
          </a:p>
        </p:txBody>
      </p:sp>
      <p:pic>
        <p:nvPicPr>
          <p:cNvPr id="819" name="Google Shape;819;p48"/>
          <p:cNvPicPr preferRelativeResize="0"/>
          <p:nvPr/>
        </p:nvPicPr>
        <p:blipFill>
          <a:blip r:embed="rId6">
            <a:alphaModFix/>
          </a:blip>
          <a:stretch>
            <a:fillRect/>
          </a:stretch>
        </p:blipFill>
        <p:spPr>
          <a:xfrm>
            <a:off x="1143365" y="3890771"/>
            <a:ext cx="659100" cy="490900"/>
          </a:xfrm>
          <a:prstGeom prst="rect">
            <a:avLst/>
          </a:prstGeom>
          <a:noFill/>
          <a:ln>
            <a:noFill/>
          </a:ln>
        </p:spPr>
      </p:pic>
      <p:sp>
        <p:nvSpPr>
          <p:cNvPr id="820" name="Google Shape;820;p48"/>
          <p:cNvSpPr txBox="1"/>
          <p:nvPr/>
        </p:nvSpPr>
        <p:spPr>
          <a:xfrm>
            <a:off x="5847625" y="3772175"/>
            <a:ext cx="2298900" cy="871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fr" sz="1100">
                <a:solidFill>
                  <a:srgbClr val="395CED"/>
                </a:solidFill>
                <a:latin typeface="Montserrat"/>
                <a:ea typeface="Montserrat"/>
                <a:cs typeface="Montserrat"/>
                <a:sym typeface="Montserrat"/>
              </a:rPr>
              <a:t>Capteur de </a:t>
            </a:r>
            <a:r>
              <a:rPr b="1" lang="fr" sz="1100">
                <a:solidFill>
                  <a:srgbClr val="395CED"/>
                </a:solidFill>
                <a:latin typeface="Montserrat"/>
                <a:ea typeface="Montserrat"/>
                <a:cs typeface="Montserrat"/>
                <a:sym typeface="Montserrat"/>
              </a:rPr>
              <a:t>consommation élec / eau</a:t>
            </a:r>
            <a:endParaRPr b="1" sz="1200">
              <a:solidFill>
                <a:srgbClr val="395CED"/>
              </a:solidFill>
              <a:latin typeface="Montserrat"/>
              <a:ea typeface="Montserrat"/>
              <a:cs typeface="Montserrat"/>
              <a:sym typeface="Montserrat"/>
            </a:endParaRPr>
          </a:p>
          <a:p>
            <a:pPr indent="0" lvl="0" marL="0" rtl="0" algn="l">
              <a:lnSpc>
                <a:spcPct val="115000"/>
              </a:lnSpc>
              <a:spcBef>
                <a:spcPts val="0"/>
              </a:spcBef>
              <a:spcAft>
                <a:spcPts val="0"/>
              </a:spcAft>
              <a:buNone/>
            </a:pPr>
            <a:r>
              <a:rPr lang="fr" sz="900">
                <a:latin typeface="Montserrat"/>
                <a:ea typeface="Montserrat"/>
                <a:cs typeface="Montserrat"/>
                <a:sym typeface="Montserrat"/>
              </a:rPr>
              <a:t>Signalement si un écart trop important est remonté.</a:t>
            </a:r>
            <a:endParaRPr sz="1000"/>
          </a:p>
        </p:txBody>
      </p:sp>
      <p:pic>
        <p:nvPicPr>
          <p:cNvPr id="821" name="Google Shape;821;p48"/>
          <p:cNvPicPr preferRelativeResize="0"/>
          <p:nvPr/>
        </p:nvPicPr>
        <p:blipFill rotWithShape="1">
          <a:blip r:embed="rId7">
            <a:alphaModFix/>
          </a:blip>
          <a:srcRect b="0" l="5007" r="7150" t="0"/>
          <a:stretch/>
        </p:blipFill>
        <p:spPr>
          <a:xfrm>
            <a:off x="5001637" y="3866595"/>
            <a:ext cx="659100" cy="751654"/>
          </a:xfrm>
          <a:prstGeom prst="rect">
            <a:avLst/>
          </a:prstGeom>
          <a:noFill/>
          <a:ln>
            <a:noFill/>
          </a:ln>
          <a:effectLst>
            <a:outerShdw blurRad="57150" rotWithShape="0" algn="bl" dir="5400000" dist="19050">
              <a:srgbClr val="000000">
                <a:alpha val="50000"/>
              </a:srgbClr>
            </a:outerShdw>
          </a:effectLst>
        </p:spPr>
      </p:pic>
      <p:sp>
        <p:nvSpPr>
          <p:cNvPr id="822" name="Google Shape;822;p48"/>
          <p:cNvSpPr txBox="1"/>
          <p:nvPr/>
        </p:nvSpPr>
        <p:spPr>
          <a:xfrm>
            <a:off x="5847625" y="1573425"/>
            <a:ext cx="2298900" cy="836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fr" sz="1100">
                <a:solidFill>
                  <a:srgbClr val="395CED"/>
                </a:solidFill>
                <a:latin typeface="Montserrat"/>
                <a:ea typeface="Montserrat"/>
                <a:cs typeface="Montserrat"/>
                <a:sym typeface="Montserrat"/>
              </a:rPr>
              <a:t>Capteur de température </a:t>
            </a:r>
            <a:endParaRPr b="1" sz="1200">
              <a:solidFill>
                <a:srgbClr val="395CED"/>
              </a:solidFill>
              <a:latin typeface="Montserrat"/>
              <a:ea typeface="Montserrat"/>
              <a:cs typeface="Montserrat"/>
              <a:sym typeface="Montserrat"/>
            </a:endParaRPr>
          </a:p>
          <a:p>
            <a:pPr indent="0" lvl="0" marL="0" rtl="0" algn="l">
              <a:lnSpc>
                <a:spcPct val="115000"/>
              </a:lnSpc>
              <a:spcBef>
                <a:spcPts val="0"/>
              </a:spcBef>
              <a:spcAft>
                <a:spcPts val="0"/>
              </a:spcAft>
              <a:buNone/>
            </a:pPr>
            <a:r>
              <a:rPr lang="fr" sz="900">
                <a:latin typeface="Montserrat"/>
                <a:ea typeface="Montserrat"/>
                <a:cs typeface="Montserrat"/>
                <a:sym typeface="Montserrat"/>
              </a:rPr>
              <a:t>Prévention du développement de la légionellose (d’autres cas d’usage possibles). Capteur par sonde</a:t>
            </a:r>
            <a:endParaRPr sz="1000">
              <a:latin typeface="Montserrat"/>
              <a:ea typeface="Montserrat"/>
              <a:cs typeface="Montserrat"/>
              <a:sym typeface="Montserrat"/>
            </a:endParaRPr>
          </a:p>
        </p:txBody>
      </p:sp>
      <p:pic>
        <p:nvPicPr>
          <p:cNvPr id="823" name="Google Shape;823;p48"/>
          <p:cNvPicPr preferRelativeResize="0"/>
          <p:nvPr/>
        </p:nvPicPr>
        <p:blipFill>
          <a:blip r:embed="rId8">
            <a:alphaModFix/>
          </a:blip>
          <a:stretch>
            <a:fillRect/>
          </a:stretch>
        </p:blipFill>
        <p:spPr>
          <a:xfrm>
            <a:off x="997463" y="1573425"/>
            <a:ext cx="493675" cy="755280"/>
          </a:xfrm>
          <a:prstGeom prst="rect">
            <a:avLst/>
          </a:prstGeom>
          <a:noFill/>
          <a:ln>
            <a:noFill/>
          </a:ln>
          <a:effectLst>
            <a:outerShdw blurRad="57150" rotWithShape="0" algn="bl" dir="5400000" dist="19050">
              <a:srgbClr val="000000">
                <a:alpha val="50000"/>
              </a:srgbClr>
            </a:outerShdw>
          </a:effectLst>
        </p:spPr>
      </p:pic>
      <p:pic>
        <p:nvPicPr>
          <p:cNvPr id="824" name="Google Shape;824;p48"/>
          <p:cNvPicPr preferRelativeResize="0"/>
          <p:nvPr/>
        </p:nvPicPr>
        <p:blipFill rotWithShape="1">
          <a:blip r:embed="rId9">
            <a:alphaModFix/>
          </a:blip>
          <a:srcRect b="7426" l="51306" r="8320" t="14313"/>
          <a:stretch/>
        </p:blipFill>
        <p:spPr>
          <a:xfrm rot="-375018">
            <a:off x="1276162" y="1648583"/>
            <a:ext cx="733477" cy="747011"/>
          </a:xfrm>
          <a:prstGeom prst="rect">
            <a:avLst/>
          </a:prstGeom>
          <a:noFill/>
          <a:ln>
            <a:noFill/>
          </a:ln>
        </p:spPr>
      </p:pic>
      <p:sp>
        <p:nvSpPr>
          <p:cNvPr id="825" name="Google Shape;825;p48"/>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F0"/>
        </a:solidFill>
      </p:bgPr>
    </p:bg>
    <p:spTree>
      <p:nvGrpSpPr>
        <p:cNvPr id="829" name="Shape 829"/>
        <p:cNvGrpSpPr/>
        <p:nvPr/>
      </p:nvGrpSpPr>
      <p:grpSpPr>
        <a:xfrm>
          <a:off x="0" y="0"/>
          <a:ext cx="0" cy="0"/>
          <a:chOff x="0" y="0"/>
          <a:chExt cx="0" cy="0"/>
        </a:xfrm>
      </p:grpSpPr>
      <p:sp>
        <p:nvSpPr>
          <p:cNvPr id="830" name="Google Shape;830;p49"/>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pic>
        <p:nvPicPr>
          <p:cNvPr id="831" name="Google Shape;831;p49"/>
          <p:cNvPicPr preferRelativeResize="0"/>
          <p:nvPr/>
        </p:nvPicPr>
        <p:blipFill>
          <a:blip r:embed="rId3">
            <a:alphaModFix/>
          </a:blip>
          <a:stretch>
            <a:fillRect/>
          </a:stretch>
        </p:blipFill>
        <p:spPr>
          <a:xfrm>
            <a:off x="436700" y="708976"/>
            <a:ext cx="5202627" cy="4379550"/>
          </a:xfrm>
          <a:prstGeom prst="rect">
            <a:avLst/>
          </a:prstGeom>
          <a:noFill/>
          <a:ln>
            <a:noFill/>
          </a:ln>
        </p:spPr>
      </p:pic>
      <p:pic>
        <p:nvPicPr>
          <p:cNvPr id="832" name="Google Shape;832;p49"/>
          <p:cNvPicPr preferRelativeResize="0"/>
          <p:nvPr/>
        </p:nvPicPr>
        <p:blipFill>
          <a:blip r:embed="rId4">
            <a:alphaModFix/>
          </a:blip>
          <a:stretch>
            <a:fillRect/>
          </a:stretch>
        </p:blipFill>
        <p:spPr>
          <a:xfrm>
            <a:off x="5967926" y="632775"/>
            <a:ext cx="2969697" cy="2541933"/>
          </a:xfrm>
          <a:prstGeom prst="rect">
            <a:avLst/>
          </a:prstGeom>
          <a:noFill/>
          <a:ln>
            <a:noFill/>
          </a:ln>
        </p:spPr>
      </p:pic>
      <p:pic>
        <p:nvPicPr>
          <p:cNvPr id="833" name="Google Shape;833;p49"/>
          <p:cNvPicPr preferRelativeResize="0"/>
          <p:nvPr/>
        </p:nvPicPr>
        <p:blipFill>
          <a:blip r:embed="rId5">
            <a:alphaModFix/>
          </a:blip>
          <a:stretch>
            <a:fillRect/>
          </a:stretch>
        </p:blipFill>
        <p:spPr>
          <a:xfrm>
            <a:off x="6129720" y="3056325"/>
            <a:ext cx="2616955" cy="1958902"/>
          </a:xfrm>
          <a:prstGeom prst="rect">
            <a:avLst/>
          </a:prstGeom>
          <a:noFill/>
          <a:ln>
            <a:noFill/>
          </a:ln>
        </p:spPr>
      </p:pic>
      <p:pic>
        <p:nvPicPr>
          <p:cNvPr id="834" name="Google Shape;834;p49"/>
          <p:cNvPicPr preferRelativeResize="0"/>
          <p:nvPr/>
        </p:nvPicPr>
        <p:blipFill>
          <a:blip r:embed="rId6">
            <a:alphaModFix/>
          </a:blip>
          <a:stretch>
            <a:fillRect/>
          </a:stretch>
        </p:blipFill>
        <p:spPr>
          <a:xfrm>
            <a:off x="6885350" y="2012500"/>
            <a:ext cx="439099" cy="439099"/>
          </a:xfrm>
          <a:prstGeom prst="rect">
            <a:avLst/>
          </a:prstGeom>
          <a:noFill/>
          <a:ln>
            <a:noFill/>
          </a:ln>
          <a:effectLst>
            <a:outerShdw blurRad="57150" rotWithShape="0" algn="bl" dir="5400000" dist="19050">
              <a:srgbClr val="000000">
                <a:alpha val="50000"/>
              </a:srgbClr>
            </a:outerShdw>
          </a:effectLst>
        </p:spPr>
      </p:pic>
      <p:pic>
        <p:nvPicPr>
          <p:cNvPr id="835" name="Google Shape;835;p49"/>
          <p:cNvPicPr preferRelativeResize="0"/>
          <p:nvPr/>
        </p:nvPicPr>
        <p:blipFill>
          <a:blip r:embed="rId7">
            <a:alphaModFix/>
          </a:blip>
          <a:stretch>
            <a:fillRect/>
          </a:stretch>
        </p:blipFill>
        <p:spPr>
          <a:xfrm rot="1583081">
            <a:off x="6824411" y="2741007"/>
            <a:ext cx="189765" cy="230794"/>
          </a:xfrm>
          <a:prstGeom prst="rect">
            <a:avLst/>
          </a:prstGeom>
          <a:noFill/>
          <a:ln>
            <a:noFill/>
          </a:ln>
          <a:effectLst>
            <a:outerShdw blurRad="57150" rotWithShape="0" algn="bl" dir="5400000" dist="19050">
              <a:srgbClr val="000000">
                <a:alpha val="50000"/>
              </a:srgbClr>
            </a:outerShdw>
          </a:effectLst>
        </p:spPr>
      </p:pic>
      <p:pic>
        <p:nvPicPr>
          <p:cNvPr id="836" name="Google Shape;836;p49"/>
          <p:cNvPicPr preferRelativeResize="0"/>
          <p:nvPr/>
        </p:nvPicPr>
        <p:blipFill>
          <a:blip r:embed="rId8">
            <a:alphaModFix/>
          </a:blip>
          <a:stretch>
            <a:fillRect/>
          </a:stretch>
        </p:blipFill>
        <p:spPr>
          <a:xfrm rot="320392">
            <a:off x="6930837" y="2851453"/>
            <a:ext cx="183939" cy="196639"/>
          </a:xfrm>
          <a:prstGeom prst="rect">
            <a:avLst/>
          </a:prstGeom>
          <a:noFill/>
          <a:ln>
            <a:noFill/>
          </a:ln>
          <a:effectLst>
            <a:outerShdw blurRad="57150" rotWithShape="0" algn="bl" dir="5400000" dist="19050">
              <a:srgbClr val="000000">
                <a:alpha val="50000"/>
              </a:srgbClr>
            </a:outerShdw>
          </a:effectLst>
        </p:spPr>
      </p:pic>
      <p:pic>
        <p:nvPicPr>
          <p:cNvPr id="837" name="Google Shape;837;p49"/>
          <p:cNvPicPr preferRelativeResize="0"/>
          <p:nvPr/>
        </p:nvPicPr>
        <p:blipFill>
          <a:blip r:embed="rId9">
            <a:alphaModFix/>
          </a:blip>
          <a:stretch>
            <a:fillRect/>
          </a:stretch>
        </p:blipFill>
        <p:spPr>
          <a:xfrm>
            <a:off x="7555754" y="3498821"/>
            <a:ext cx="140700" cy="253225"/>
          </a:xfrm>
          <a:prstGeom prst="rect">
            <a:avLst/>
          </a:prstGeom>
          <a:noFill/>
          <a:ln>
            <a:noFill/>
          </a:ln>
          <a:effectLst>
            <a:outerShdw blurRad="57150" rotWithShape="0" algn="bl" dir="5400000" dist="19050">
              <a:srgbClr val="000000">
                <a:alpha val="50000"/>
              </a:srgbClr>
            </a:outerShdw>
          </a:effectLst>
        </p:spPr>
      </p:pic>
      <p:pic>
        <p:nvPicPr>
          <p:cNvPr id="838" name="Google Shape;838;p49"/>
          <p:cNvPicPr preferRelativeResize="0"/>
          <p:nvPr/>
        </p:nvPicPr>
        <p:blipFill rotWithShape="1">
          <a:blip r:embed="rId10">
            <a:alphaModFix/>
          </a:blip>
          <a:srcRect b="17093" l="5063" r="6721" t="15100"/>
          <a:stretch/>
        </p:blipFill>
        <p:spPr>
          <a:xfrm>
            <a:off x="5111029" y="4066700"/>
            <a:ext cx="314425" cy="241675"/>
          </a:xfrm>
          <a:prstGeom prst="rect">
            <a:avLst/>
          </a:prstGeom>
          <a:noFill/>
          <a:ln>
            <a:noFill/>
          </a:ln>
          <a:effectLst>
            <a:outerShdw blurRad="57150" rotWithShape="0" algn="bl" dir="5400000" dist="19050">
              <a:srgbClr val="000000">
                <a:alpha val="50000"/>
              </a:srgbClr>
            </a:outerShdw>
          </a:effectLst>
        </p:spPr>
      </p:pic>
      <p:pic>
        <p:nvPicPr>
          <p:cNvPr id="839" name="Google Shape;839;p49"/>
          <p:cNvPicPr preferRelativeResize="0"/>
          <p:nvPr/>
        </p:nvPicPr>
        <p:blipFill rotWithShape="1">
          <a:blip r:embed="rId11">
            <a:alphaModFix/>
          </a:blip>
          <a:srcRect b="13636" l="29239" r="30144" t="12295"/>
          <a:stretch/>
        </p:blipFill>
        <p:spPr>
          <a:xfrm>
            <a:off x="5165176" y="994623"/>
            <a:ext cx="140700" cy="256631"/>
          </a:xfrm>
          <a:prstGeom prst="rect">
            <a:avLst/>
          </a:prstGeom>
          <a:noFill/>
          <a:ln>
            <a:noFill/>
          </a:ln>
          <a:effectLst>
            <a:outerShdw blurRad="57150" rotWithShape="0" algn="bl" dir="5400000" dist="19050">
              <a:srgbClr val="000000">
                <a:alpha val="50000"/>
              </a:srgbClr>
            </a:outerShdw>
          </a:effectLst>
        </p:spPr>
      </p:pic>
      <p:pic>
        <p:nvPicPr>
          <p:cNvPr id="840" name="Google Shape;840;p49"/>
          <p:cNvPicPr preferRelativeResize="0"/>
          <p:nvPr/>
        </p:nvPicPr>
        <p:blipFill>
          <a:blip r:embed="rId12">
            <a:alphaModFix/>
          </a:blip>
          <a:stretch>
            <a:fillRect/>
          </a:stretch>
        </p:blipFill>
        <p:spPr>
          <a:xfrm>
            <a:off x="5178725" y="1369574"/>
            <a:ext cx="370850" cy="370849"/>
          </a:xfrm>
          <a:prstGeom prst="rect">
            <a:avLst/>
          </a:prstGeom>
          <a:noFill/>
          <a:ln>
            <a:noFill/>
          </a:ln>
          <a:effectLst>
            <a:outerShdw blurRad="57150" rotWithShape="0" algn="bl" dir="5400000" dist="19050">
              <a:srgbClr val="000000">
                <a:alpha val="50000"/>
              </a:srgbClr>
            </a:outerShdw>
          </a:effectLst>
        </p:spPr>
      </p:pic>
      <p:pic>
        <p:nvPicPr>
          <p:cNvPr id="841" name="Google Shape;841;p49"/>
          <p:cNvPicPr preferRelativeResize="0"/>
          <p:nvPr/>
        </p:nvPicPr>
        <p:blipFill>
          <a:blip r:embed="rId13">
            <a:alphaModFix/>
          </a:blip>
          <a:stretch>
            <a:fillRect/>
          </a:stretch>
        </p:blipFill>
        <p:spPr>
          <a:xfrm>
            <a:off x="1299800" y="3660101"/>
            <a:ext cx="439100" cy="439123"/>
          </a:xfrm>
          <a:prstGeom prst="rect">
            <a:avLst/>
          </a:prstGeom>
          <a:noFill/>
          <a:ln>
            <a:noFill/>
          </a:ln>
          <a:effectLst>
            <a:outerShdw blurRad="57150" rotWithShape="0" algn="bl" dir="5400000" dist="19050">
              <a:srgbClr val="000000">
                <a:alpha val="50000"/>
              </a:srgbClr>
            </a:outerShdw>
          </a:effectLst>
        </p:spPr>
      </p:pic>
      <p:pic>
        <p:nvPicPr>
          <p:cNvPr id="842" name="Google Shape;842;p49"/>
          <p:cNvPicPr preferRelativeResize="0"/>
          <p:nvPr/>
        </p:nvPicPr>
        <p:blipFill rotWithShape="1">
          <a:blip r:embed="rId14">
            <a:alphaModFix/>
          </a:blip>
          <a:srcRect b="17996" l="25312" r="25621" t="14399"/>
          <a:stretch/>
        </p:blipFill>
        <p:spPr>
          <a:xfrm>
            <a:off x="1738901" y="1189525"/>
            <a:ext cx="186247" cy="256624"/>
          </a:xfrm>
          <a:prstGeom prst="rect">
            <a:avLst/>
          </a:prstGeom>
          <a:noFill/>
          <a:ln>
            <a:noFill/>
          </a:ln>
          <a:effectLst>
            <a:outerShdw blurRad="57150" rotWithShape="0" algn="bl" dir="5400000" dist="19050">
              <a:srgbClr val="000000">
                <a:alpha val="50000"/>
              </a:srgbClr>
            </a:outerShdw>
          </a:effectLst>
        </p:spPr>
      </p:pic>
      <p:sp>
        <p:nvSpPr>
          <p:cNvPr id="843" name="Google Shape;843;p49"/>
          <p:cNvSpPr txBox="1"/>
          <p:nvPr/>
        </p:nvSpPr>
        <p:spPr>
          <a:xfrm>
            <a:off x="64975" y="78675"/>
            <a:ext cx="51327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2400">
                <a:solidFill>
                  <a:srgbClr val="353C3A"/>
                </a:solidFill>
                <a:latin typeface="Calistoga"/>
                <a:ea typeface="Calistoga"/>
                <a:cs typeface="Calistoga"/>
                <a:sym typeface="Calistoga"/>
              </a:rPr>
              <a:t>Le bâtiment connecté </a:t>
            </a:r>
            <a:r>
              <a:rPr lang="fr" sz="2400">
                <a:solidFill>
                  <a:srgbClr val="67CCE4"/>
                </a:solidFill>
                <a:latin typeface="Calistoga"/>
                <a:ea typeface="Calistoga"/>
                <a:cs typeface="Calistoga"/>
                <a:sym typeface="Calistoga"/>
              </a:rPr>
              <a:t>MerciYanis</a:t>
            </a:r>
            <a:endParaRPr sz="2400">
              <a:solidFill>
                <a:srgbClr val="353C3A"/>
              </a:solidFill>
              <a:latin typeface="Calistoga"/>
              <a:ea typeface="Calistoga"/>
              <a:cs typeface="Calistoga"/>
              <a:sym typeface="Calistoga"/>
            </a:endParaRPr>
          </a:p>
        </p:txBody>
      </p:sp>
      <p:pic>
        <p:nvPicPr>
          <p:cNvPr id="844" name="Google Shape;844;p49"/>
          <p:cNvPicPr preferRelativeResize="0"/>
          <p:nvPr/>
        </p:nvPicPr>
        <p:blipFill>
          <a:blip r:embed="rId15">
            <a:alphaModFix/>
          </a:blip>
          <a:stretch>
            <a:fillRect/>
          </a:stretch>
        </p:blipFill>
        <p:spPr>
          <a:xfrm>
            <a:off x="7696450" y="3479870"/>
            <a:ext cx="116200" cy="16582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F0"/>
        </a:solidFill>
      </p:bgPr>
    </p:bg>
    <p:spTree>
      <p:nvGrpSpPr>
        <p:cNvPr id="848" name="Shape 848"/>
        <p:cNvGrpSpPr/>
        <p:nvPr/>
      </p:nvGrpSpPr>
      <p:grpSpPr>
        <a:xfrm>
          <a:off x="0" y="0"/>
          <a:ext cx="0" cy="0"/>
          <a:chOff x="0" y="0"/>
          <a:chExt cx="0" cy="0"/>
        </a:xfrm>
      </p:grpSpPr>
      <p:pic>
        <p:nvPicPr>
          <p:cNvPr id="849" name="Google Shape;849;p50"/>
          <p:cNvPicPr preferRelativeResize="0"/>
          <p:nvPr/>
        </p:nvPicPr>
        <p:blipFill>
          <a:blip r:embed="rId3">
            <a:alphaModFix/>
          </a:blip>
          <a:stretch>
            <a:fillRect/>
          </a:stretch>
        </p:blipFill>
        <p:spPr>
          <a:xfrm>
            <a:off x="1619300" y="1828250"/>
            <a:ext cx="2030701" cy="1337276"/>
          </a:xfrm>
          <a:prstGeom prst="rect">
            <a:avLst/>
          </a:prstGeom>
          <a:noFill/>
          <a:ln>
            <a:noFill/>
          </a:ln>
        </p:spPr>
      </p:pic>
      <p:sp>
        <p:nvSpPr>
          <p:cNvPr id="850" name="Google Shape;850;p50"/>
          <p:cNvSpPr txBox="1"/>
          <p:nvPr/>
        </p:nvSpPr>
        <p:spPr>
          <a:xfrm>
            <a:off x="731350" y="263775"/>
            <a:ext cx="63000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Votre contact référent chez MerciYanis</a:t>
            </a:r>
            <a:endParaRPr sz="2500">
              <a:solidFill>
                <a:srgbClr val="353C3A"/>
              </a:solidFill>
              <a:latin typeface="Calistoga"/>
              <a:ea typeface="Calistoga"/>
              <a:cs typeface="Calistoga"/>
              <a:sym typeface="Calistoga"/>
            </a:endParaRPr>
          </a:p>
        </p:txBody>
      </p:sp>
      <p:sp>
        <p:nvSpPr>
          <p:cNvPr id="851" name="Google Shape;851;p50"/>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
        <p:nvSpPr>
          <p:cNvPr id="852" name="Google Shape;852;p50"/>
          <p:cNvSpPr txBox="1"/>
          <p:nvPr/>
        </p:nvSpPr>
        <p:spPr>
          <a:xfrm>
            <a:off x="1336988" y="3334250"/>
            <a:ext cx="2595300" cy="836400"/>
          </a:xfrm>
          <a:prstGeom prst="rect">
            <a:avLst/>
          </a:prstGeom>
          <a:noFill/>
          <a:ln>
            <a:noFill/>
          </a:ln>
        </p:spPr>
        <p:txBody>
          <a:bodyPr anchorCtr="0" anchor="b" bIns="91425" lIns="91425" spcFirstLastPara="1" rIns="91425" wrap="square" tIns="91425">
            <a:noAutofit/>
          </a:bodyPr>
          <a:lstStyle/>
          <a:p>
            <a:pPr indent="0" lvl="0" marL="0" rtl="0" algn="ctr">
              <a:lnSpc>
                <a:spcPct val="115000"/>
              </a:lnSpc>
              <a:spcBef>
                <a:spcPts val="0"/>
              </a:spcBef>
              <a:spcAft>
                <a:spcPts val="0"/>
              </a:spcAft>
              <a:buNone/>
            </a:pPr>
            <a:r>
              <a:rPr lang="fr" sz="1100">
                <a:solidFill>
                  <a:srgbClr val="353C3A"/>
                </a:solidFill>
                <a:latin typeface="Montserrat"/>
                <a:ea typeface="Montserrat"/>
                <a:cs typeface="Montserrat"/>
                <a:sym typeface="Montserrat"/>
              </a:rPr>
              <a:t>Pour toute demande, </a:t>
            </a:r>
            <a:endParaRPr sz="1100">
              <a:solidFill>
                <a:srgbClr val="353C3A"/>
              </a:solidFill>
              <a:latin typeface="Montserrat"/>
              <a:ea typeface="Montserrat"/>
              <a:cs typeface="Montserrat"/>
              <a:sym typeface="Montserrat"/>
            </a:endParaRPr>
          </a:p>
          <a:p>
            <a:pPr indent="0" lvl="0" marL="0" rtl="0" algn="ctr">
              <a:lnSpc>
                <a:spcPct val="115000"/>
              </a:lnSpc>
              <a:spcBef>
                <a:spcPts val="0"/>
              </a:spcBef>
              <a:spcAft>
                <a:spcPts val="0"/>
              </a:spcAft>
              <a:buNone/>
            </a:pPr>
            <a:r>
              <a:rPr lang="fr" sz="1100">
                <a:solidFill>
                  <a:srgbClr val="353C3A"/>
                </a:solidFill>
                <a:latin typeface="Montserrat"/>
                <a:ea typeface="Montserrat"/>
                <a:cs typeface="Montserrat"/>
                <a:sym typeface="Montserrat"/>
              </a:rPr>
              <a:t>conseil, déploiement etc. </a:t>
            </a:r>
            <a:endParaRPr sz="1100">
              <a:solidFill>
                <a:srgbClr val="353C3A"/>
              </a:solidFill>
              <a:latin typeface="Montserrat"/>
              <a:ea typeface="Montserrat"/>
              <a:cs typeface="Montserrat"/>
              <a:sym typeface="Montserrat"/>
            </a:endParaRPr>
          </a:p>
          <a:p>
            <a:pPr indent="0" lvl="0" marL="0" rtl="0" algn="ctr">
              <a:lnSpc>
                <a:spcPct val="115000"/>
              </a:lnSpc>
              <a:spcBef>
                <a:spcPts val="0"/>
              </a:spcBef>
              <a:spcAft>
                <a:spcPts val="0"/>
              </a:spcAft>
              <a:buNone/>
            </a:pPr>
            <a:r>
              <a:rPr lang="fr" sz="1300">
                <a:solidFill>
                  <a:srgbClr val="67CCE4"/>
                </a:solidFill>
                <a:latin typeface="Montserrat SemiBold"/>
                <a:ea typeface="Montserrat SemiBold"/>
                <a:cs typeface="Montserrat SemiBold"/>
                <a:sym typeface="Montserrat SemiBold"/>
              </a:rPr>
              <a:t>je suis à votre écoute !</a:t>
            </a:r>
            <a:r>
              <a:rPr lang="fr" sz="1600">
                <a:solidFill>
                  <a:srgbClr val="67CCE4"/>
                </a:solidFill>
                <a:latin typeface="Montserrat SemiBold"/>
                <a:ea typeface="Montserrat SemiBold"/>
                <a:cs typeface="Montserrat SemiBold"/>
                <a:sym typeface="Montserrat SemiBold"/>
              </a:rPr>
              <a:t> </a:t>
            </a:r>
            <a:r>
              <a:rPr lang="fr" sz="1600">
                <a:solidFill>
                  <a:srgbClr val="353C3A"/>
                </a:solidFill>
                <a:latin typeface="Montserrat"/>
                <a:ea typeface="Montserrat"/>
                <a:cs typeface="Montserrat"/>
                <a:sym typeface="Montserrat"/>
              </a:rPr>
              <a:t> </a:t>
            </a:r>
            <a:endParaRPr sz="2700">
              <a:solidFill>
                <a:srgbClr val="353C3A"/>
              </a:solidFill>
              <a:latin typeface="Montserrat"/>
              <a:ea typeface="Montserrat"/>
              <a:cs typeface="Montserrat"/>
              <a:sym typeface="Montserrat"/>
            </a:endParaRPr>
          </a:p>
        </p:txBody>
      </p:sp>
      <p:pic>
        <p:nvPicPr>
          <p:cNvPr id="853" name="Google Shape;853;p50"/>
          <p:cNvPicPr preferRelativeResize="0"/>
          <p:nvPr/>
        </p:nvPicPr>
        <p:blipFill rotWithShape="1">
          <a:blip r:embed="rId4">
            <a:alphaModFix/>
          </a:blip>
          <a:srcRect b="13132" l="0" r="0" t="13132"/>
          <a:stretch/>
        </p:blipFill>
        <p:spPr>
          <a:xfrm>
            <a:off x="2289570" y="1442100"/>
            <a:ext cx="690300" cy="662700"/>
          </a:xfrm>
          <a:prstGeom prst="ellipse">
            <a:avLst/>
          </a:prstGeom>
          <a:noFill/>
          <a:ln>
            <a:noFill/>
          </a:ln>
        </p:spPr>
      </p:pic>
      <p:pic>
        <p:nvPicPr>
          <p:cNvPr id="854" name="Google Shape;854;p50"/>
          <p:cNvPicPr preferRelativeResize="0"/>
          <p:nvPr/>
        </p:nvPicPr>
        <p:blipFill>
          <a:blip r:embed="rId5">
            <a:alphaModFix/>
          </a:blip>
          <a:stretch>
            <a:fillRect/>
          </a:stretch>
        </p:blipFill>
        <p:spPr>
          <a:xfrm>
            <a:off x="7910000" y="687950"/>
            <a:ext cx="74600" cy="74600"/>
          </a:xfrm>
          <a:prstGeom prst="rect">
            <a:avLst/>
          </a:prstGeom>
          <a:noFill/>
          <a:ln>
            <a:noFill/>
          </a:ln>
        </p:spPr>
      </p:pic>
      <p:pic>
        <p:nvPicPr>
          <p:cNvPr id="855" name="Google Shape;855;p50"/>
          <p:cNvPicPr preferRelativeResize="0"/>
          <p:nvPr/>
        </p:nvPicPr>
        <p:blipFill>
          <a:blip r:embed="rId6">
            <a:alphaModFix/>
          </a:blip>
          <a:stretch>
            <a:fillRect/>
          </a:stretch>
        </p:blipFill>
        <p:spPr>
          <a:xfrm>
            <a:off x="8178925" y="547200"/>
            <a:ext cx="245700" cy="245700"/>
          </a:xfrm>
          <a:prstGeom prst="rect">
            <a:avLst/>
          </a:prstGeom>
          <a:noFill/>
          <a:ln>
            <a:noFill/>
          </a:ln>
        </p:spPr>
      </p:pic>
      <p:pic>
        <p:nvPicPr>
          <p:cNvPr id="856" name="Google Shape;856;p50"/>
          <p:cNvPicPr preferRelativeResize="0"/>
          <p:nvPr/>
        </p:nvPicPr>
        <p:blipFill>
          <a:blip r:embed="rId7">
            <a:alphaModFix/>
          </a:blip>
          <a:stretch>
            <a:fillRect/>
          </a:stretch>
        </p:blipFill>
        <p:spPr>
          <a:xfrm>
            <a:off x="7737600" y="338475"/>
            <a:ext cx="149625" cy="149625"/>
          </a:xfrm>
          <a:prstGeom prst="rect">
            <a:avLst/>
          </a:prstGeom>
          <a:noFill/>
          <a:ln>
            <a:noFill/>
          </a:ln>
        </p:spPr>
      </p:pic>
      <p:pic>
        <p:nvPicPr>
          <p:cNvPr id="857" name="Google Shape;857;p50"/>
          <p:cNvPicPr preferRelativeResize="0"/>
          <p:nvPr/>
        </p:nvPicPr>
        <p:blipFill>
          <a:blip r:embed="rId8">
            <a:alphaModFix/>
          </a:blip>
          <a:stretch>
            <a:fillRect/>
          </a:stretch>
        </p:blipFill>
        <p:spPr>
          <a:xfrm>
            <a:off x="5416603" y="2673750"/>
            <a:ext cx="2493409" cy="1574530"/>
          </a:xfrm>
          <a:prstGeom prst="rect">
            <a:avLst/>
          </a:prstGeom>
          <a:noFill/>
          <a:ln>
            <a:noFill/>
          </a:ln>
        </p:spPr>
      </p:pic>
      <p:pic>
        <p:nvPicPr>
          <p:cNvPr id="858" name="Google Shape;858;p50"/>
          <p:cNvPicPr preferRelativeResize="0"/>
          <p:nvPr/>
        </p:nvPicPr>
        <p:blipFill>
          <a:blip r:embed="rId9">
            <a:alphaModFix/>
          </a:blip>
          <a:stretch>
            <a:fillRect/>
          </a:stretch>
        </p:blipFill>
        <p:spPr>
          <a:xfrm>
            <a:off x="4309504" y="1415755"/>
            <a:ext cx="3711900" cy="2754900"/>
          </a:xfrm>
          <a:prstGeom prst="roundRect">
            <a:avLst>
              <a:gd fmla="val 7879" name="adj"/>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2" name="Shape 862"/>
        <p:cNvGrpSpPr/>
        <p:nvPr/>
      </p:nvGrpSpPr>
      <p:grpSpPr>
        <a:xfrm>
          <a:off x="0" y="0"/>
          <a:ext cx="0" cy="0"/>
          <a:chOff x="0" y="0"/>
          <a:chExt cx="0" cy="0"/>
        </a:xfrm>
      </p:grpSpPr>
      <p:pic>
        <p:nvPicPr>
          <p:cNvPr id="863" name="Google Shape;863;p51"/>
          <p:cNvPicPr preferRelativeResize="0"/>
          <p:nvPr/>
        </p:nvPicPr>
        <p:blipFill>
          <a:blip r:embed="rId3">
            <a:alphaModFix/>
          </a:blip>
          <a:stretch>
            <a:fillRect/>
          </a:stretch>
        </p:blipFill>
        <p:spPr>
          <a:xfrm>
            <a:off x="0" y="21765"/>
            <a:ext cx="9144000" cy="5143511"/>
          </a:xfrm>
          <a:prstGeom prst="rect">
            <a:avLst/>
          </a:prstGeom>
          <a:noFill/>
          <a:ln>
            <a:noFill/>
          </a:ln>
        </p:spPr>
      </p:pic>
      <p:pic>
        <p:nvPicPr>
          <p:cNvPr id="864" name="Google Shape;864;p51"/>
          <p:cNvPicPr preferRelativeResize="0"/>
          <p:nvPr/>
        </p:nvPicPr>
        <p:blipFill>
          <a:blip r:embed="rId4">
            <a:alphaModFix/>
          </a:blip>
          <a:stretch>
            <a:fillRect/>
          </a:stretch>
        </p:blipFill>
        <p:spPr>
          <a:xfrm rot="-1679966">
            <a:off x="1405284" y="3180626"/>
            <a:ext cx="589975" cy="578290"/>
          </a:xfrm>
          <a:prstGeom prst="rect">
            <a:avLst/>
          </a:prstGeom>
          <a:noFill/>
          <a:ln>
            <a:noFill/>
          </a:ln>
        </p:spPr>
      </p:pic>
      <p:pic>
        <p:nvPicPr>
          <p:cNvPr id="865" name="Google Shape;865;p51"/>
          <p:cNvPicPr preferRelativeResize="0"/>
          <p:nvPr/>
        </p:nvPicPr>
        <p:blipFill>
          <a:blip r:embed="rId5">
            <a:alphaModFix/>
          </a:blip>
          <a:stretch>
            <a:fillRect/>
          </a:stretch>
        </p:blipFill>
        <p:spPr>
          <a:xfrm rot="-1680000">
            <a:off x="1009634" y="259769"/>
            <a:ext cx="589975" cy="578293"/>
          </a:xfrm>
          <a:prstGeom prst="rect">
            <a:avLst/>
          </a:prstGeom>
          <a:noFill/>
          <a:ln>
            <a:noFill/>
          </a:ln>
        </p:spPr>
      </p:pic>
      <p:pic>
        <p:nvPicPr>
          <p:cNvPr id="866" name="Google Shape;866;p51"/>
          <p:cNvPicPr preferRelativeResize="0"/>
          <p:nvPr/>
        </p:nvPicPr>
        <p:blipFill>
          <a:blip r:embed="rId6">
            <a:alphaModFix/>
          </a:blip>
          <a:stretch>
            <a:fillRect/>
          </a:stretch>
        </p:blipFill>
        <p:spPr>
          <a:xfrm rot="-1680000">
            <a:off x="1799573" y="1592560"/>
            <a:ext cx="589975" cy="578300"/>
          </a:xfrm>
          <a:prstGeom prst="rect">
            <a:avLst/>
          </a:prstGeom>
          <a:noFill/>
          <a:ln>
            <a:noFill/>
          </a:ln>
        </p:spPr>
      </p:pic>
      <p:pic>
        <p:nvPicPr>
          <p:cNvPr id="867" name="Google Shape;867;p51"/>
          <p:cNvPicPr preferRelativeResize="0"/>
          <p:nvPr/>
        </p:nvPicPr>
        <p:blipFill>
          <a:blip r:embed="rId7">
            <a:alphaModFix/>
          </a:blip>
          <a:stretch>
            <a:fillRect/>
          </a:stretch>
        </p:blipFill>
        <p:spPr>
          <a:xfrm rot="-1680000">
            <a:off x="449232" y="2282607"/>
            <a:ext cx="589975" cy="578293"/>
          </a:xfrm>
          <a:prstGeom prst="rect">
            <a:avLst/>
          </a:prstGeom>
          <a:noFill/>
          <a:ln>
            <a:noFill/>
          </a:ln>
        </p:spPr>
      </p:pic>
      <p:pic>
        <p:nvPicPr>
          <p:cNvPr id="868" name="Google Shape;868;p51"/>
          <p:cNvPicPr preferRelativeResize="0"/>
          <p:nvPr/>
        </p:nvPicPr>
        <p:blipFill>
          <a:blip r:embed="rId8">
            <a:alphaModFix/>
          </a:blip>
          <a:stretch>
            <a:fillRect/>
          </a:stretch>
        </p:blipFill>
        <p:spPr>
          <a:xfrm rot="-1680000">
            <a:off x="-252174" y="-198145"/>
            <a:ext cx="589975" cy="578293"/>
          </a:xfrm>
          <a:prstGeom prst="rect">
            <a:avLst/>
          </a:prstGeom>
          <a:noFill/>
          <a:ln>
            <a:noFill/>
          </a:ln>
        </p:spPr>
      </p:pic>
      <p:pic>
        <p:nvPicPr>
          <p:cNvPr id="869" name="Google Shape;869;p51"/>
          <p:cNvPicPr preferRelativeResize="0"/>
          <p:nvPr/>
        </p:nvPicPr>
        <p:blipFill>
          <a:blip r:embed="rId9">
            <a:alphaModFix/>
          </a:blip>
          <a:stretch>
            <a:fillRect/>
          </a:stretch>
        </p:blipFill>
        <p:spPr>
          <a:xfrm rot="-1680000">
            <a:off x="8705650" y="1592574"/>
            <a:ext cx="589975" cy="578293"/>
          </a:xfrm>
          <a:prstGeom prst="rect">
            <a:avLst/>
          </a:prstGeom>
          <a:noFill/>
          <a:ln>
            <a:noFill/>
          </a:ln>
        </p:spPr>
      </p:pic>
      <p:pic>
        <p:nvPicPr>
          <p:cNvPr id="870" name="Google Shape;870;p51"/>
          <p:cNvPicPr preferRelativeResize="0"/>
          <p:nvPr/>
        </p:nvPicPr>
        <p:blipFill>
          <a:blip r:embed="rId5">
            <a:alphaModFix/>
          </a:blip>
          <a:stretch>
            <a:fillRect/>
          </a:stretch>
        </p:blipFill>
        <p:spPr>
          <a:xfrm rot="-1680000">
            <a:off x="4386922" y="4815719"/>
            <a:ext cx="589975" cy="578293"/>
          </a:xfrm>
          <a:prstGeom prst="rect">
            <a:avLst/>
          </a:prstGeom>
          <a:noFill/>
          <a:ln>
            <a:noFill/>
          </a:ln>
        </p:spPr>
      </p:pic>
      <p:pic>
        <p:nvPicPr>
          <p:cNvPr id="871" name="Google Shape;871;p51"/>
          <p:cNvPicPr preferRelativeResize="0"/>
          <p:nvPr/>
        </p:nvPicPr>
        <p:blipFill>
          <a:blip r:embed="rId8">
            <a:alphaModFix/>
          </a:blip>
          <a:stretch>
            <a:fillRect/>
          </a:stretch>
        </p:blipFill>
        <p:spPr>
          <a:xfrm rot="-1680000">
            <a:off x="2426401" y="4970530"/>
            <a:ext cx="589975" cy="578293"/>
          </a:xfrm>
          <a:prstGeom prst="rect">
            <a:avLst/>
          </a:prstGeom>
          <a:noFill/>
          <a:ln>
            <a:noFill/>
          </a:ln>
        </p:spPr>
      </p:pic>
      <p:pic>
        <p:nvPicPr>
          <p:cNvPr id="872" name="Google Shape;872;p51"/>
          <p:cNvPicPr preferRelativeResize="0"/>
          <p:nvPr/>
        </p:nvPicPr>
        <p:blipFill>
          <a:blip r:embed="rId10">
            <a:alphaModFix/>
          </a:blip>
          <a:stretch>
            <a:fillRect/>
          </a:stretch>
        </p:blipFill>
        <p:spPr>
          <a:xfrm rot="-1679931">
            <a:off x="-343182" y="1119319"/>
            <a:ext cx="589975" cy="578313"/>
          </a:xfrm>
          <a:prstGeom prst="rect">
            <a:avLst/>
          </a:prstGeom>
          <a:noFill/>
          <a:ln>
            <a:noFill/>
          </a:ln>
        </p:spPr>
      </p:pic>
      <p:pic>
        <p:nvPicPr>
          <p:cNvPr id="873" name="Google Shape;873;p51"/>
          <p:cNvPicPr preferRelativeResize="0"/>
          <p:nvPr/>
        </p:nvPicPr>
        <p:blipFill>
          <a:blip r:embed="rId11">
            <a:alphaModFix/>
          </a:blip>
          <a:stretch>
            <a:fillRect/>
          </a:stretch>
        </p:blipFill>
        <p:spPr>
          <a:xfrm rot="-1680000">
            <a:off x="4867048" y="2390184"/>
            <a:ext cx="589975" cy="578293"/>
          </a:xfrm>
          <a:prstGeom prst="rect">
            <a:avLst/>
          </a:prstGeom>
          <a:noFill/>
          <a:ln>
            <a:noFill/>
          </a:ln>
        </p:spPr>
      </p:pic>
      <p:pic>
        <p:nvPicPr>
          <p:cNvPr id="874" name="Google Shape;874;p51"/>
          <p:cNvPicPr preferRelativeResize="0"/>
          <p:nvPr/>
        </p:nvPicPr>
        <p:blipFill>
          <a:blip r:embed="rId9">
            <a:alphaModFix/>
          </a:blip>
          <a:stretch>
            <a:fillRect/>
          </a:stretch>
        </p:blipFill>
        <p:spPr>
          <a:xfrm rot="-1680000">
            <a:off x="836088" y="4433974"/>
            <a:ext cx="589975" cy="578293"/>
          </a:xfrm>
          <a:prstGeom prst="rect">
            <a:avLst/>
          </a:prstGeom>
          <a:noFill/>
          <a:ln>
            <a:noFill/>
          </a:ln>
        </p:spPr>
      </p:pic>
      <p:pic>
        <p:nvPicPr>
          <p:cNvPr id="875" name="Google Shape;875;p51"/>
          <p:cNvPicPr preferRelativeResize="0"/>
          <p:nvPr/>
        </p:nvPicPr>
        <p:blipFill>
          <a:blip r:embed="rId12">
            <a:alphaModFix/>
          </a:blip>
          <a:stretch>
            <a:fillRect/>
          </a:stretch>
        </p:blipFill>
        <p:spPr>
          <a:xfrm rot="-1680000">
            <a:off x="-455667" y="4909492"/>
            <a:ext cx="589975" cy="578299"/>
          </a:xfrm>
          <a:prstGeom prst="rect">
            <a:avLst/>
          </a:prstGeom>
          <a:noFill/>
          <a:ln>
            <a:noFill/>
          </a:ln>
        </p:spPr>
      </p:pic>
      <p:pic>
        <p:nvPicPr>
          <p:cNvPr id="876" name="Google Shape;876;p51"/>
          <p:cNvPicPr preferRelativeResize="0"/>
          <p:nvPr/>
        </p:nvPicPr>
        <p:blipFill>
          <a:blip r:embed="rId4">
            <a:alphaModFix/>
          </a:blip>
          <a:stretch>
            <a:fillRect/>
          </a:stretch>
        </p:blipFill>
        <p:spPr>
          <a:xfrm rot="-1679966">
            <a:off x="3197834" y="2303501"/>
            <a:ext cx="589975" cy="578290"/>
          </a:xfrm>
          <a:prstGeom prst="rect">
            <a:avLst/>
          </a:prstGeom>
          <a:noFill/>
          <a:ln>
            <a:noFill/>
          </a:ln>
        </p:spPr>
      </p:pic>
      <p:pic>
        <p:nvPicPr>
          <p:cNvPr id="877" name="Google Shape;877;p51"/>
          <p:cNvPicPr preferRelativeResize="0"/>
          <p:nvPr/>
        </p:nvPicPr>
        <p:blipFill>
          <a:blip r:embed="rId10">
            <a:alphaModFix/>
          </a:blip>
          <a:stretch>
            <a:fillRect/>
          </a:stretch>
        </p:blipFill>
        <p:spPr>
          <a:xfrm rot="-1679931">
            <a:off x="2271456" y="-306056"/>
            <a:ext cx="589975" cy="578313"/>
          </a:xfrm>
          <a:prstGeom prst="rect">
            <a:avLst/>
          </a:prstGeom>
          <a:noFill/>
          <a:ln>
            <a:noFill/>
          </a:ln>
        </p:spPr>
      </p:pic>
      <p:pic>
        <p:nvPicPr>
          <p:cNvPr id="878" name="Google Shape;878;p51"/>
          <p:cNvPicPr preferRelativeResize="0"/>
          <p:nvPr/>
        </p:nvPicPr>
        <p:blipFill>
          <a:blip r:embed="rId7">
            <a:alphaModFix/>
          </a:blip>
          <a:stretch>
            <a:fillRect/>
          </a:stretch>
        </p:blipFill>
        <p:spPr>
          <a:xfrm rot="-1680000">
            <a:off x="3149919" y="804982"/>
            <a:ext cx="589975" cy="578293"/>
          </a:xfrm>
          <a:prstGeom prst="rect">
            <a:avLst/>
          </a:prstGeom>
          <a:noFill/>
          <a:ln>
            <a:noFill/>
          </a:ln>
        </p:spPr>
      </p:pic>
      <p:pic>
        <p:nvPicPr>
          <p:cNvPr id="879" name="Google Shape;879;p51"/>
          <p:cNvPicPr preferRelativeResize="0"/>
          <p:nvPr/>
        </p:nvPicPr>
        <p:blipFill>
          <a:blip r:embed="rId12">
            <a:alphaModFix/>
          </a:blip>
          <a:stretch>
            <a:fillRect/>
          </a:stretch>
        </p:blipFill>
        <p:spPr>
          <a:xfrm rot="-1680000">
            <a:off x="4386925" y="3728333"/>
            <a:ext cx="589975" cy="578299"/>
          </a:xfrm>
          <a:prstGeom prst="rect">
            <a:avLst/>
          </a:prstGeom>
          <a:noFill/>
          <a:ln>
            <a:noFill/>
          </a:ln>
        </p:spPr>
      </p:pic>
      <p:pic>
        <p:nvPicPr>
          <p:cNvPr id="880" name="Google Shape;880;p51"/>
          <p:cNvPicPr preferRelativeResize="0"/>
          <p:nvPr/>
        </p:nvPicPr>
        <p:blipFill>
          <a:blip r:embed="rId6">
            <a:alphaModFix/>
          </a:blip>
          <a:stretch>
            <a:fillRect/>
          </a:stretch>
        </p:blipFill>
        <p:spPr>
          <a:xfrm rot="-1680000">
            <a:off x="4717411" y="1052035"/>
            <a:ext cx="589975" cy="578300"/>
          </a:xfrm>
          <a:prstGeom prst="rect">
            <a:avLst/>
          </a:prstGeom>
          <a:noFill/>
          <a:ln>
            <a:noFill/>
          </a:ln>
        </p:spPr>
      </p:pic>
      <p:pic>
        <p:nvPicPr>
          <p:cNvPr id="881" name="Google Shape;881;p51"/>
          <p:cNvPicPr preferRelativeResize="0"/>
          <p:nvPr/>
        </p:nvPicPr>
        <p:blipFill>
          <a:blip r:embed="rId12">
            <a:alphaModFix/>
          </a:blip>
          <a:stretch>
            <a:fillRect/>
          </a:stretch>
        </p:blipFill>
        <p:spPr>
          <a:xfrm rot="-1680000">
            <a:off x="8787720" y="259767"/>
            <a:ext cx="589975" cy="578299"/>
          </a:xfrm>
          <a:prstGeom prst="rect">
            <a:avLst/>
          </a:prstGeom>
          <a:noFill/>
          <a:ln>
            <a:noFill/>
          </a:ln>
        </p:spPr>
      </p:pic>
      <p:pic>
        <p:nvPicPr>
          <p:cNvPr id="882" name="Google Shape;882;p51"/>
          <p:cNvPicPr preferRelativeResize="0"/>
          <p:nvPr/>
        </p:nvPicPr>
        <p:blipFill>
          <a:blip r:embed="rId8">
            <a:alphaModFix/>
          </a:blip>
          <a:stretch>
            <a:fillRect/>
          </a:stretch>
        </p:blipFill>
        <p:spPr>
          <a:xfrm rot="-1680000">
            <a:off x="5875289" y="3801992"/>
            <a:ext cx="589975" cy="578293"/>
          </a:xfrm>
          <a:prstGeom prst="rect">
            <a:avLst/>
          </a:prstGeom>
          <a:noFill/>
          <a:ln>
            <a:noFill/>
          </a:ln>
        </p:spPr>
      </p:pic>
      <p:pic>
        <p:nvPicPr>
          <p:cNvPr id="883" name="Google Shape;883;p51"/>
          <p:cNvPicPr preferRelativeResize="0"/>
          <p:nvPr/>
        </p:nvPicPr>
        <p:blipFill>
          <a:blip r:embed="rId11">
            <a:alphaModFix/>
          </a:blip>
          <a:stretch>
            <a:fillRect/>
          </a:stretch>
        </p:blipFill>
        <p:spPr>
          <a:xfrm rot="-1680000">
            <a:off x="4673211" y="17422"/>
            <a:ext cx="589975" cy="578293"/>
          </a:xfrm>
          <a:prstGeom prst="rect">
            <a:avLst/>
          </a:prstGeom>
          <a:noFill/>
          <a:ln>
            <a:noFill/>
          </a:ln>
        </p:spPr>
      </p:pic>
      <p:pic>
        <p:nvPicPr>
          <p:cNvPr id="884" name="Google Shape;884;p51"/>
          <p:cNvPicPr preferRelativeResize="0"/>
          <p:nvPr/>
        </p:nvPicPr>
        <p:blipFill>
          <a:blip r:embed="rId9">
            <a:alphaModFix/>
          </a:blip>
          <a:stretch>
            <a:fillRect/>
          </a:stretch>
        </p:blipFill>
        <p:spPr>
          <a:xfrm rot="-1680000">
            <a:off x="6023050" y="961124"/>
            <a:ext cx="589975" cy="578293"/>
          </a:xfrm>
          <a:prstGeom prst="rect">
            <a:avLst/>
          </a:prstGeom>
          <a:noFill/>
          <a:ln>
            <a:noFill/>
          </a:ln>
        </p:spPr>
      </p:pic>
      <p:pic>
        <p:nvPicPr>
          <p:cNvPr id="885" name="Google Shape;885;p51"/>
          <p:cNvPicPr preferRelativeResize="0"/>
          <p:nvPr/>
        </p:nvPicPr>
        <p:blipFill>
          <a:blip r:embed="rId5">
            <a:alphaModFix/>
          </a:blip>
          <a:stretch>
            <a:fillRect/>
          </a:stretch>
        </p:blipFill>
        <p:spPr>
          <a:xfrm rot="-1680000">
            <a:off x="6643022" y="2381557"/>
            <a:ext cx="589975" cy="578293"/>
          </a:xfrm>
          <a:prstGeom prst="rect">
            <a:avLst/>
          </a:prstGeom>
          <a:noFill/>
          <a:ln>
            <a:noFill/>
          </a:ln>
        </p:spPr>
      </p:pic>
      <p:pic>
        <p:nvPicPr>
          <p:cNvPr id="886" name="Google Shape;886;p51"/>
          <p:cNvPicPr preferRelativeResize="0"/>
          <p:nvPr/>
        </p:nvPicPr>
        <p:blipFill>
          <a:blip r:embed="rId11">
            <a:alphaModFix/>
          </a:blip>
          <a:stretch>
            <a:fillRect/>
          </a:stretch>
        </p:blipFill>
        <p:spPr>
          <a:xfrm rot="-1680000">
            <a:off x="7363636" y="4121909"/>
            <a:ext cx="589975" cy="578293"/>
          </a:xfrm>
          <a:prstGeom prst="rect">
            <a:avLst/>
          </a:prstGeom>
          <a:noFill/>
          <a:ln>
            <a:noFill/>
          </a:ln>
        </p:spPr>
      </p:pic>
      <p:pic>
        <p:nvPicPr>
          <p:cNvPr id="887" name="Google Shape;887;p51"/>
          <p:cNvPicPr preferRelativeResize="0"/>
          <p:nvPr/>
        </p:nvPicPr>
        <p:blipFill>
          <a:blip r:embed="rId8">
            <a:alphaModFix/>
          </a:blip>
          <a:stretch>
            <a:fillRect/>
          </a:stretch>
        </p:blipFill>
        <p:spPr>
          <a:xfrm rot="-1680000">
            <a:off x="6516876" y="4970530"/>
            <a:ext cx="589975" cy="578293"/>
          </a:xfrm>
          <a:prstGeom prst="rect">
            <a:avLst/>
          </a:prstGeom>
          <a:noFill/>
          <a:ln>
            <a:noFill/>
          </a:ln>
        </p:spPr>
      </p:pic>
      <p:pic>
        <p:nvPicPr>
          <p:cNvPr id="888" name="Google Shape;888;p51"/>
          <p:cNvPicPr preferRelativeResize="0"/>
          <p:nvPr/>
        </p:nvPicPr>
        <p:blipFill>
          <a:blip r:embed="rId4">
            <a:alphaModFix/>
          </a:blip>
          <a:stretch>
            <a:fillRect/>
          </a:stretch>
        </p:blipFill>
        <p:spPr>
          <a:xfrm rot="-1679966">
            <a:off x="7435434" y="1143626"/>
            <a:ext cx="589975" cy="578290"/>
          </a:xfrm>
          <a:prstGeom prst="rect">
            <a:avLst/>
          </a:prstGeom>
          <a:noFill/>
          <a:ln>
            <a:noFill/>
          </a:ln>
        </p:spPr>
      </p:pic>
      <p:pic>
        <p:nvPicPr>
          <p:cNvPr id="889" name="Google Shape;889;p51"/>
          <p:cNvPicPr preferRelativeResize="0"/>
          <p:nvPr/>
        </p:nvPicPr>
        <p:blipFill>
          <a:blip r:embed="rId12">
            <a:alphaModFix/>
          </a:blip>
          <a:stretch>
            <a:fillRect/>
          </a:stretch>
        </p:blipFill>
        <p:spPr>
          <a:xfrm rot="-1680000">
            <a:off x="8688675" y="4121908"/>
            <a:ext cx="589975" cy="578299"/>
          </a:xfrm>
          <a:prstGeom prst="rect">
            <a:avLst/>
          </a:prstGeom>
          <a:noFill/>
          <a:ln>
            <a:noFill/>
          </a:ln>
        </p:spPr>
      </p:pic>
      <p:pic>
        <p:nvPicPr>
          <p:cNvPr id="890" name="Google Shape;890;p51"/>
          <p:cNvPicPr preferRelativeResize="0"/>
          <p:nvPr/>
        </p:nvPicPr>
        <p:blipFill>
          <a:blip r:embed="rId13">
            <a:alphaModFix/>
          </a:blip>
          <a:stretch>
            <a:fillRect/>
          </a:stretch>
        </p:blipFill>
        <p:spPr>
          <a:xfrm rot="-1680000">
            <a:off x="6815465" y="-139621"/>
            <a:ext cx="589975" cy="578300"/>
          </a:xfrm>
          <a:prstGeom prst="rect">
            <a:avLst/>
          </a:prstGeom>
          <a:noFill/>
          <a:ln>
            <a:noFill/>
          </a:ln>
        </p:spPr>
      </p:pic>
      <p:pic>
        <p:nvPicPr>
          <p:cNvPr id="891" name="Google Shape;891;p51"/>
          <p:cNvPicPr preferRelativeResize="0"/>
          <p:nvPr/>
        </p:nvPicPr>
        <p:blipFill>
          <a:blip r:embed="rId8">
            <a:alphaModFix/>
          </a:blip>
          <a:stretch>
            <a:fillRect/>
          </a:stretch>
        </p:blipFill>
        <p:spPr>
          <a:xfrm rot="-1680000">
            <a:off x="6173951" y="-1344570"/>
            <a:ext cx="589975" cy="578293"/>
          </a:xfrm>
          <a:prstGeom prst="rect">
            <a:avLst/>
          </a:prstGeom>
          <a:noFill/>
          <a:ln>
            <a:noFill/>
          </a:ln>
        </p:spPr>
      </p:pic>
      <p:pic>
        <p:nvPicPr>
          <p:cNvPr id="892" name="Google Shape;892;p51"/>
          <p:cNvPicPr preferRelativeResize="0"/>
          <p:nvPr/>
        </p:nvPicPr>
        <p:blipFill>
          <a:blip r:embed="rId14">
            <a:alphaModFix/>
          </a:blip>
          <a:stretch>
            <a:fillRect/>
          </a:stretch>
        </p:blipFill>
        <p:spPr>
          <a:xfrm rot="-1680000">
            <a:off x="5724461" y="-2047173"/>
            <a:ext cx="589975" cy="578293"/>
          </a:xfrm>
          <a:prstGeom prst="rect">
            <a:avLst/>
          </a:prstGeom>
          <a:noFill/>
          <a:ln>
            <a:noFill/>
          </a:ln>
        </p:spPr>
      </p:pic>
      <p:pic>
        <p:nvPicPr>
          <p:cNvPr id="893" name="Google Shape;893;p51"/>
          <p:cNvPicPr preferRelativeResize="0"/>
          <p:nvPr/>
        </p:nvPicPr>
        <p:blipFill>
          <a:blip r:embed="rId15">
            <a:alphaModFix/>
          </a:blip>
          <a:stretch>
            <a:fillRect/>
          </a:stretch>
        </p:blipFill>
        <p:spPr>
          <a:xfrm rot="-1680000">
            <a:off x="-237795" y="3550501"/>
            <a:ext cx="589975" cy="578300"/>
          </a:xfrm>
          <a:prstGeom prst="rect">
            <a:avLst/>
          </a:prstGeom>
          <a:noFill/>
          <a:ln>
            <a:noFill/>
          </a:ln>
        </p:spPr>
      </p:pic>
      <p:pic>
        <p:nvPicPr>
          <p:cNvPr id="894" name="Google Shape;894;p51"/>
          <p:cNvPicPr preferRelativeResize="0"/>
          <p:nvPr/>
        </p:nvPicPr>
        <p:blipFill>
          <a:blip r:embed="rId16">
            <a:alphaModFix/>
          </a:blip>
          <a:stretch>
            <a:fillRect/>
          </a:stretch>
        </p:blipFill>
        <p:spPr>
          <a:xfrm rot="-1680000">
            <a:off x="7913225" y="2857243"/>
            <a:ext cx="589975" cy="578293"/>
          </a:xfrm>
          <a:prstGeom prst="rect">
            <a:avLst/>
          </a:prstGeom>
          <a:noFill/>
          <a:ln>
            <a:noFill/>
          </a:ln>
        </p:spPr>
      </p:pic>
      <p:sp>
        <p:nvSpPr>
          <p:cNvPr id="895" name="Google Shape;895;p51"/>
          <p:cNvSpPr txBox="1"/>
          <p:nvPr/>
        </p:nvSpPr>
        <p:spPr>
          <a:xfrm>
            <a:off x="2635188" y="2177975"/>
            <a:ext cx="3873600" cy="338700"/>
          </a:xfrm>
          <a:prstGeom prst="rect">
            <a:avLst/>
          </a:prstGeom>
          <a:noFill/>
          <a:ln>
            <a:noFill/>
          </a:ln>
        </p:spPr>
        <p:txBody>
          <a:bodyPr anchorCtr="0" anchor="t" bIns="91425" lIns="90000" spcFirstLastPara="1" rIns="91425" wrap="square" tIns="91425">
            <a:spAutoFit/>
          </a:bodyPr>
          <a:lstStyle/>
          <a:p>
            <a:pPr indent="0" lvl="0" marL="0" rtl="0" algn="ctr">
              <a:spcBef>
                <a:spcPts val="0"/>
              </a:spcBef>
              <a:spcAft>
                <a:spcPts val="0"/>
              </a:spcAft>
              <a:buNone/>
            </a:pPr>
            <a:r>
              <a:rPr lang="fr" sz="1000">
                <a:solidFill>
                  <a:schemeClr val="dk2"/>
                </a:solidFill>
                <a:latin typeface="Montserrat"/>
                <a:ea typeface="Montserrat"/>
                <a:cs typeface="Montserrat"/>
                <a:sym typeface="Montserrat"/>
              </a:rPr>
              <a:t>M     E     R     C     I     Y     A     N     I     S</a:t>
            </a:r>
            <a:endParaRPr sz="1000">
              <a:solidFill>
                <a:schemeClr val="dk2"/>
              </a:solidFill>
              <a:latin typeface="Montserrat"/>
              <a:ea typeface="Montserrat"/>
              <a:cs typeface="Montserrat"/>
              <a:sym typeface="Montserrat"/>
            </a:endParaRPr>
          </a:p>
        </p:txBody>
      </p:sp>
      <p:pic>
        <p:nvPicPr>
          <p:cNvPr id="896" name="Google Shape;896;p51"/>
          <p:cNvPicPr preferRelativeResize="0"/>
          <p:nvPr/>
        </p:nvPicPr>
        <p:blipFill>
          <a:blip r:embed="rId10">
            <a:alphaModFix/>
          </a:blip>
          <a:stretch>
            <a:fillRect/>
          </a:stretch>
        </p:blipFill>
        <p:spPr>
          <a:xfrm rot="-1679931">
            <a:off x="2736431" y="3636994"/>
            <a:ext cx="589975" cy="57831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F0"/>
        </a:solidFill>
      </p:bgPr>
    </p:bg>
    <p:spTree>
      <p:nvGrpSpPr>
        <p:cNvPr id="153" name="Shape 153"/>
        <p:cNvGrpSpPr/>
        <p:nvPr/>
      </p:nvGrpSpPr>
      <p:grpSpPr>
        <a:xfrm>
          <a:off x="0" y="0"/>
          <a:ext cx="0" cy="0"/>
          <a:chOff x="0" y="0"/>
          <a:chExt cx="0" cy="0"/>
        </a:xfrm>
      </p:grpSpPr>
      <p:sp>
        <p:nvSpPr>
          <p:cNvPr id="154" name="Google Shape;154;p17"/>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
        <p:nvSpPr>
          <p:cNvPr id="155" name="Google Shape;155;p17"/>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17"/>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rgbClr val="FFFFFF"/>
                </a:solidFill>
                <a:latin typeface="Montserrat"/>
                <a:ea typeface="Montserrat"/>
                <a:cs typeface="Montserrat"/>
                <a:sym typeface="Montserrat"/>
              </a:rPr>
              <a:t>Visualiser globalement ce qu’il se passe dans tous les bâtiments équipés</a:t>
            </a:r>
            <a:endParaRPr b="1" sz="1200">
              <a:solidFill>
                <a:srgbClr val="FFFFFF"/>
              </a:solidFill>
              <a:latin typeface="Montserrat"/>
              <a:ea typeface="Montserrat"/>
              <a:cs typeface="Montserrat"/>
              <a:sym typeface="Montserrat"/>
            </a:endParaRPr>
          </a:p>
        </p:txBody>
      </p:sp>
      <p:pic>
        <p:nvPicPr>
          <p:cNvPr id="157" name="Google Shape;157;p17"/>
          <p:cNvPicPr preferRelativeResize="0"/>
          <p:nvPr/>
        </p:nvPicPr>
        <p:blipFill rotWithShape="1">
          <a:blip r:embed="rId3">
            <a:alphaModFix/>
          </a:blip>
          <a:srcRect b="0" l="0" r="13524" t="0"/>
          <a:stretch/>
        </p:blipFill>
        <p:spPr>
          <a:xfrm>
            <a:off x="962575" y="1718925"/>
            <a:ext cx="3995376" cy="3075600"/>
          </a:xfrm>
          <a:prstGeom prst="rect">
            <a:avLst/>
          </a:prstGeom>
          <a:noFill/>
          <a:ln>
            <a:noFill/>
          </a:ln>
        </p:spPr>
      </p:pic>
      <p:sp>
        <p:nvSpPr>
          <p:cNvPr id="158" name="Google Shape;158;p17"/>
          <p:cNvSpPr txBox="1"/>
          <p:nvPr/>
        </p:nvSpPr>
        <p:spPr>
          <a:xfrm>
            <a:off x="731350" y="263775"/>
            <a:ext cx="53235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Centre de pilotage personnalisé </a:t>
            </a:r>
            <a:endParaRPr sz="2500">
              <a:solidFill>
                <a:srgbClr val="353C3A"/>
              </a:solidFill>
              <a:latin typeface="Calistoga"/>
              <a:ea typeface="Calistoga"/>
              <a:cs typeface="Calistoga"/>
              <a:sym typeface="Calistoga"/>
            </a:endParaRPr>
          </a:p>
        </p:txBody>
      </p:sp>
      <p:pic>
        <p:nvPicPr>
          <p:cNvPr id="159" name="Google Shape;159;p17"/>
          <p:cNvPicPr preferRelativeResize="0"/>
          <p:nvPr/>
        </p:nvPicPr>
        <p:blipFill>
          <a:blip r:embed="rId4">
            <a:alphaModFix/>
          </a:blip>
          <a:stretch>
            <a:fillRect/>
          </a:stretch>
        </p:blipFill>
        <p:spPr>
          <a:xfrm>
            <a:off x="5640738" y="1453898"/>
            <a:ext cx="2584676" cy="1568378"/>
          </a:xfrm>
          <a:prstGeom prst="rect">
            <a:avLst/>
          </a:prstGeom>
          <a:noFill/>
          <a:ln>
            <a:noFill/>
          </a:ln>
        </p:spPr>
      </p:pic>
      <p:pic>
        <p:nvPicPr>
          <p:cNvPr id="160" name="Google Shape;160;p17"/>
          <p:cNvPicPr preferRelativeResize="0"/>
          <p:nvPr/>
        </p:nvPicPr>
        <p:blipFill>
          <a:blip r:embed="rId5">
            <a:alphaModFix/>
          </a:blip>
          <a:stretch>
            <a:fillRect/>
          </a:stretch>
        </p:blipFill>
        <p:spPr>
          <a:xfrm>
            <a:off x="5809300" y="1453900"/>
            <a:ext cx="1937799" cy="1568375"/>
          </a:xfrm>
          <a:prstGeom prst="rect">
            <a:avLst/>
          </a:prstGeom>
          <a:noFill/>
          <a:ln>
            <a:noFill/>
          </a:ln>
        </p:spPr>
      </p:pic>
      <p:sp>
        <p:nvSpPr>
          <p:cNvPr id="161" name="Google Shape;161;p17"/>
          <p:cNvSpPr txBox="1"/>
          <p:nvPr/>
        </p:nvSpPr>
        <p:spPr>
          <a:xfrm>
            <a:off x="5829225" y="2041200"/>
            <a:ext cx="1898100" cy="8742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Clr>
                <a:srgbClr val="000000"/>
              </a:buClr>
              <a:buSzPts val="1100"/>
              <a:buFont typeface="Arial"/>
              <a:buNone/>
            </a:pPr>
            <a:r>
              <a:rPr lang="fr" sz="800">
                <a:solidFill>
                  <a:srgbClr val="353C3A"/>
                </a:solidFill>
                <a:latin typeface="Montserrat"/>
                <a:ea typeface="Montserrat"/>
                <a:cs typeface="Montserrat"/>
                <a:sym typeface="Montserrat"/>
              </a:rPr>
              <a:t>Des statistiques </a:t>
            </a:r>
            <a:r>
              <a:rPr b="1" lang="fr" sz="800">
                <a:solidFill>
                  <a:srgbClr val="395CED"/>
                </a:solidFill>
                <a:latin typeface="Montserrat"/>
                <a:ea typeface="Montserrat"/>
                <a:cs typeface="Montserrat"/>
                <a:sym typeface="Montserrat"/>
              </a:rPr>
              <a:t>100% adaptées</a:t>
            </a:r>
            <a:r>
              <a:rPr lang="fr" sz="800">
                <a:solidFill>
                  <a:srgbClr val="353C3A"/>
                </a:solidFill>
                <a:latin typeface="Montserrat"/>
                <a:ea typeface="Montserrat"/>
                <a:cs typeface="Montserrat"/>
                <a:sym typeface="Montserrat"/>
              </a:rPr>
              <a:t> aux solutions MerciYanis utilisées sur vos sites seront disponibles pour </a:t>
            </a:r>
            <a:r>
              <a:rPr b="1" lang="fr" sz="800">
                <a:solidFill>
                  <a:srgbClr val="395CED"/>
                </a:solidFill>
                <a:latin typeface="Montserrat"/>
                <a:ea typeface="Montserrat"/>
                <a:cs typeface="Montserrat"/>
                <a:sym typeface="Montserrat"/>
              </a:rPr>
              <a:t>prendre de la hauteur</a:t>
            </a:r>
            <a:r>
              <a:rPr lang="fr" sz="800">
                <a:solidFill>
                  <a:srgbClr val="353C3A"/>
                </a:solidFill>
                <a:latin typeface="Montserrat"/>
                <a:ea typeface="Montserrat"/>
                <a:cs typeface="Montserrat"/>
                <a:sym typeface="Montserrat"/>
              </a:rPr>
              <a:t> sur vos prestations.</a:t>
            </a:r>
            <a:endParaRPr sz="800">
              <a:solidFill>
                <a:srgbClr val="353C3A"/>
              </a:solidFill>
              <a:latin typeface="Montserrat"/>
              <a:ea typeface="Montserrat"/>
              <a:cs typeface="Montserrat"/>
              <a:sym typeface="Montserrat"/>
            </a:endParaRPr>
          </a:p>
        </p:txBody>
      </p:sp>
      <p:pic>
        <p:nvPicPr>
          <p:cNvPr id="162" name="Google Shape;162;p17"/>
          <p:cNvPicPr preferRelativeResize="0"/>
          <p:nvPr/>
        </p:nvPicPr>
        <p:blipFill>
          <a:blip r:embed="rId6">
            <a:alphaModFix/>
          </a:blip>
          <a:stretch>
            <a:fillRect/>
          </a:stretch>
        </p:blipFill>
        <p:spPr>
          <a:xfrm>
            <a:off x="6593555" y="1616950"/>
            <a:ext cx="369300" cy="369300"/>
          </a:xfrm>
          <a:prstGeom prst="rect">
            <a:avLst/>
          </a:prstGeom>
          <a:noFill/>
          <a:ln>
            <a:noFill/>
          </a:ln>
          <a:effectLst>
            <a:outerShdw blurRad="57150" rotWithShape="0" algn="bl" dir="5400000" dist="19050">
              <a:srgbClr val="000000">
                <a:alpha val="50000"/>
              </a:srgbClr>
            </a:outerShdw>
          </a:effectLst>
        </p:spPr>
      </p:pic>
      <p:pic>
        <p:nvPicPr>
          <p:cNvPr id="163" name="Google Shape;163;p17"/>
          <p:cNvPicPr preferRelativeResize="0"/>
          <p:nvPr/>
        </p:nvPicPr>
        <p:blipFill>
          <a:blip r:embed="rId4">
            <a:alphaModFix/>
          </a:blip>
          <a:stretch>
            <a:fillRect/>
          </a:stretch>
        </p:blipFill>
        <p:spPr>
          <a:xfrm>
            <a:off x="5640738" y="3137823"/>
            <a:ext cx="2584676" cy="1568378"/>
          </a:xfrm>
          <a:prstGeom prst="rect">
            <a:avLst/>
          </a:prstGeom>
          <a:noFill/>
          <a:ln>
            <a:noFill/>
          </a:ln>
        </p:spPr>
      </p:pic>
      <p:pic>
        <p:nvPicPr>
          <p:cNvPr id="164" name="Google Shape;164;p17"/>
          <p:cNvPicPr preferRelativeResize="0"/>
          <p:nvPr/>
        </p:nvPicPr>
        <p:blipFill>
          <a:blip r:embed="rId5">
            <a:alphaModFix/>
          </a:blip>
          <a:stretch>
            <a:fillRect/>
          </a:stretch>
        </p:blipFill>
        <p:spPr>
          <a:xfrm>
            <a:off x="5809300" y="3137825"/>
            <a:ext cx="1937799" cy="1568375"/>
          </a:xfrm>
          <a:prstGeom prst="rect">
            <a:avLst/>
          </a:prstGeom>
          <a:noFill/>
          <a:ln>
            <a:noFill/>
          </a:ln>
        </p:spPr>
      </p:pic>
      <p:sp>
        <p:nvSpPr>
          <p:cNvPr id="165" name="Google Shape;165;p17"/>
          <p:cNvSpPr txBox="1"/>
          <p:nvPr/>
        </p:nvSpPr>
        <p:spPr>
          <a:xfrm>
            <a:off x="5809425" y="3863525"/>
            <a:ext cx="1937700" cy="7326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Clr>
                <a:srgbClr val="000000"/>
              </a:buClr>
              <a:buSzPts val="1100"/>
              <a:buFont typeface="Arial"/>
              <a:buNone/>
            </a:pPr>
            <a:r>
              <a:rPr lang="fr" sz="800">
                <a:solidFill>
                  <a:srgbClr val="353C3A"/>
                </a:solidFill>
                <a:latin typeface="Montserrat"/>
                <a:ea typeface="Montserrat"/>
                <a:cs typeface="Montserrat"/>
                <a:sym typeface="Montserrat"/>
              </a:rPr>
              <a:t>Des </a:t>
            </a:r>
            <a:r>
              <a:rPr b="1" lang="fr" sz="800">
                <a:solidFill>
                  <a:srgbClr val="395CED"/>
                </a:solidFill>
                <a:latin typeface="Montserrat"/>
                <a:ea typeface="Montserrat"/>
                <a:cs typeface="Montserrat"/>
                <a:sym typeface="Montserrat"/>
              </a:rPr>
              <a:t>exports</a:t>
            </a:r>
            <a:r>
              <a:rPr lang="fr" sz="800">
                <a:solidFill>
                  <a:srgbClr val="353C3A"/>
                </a:solidFill>
                <a:latin typeface="Montserrat"/>
                <a:ea typeface="Montserrat"/>
                <a:cs typeface="Montserrat"/>
                <a:sym typeface="Montserrat"/>
              </a:rPr>
              <a:t> simples, multiples, globaux sont également possibles pour rentrer dans le détail des données récoltées et </a:t>
            </a:r>
            <a:r>
              <a:rPr b="1" lang="fr" sz="800">
                <a:solidFill>
                  <a:srgbClr val="395CED"/>
                </a:solidFill>
                <a:latin typeface="Montserrat"/>
                <a:ea typeface="Montserrat"/>
                <a:cs typeface="Montserrat"/>
                <a:sym typeface="Montserrat"/>
              </a:rPr>
              <a:t>les exploiter</a:t>
            </a:r>
            <a:r>
              <a:rPr lang="fr" sz="800">
                <a:solidFill>
                  <a:srgbClr val="353C3A"/>
                </a:solidFill>
                <a:latin typeface="Montserrat"/>
                <a:ea typeface="Montserrat"/>
                <a:cs typeface="Montserrat"/>
                <a:sym typeface="Montserrat"/>
              </a:rPr>
              <a:t>.</a:t>
            </a:r>
            <a:endParaRPr sz="800">
              <a:solidFill>
                <a:srgbClr val="353C3A"/>
              </a:solidFill>
              <a:latin typeface="Montserrat"/>
              <a:ea typeface="Montserrat"/>
              <a:cs typeface="Montserrat"/>
              <a:sym typeface="Montserrat"/>
            </a:endParaRPr>
          </a:p>
        </p:txBody>
      </p:sp>
      <p:pic>
        <p:nvPicPr>
          <p:cNvPr id="166" name="Google Shape;166;p17"/>
          <p:cNvPicPr preferRelativeResize="0"/>
          <p:nvPr/>
        </p:nvPicPr>
        <p:blipFill>
          <a:blip r:embed="rId7">
            <a:alphaModFix/>
          </a:blip>
          <a:stretch>
            <a:fillRect/>
          </a:stretch>
        </p:blipFill>
        <p:spPr>
          <a:xfrm>
            <a:off x="6593626" y="3334450"/>
            <a:ext cx="369300" cy="369300"/>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pic>
        <p:nvPicPr>
          <p:cNvPr id="171" name="Google Shape;171;p18"/>
          <p:cNvPicPr preferRelativeResize="0"/>
          <p:nvPr/>
        </p:nvPicPr>
        <p:blipFill>
          <a:blip r:embed="rId3">
            <a:alphaModFix/>
          </a:blip>
          <a:stretch>
            <a:fillRect/>
          </a:stretch>
        </p:blipFill>
        <p:spPr>
          <a:xfrm>
            <a:off x="3140738" y="1600225"/>
            <a:ext cx="3432475" cy="3500924"/>
          </a:xfrm>
          <a:prstGeom prst="rect">
            <a:avLst/>
          </a:prstGeom>
          <a:noFill/>
          <a:ln>
            <a:noFill/>
          </a:ln>
        </p:spPr>
      </p:pic>
      <p:pic>
        <p:nvPicPr>
          <p:cNvPr id="172" name="Google Shape;172;p18"/>
          <p:cNvPicPr preferRelativeResize="0"/>
          <p:nvPr/>
        </p:nvPicPr>
        <p:blipFill>
          <a:blip r:embed="rId3">
            <a:alphaModFix/>
          </a:blip>
          <a:stretch>
            <a:fillRect/>
          </a:stretch>
        </p:blipFill>
        <p:spPr>
          <a:xfrm>
            <a:off x="5708300" y="1642575"/>
            <a:ext cx="3344024" cy="3500924"/>
          </a:xfrm>
          <a:prstGeom prst="rect">
            <a:avLst/>
          </a:prstGeom>
          <a:noFill/>
          <a:ln>
            <a:noFill/>
          </a:ln>
        </p:spPr>
      </p:pic>
      <p:pic>
        <p:nvPicPr>
          <p:cNvPr id="173" name="Google Shape;173;p18"/>
          <p:cNvPicPr preferRelativeResize="0"/>
          <p:nvPr/>
        </p:nvPicPr>
        <p:blipFill>
          <a:blip r:embed="rId3">
            <a:alphaModFix/>
          </a:blip>
          <a:stretch>
            <a:fillRect/>
          </a:stretch>
        </p:blipFill>
        <p:spPr>
          <a:xfrm>
            <a:off x="717325" y="1642575"/>
            <a:ext cx="3344024" cy="3500924"/>
          </a:xfrm>
          <a:prstGeom prst="rect">
            <a:avLst/>
          </a:prstGeom>
          <a:noFill/>
          <a:ln>
            <a:noFill/>
          </a:ln>
        </p:spPr>
      </p:pic>
      <p:pic>
        <p:nvPicPr>
          <p:cNvPr id="174" name="Google Shape;174;p18"/>
          <p:cNvPicPr preferRelativeResize="0"/>
          <p:nvPr/>
        </p:nvPicPr>
        <p:blipFill>
          <a:blip r:embed="rId4">
            <a:alphaModFix/>
          </a:blip>
          <a:stretch>
            <a:fillRect/>
          </a:stretch>
        </p:blipFill>
        <p:spPr>
          <a:xfrm>
            <a:off x="826250" y="1600225"/>
            <a:ext cx="2271000" cy="3147625"/>
          </a:xfrm>
          <a:prstGeom prst="rect">
            <a:avLst/>
          </a:prstGeom>
          <a:noFill/>
          <a:ln>
            <a:noFill/>
          </a:ln>
        </p:spPr>
      </p:pic>
      <p:pic>
        <p:nvPicPr>
          <p:cNvPr id="175" name="Google Shape;175;p18"/>
          <p:cNvPicPr preferRelativeResize="0"/>
          <p:nvPr/>
        </p:nvPicPr>
        <p:blipFill>
          <a:blip r:embed="rId4">
            <a:alphaModFix/>
          </a:blip>
          <a:stretch>
            <a:fillRect/>
          </a:stretch>
        </p:blipFill>
        <p:spPr>
          <a:xfrm>
            <a:off x="3359675" y="1612900"/>
            <a:ext cx="2331050" cy="3134951"/>
          </a:xfrm>
          <a:prstGeom prst="rect">
            <a:avLst/>
          </a:prstGeom>
          <a:noFill/>
          <a:ln>
            <a:noFill/>
          </a:ln>
        </p:spPr>
      </p:pic>
      <p:pic>
        <p:nvPicPr>
          <p:cNvPr id="176" name="Google Shape;176;p18"/>
          <p:cNvPicPr preferRelativeResize="0"/>
          <p:nvPr/>
        </p:nvPicPr>
        <p:blipFill>
          <a:blip r:embed="rId4">
            <a:alphaModFix/>
          </a:blip>
          <a:stretch>
            <a:fillRect/>
          </a:stretch>
        </p:blipFill>
        <p:spPr>
          <a:xfrm>
            <a:off x="5921600" y="1600225"/>
            <a:ext cx="2271000" cy="3134951"/>
          </a:xfrm>
          <a:prstGeom prst="rect">
            <a:avLst/>
          </a:prstGeom>
          <a:noFill/>
          <a:ln>
            <a:noFill/>
          </a:ln>
        </p:spPr>
      </p:pic>
      <p:sp>
        <p:nvSpPr>
          <p:cNvPr id="177" name="Google Shape;177;p18"/>
          <p:cNvSpPr txBox="1"/>
          <p:nvPr/>
        </p:nvSpPr>
        <p:spPr>
          <a:xfrm>
            <a:off x="3373915" y="4015400"/>
            <a:ext cx="22710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800">
                <a:solidFill>
                  <a:srgbClr val="353C3A"/>
                </a:solidFill>
                <a:latin typeface="Montserrat"/>
                <a:ea typeface="Montserrat"/>
                <a:cs typeface="Montserrat"/>
                <a:sym typeface="Montserrat"/>
              </a:rPr>
              <a:t>L’agent peut rentrer dans le détail de toutes les rondes</a:t>
            </a:r>
            <a:endParaRPr sz="800">
              <a:solidFill>
                <a:srgbClr val="353C3A"/>
              </a:solidFill>
              <a:latin typeface="Montserrat"/>
              <a:ea typeface="Montserrat"/>
              <a:cs typeface="Montserrat"/>
              <a:sym typeface="Montserrat"/>
            </a:endParaRPr>
          </a:p>
        </p:txBody>
      </p:sp>
      <p:sp>
        <p:nvSpPr>
          <p:cNvPr id="178" name="Google Shape;178;p18"/>
          <p:cNvSpPr txBox="1"/>
          <p:nvPr/>
        </p:nvSpPr>
        <p:spPr>
          <a:xfrm>
            <a:off x="717325" y="203825"/>
            <a:ext cx="80223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Vision mobile - gestion des interventions</a:t>
            </a:r>
            <a:endParaRPr sz="2500">
              <a:solidFill>
                <a:srgbClr val="353C3A"/>
              </a:solidFill>
              <a:latin typeface="Calistoga"/>
              <a:ea typeface="Calistoga"/>
              <a:cs typeface="Calistoga"/>
              <a:sym typeface="Calistoga"/>
            </a:endParaRPr>
          </a:p>
        </p:txBody>
      </p:sp>
      <p:sp>
        <p:nvSpPr>
          <p:cNvPr id="179" name="Google Shape;179;p18"/>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18"/>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chemeClr val="lt1"/>
                </a:solidFill>
                <a:latin typeface="Montserrat"/>
                <a:ea typeface="Montserrat"/>
                <a:cs typeface="Montserrat"/>
                <a:sym typeface="Montserrat"/>
              </a:rPr>
              <a:t>Rondes centralisées pour tous les responsables et agents</a:t>
            </a:r>
            <a:endParaRPr b="1" sz="1200">
              <a:solidFill>
                <a:srgbClr val="FFFFFF"/>
              </a:solidFill>
              <a:latin typeface="Montserrat"/>
              <a:ea typeface="Montserrat"/>
              <a:cs typeface="Montserrat"/>
              <a:sym typeface="Montserrat"/>
            </a:endParaRPr>
          </a:p>
        </p:txBody>
      </p:sp>
      <p:sp>
        <p:nvSpPr>
          <p:cNvPr id="181" name="Google Shape;181;p18"/>
          <p:cNvSpPr txBox="1"/>
          <p:nvPr/>
        </p:nvSpPr>
        <p:spPr>
          <a:xfrm>
            <a:off x="907250" y="3994850"/>
            <a:ext cx="21090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800">
                <a:solidFill>
                  <a:srgbClr val="353C3A"/>
                </a:solidFill>
                <a:latin typeface="Montserrat"/>
                <a:ea typeface="Montserrat"/>
                <a:cs typeface="Montserrat"/>
                <a:sym typeface="Montserrat"/>
              </a:rPr>
              <a:t>Vision de toutes les rondes en cours et à venir pour s’organiser</a:t>
            </a:r>
            <a:endParaRPr sz="800">
              <a:solidFill>
                <a:srgbClr val="353C3A"/>
              </a:solidFill>
              <a:latin typeface="Montserrat"/>
              <a:ea typeface="Montserrat"/>
              <a:cs typeface="Montserrat"/>
              <a:sym typeface="Montserrat"/>
            </a:endParaRPr>
          </a:p>
        </p:txBody>
      </p:sp>
      <p:sp>
        <p:nvSpPr>
          <p:cNvPr id="182" name="Google Shape;182;p18"/>
          <p:cNvSpPr txBox="1"/>
          <p:nvPr/>
        </p:nvSpPr>
        <p:spPr>
          <a:xfrm>
            <a:off x="6002595" y="3994850"/>
            <a:ext cx="21090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800">
                <a:solidFill>
                  <a:srgbClr val="353C3A"/>
                </a:solidFill>
                <a:latin typeface="Montserrat"/>
                <a:ea typeface="Montserrat"/>
                <a:cs typeface="Montserrat"/>
                <a:sym typeface="Montserrat"/>
              </a:rPr>
              <a:t>Les rondes terminées sont également consultables juste ici </a:t>
            </a:r>
            <a:endParaRPr sz="800">
              <a:solidFill>
                <a:srgbClr val="353C3A"/>
              </a:solidFill>
              <a:latin typeface="Montserrat"/>
              <a:ea typeface="Montserrat"/>
              <a:cs typeface="Montserrat"/>
              <a:sym typeface="Montserrat"/>
            </a:endParaRPr>
          </a:p>
          <a:p>
            <a:pPr indent="0" lvl="0" marL="0" rtl="0" algn="ctr">
              <a:spcBef>
                <a:spcPts val="0"/>
              </a:spcBef>
              <a:spcAft>
                <a:spcPts val="0"/>
              </a:spcAft>
              <a:buClr>
                <a:schemeClr val="dk1"/>
              </a:buClr>
              <a:buSzPts val="1100"/>
              <a:buFont typeface="Arial"/>
              <a:buNone/>
            </a:pPr>
            <a:r>
              <a:rPr lang="fr" sz="800">
                <a:solidFill>
                  <a:srgbClr val="353C3A"/>
                </a:solidFill>
                <a:latin typeface="Montserrat"/>
                <a:ea typeface="Montserrat"/>
                <a:cs typeface="Montserrat"/>
                <a:sym typeface="Montserrat"/>
              </a:rPr>
              <a:t>(qu’elles soient réalisées ou pas)</a:t>
            </a:r>
            <a:endParaRPr sz="800">
              <a:solidFill>
                <a:srgbClr val="353C3A"/>
              </a:solidFill>
              <a:latin typeface="Montserrat"/>
              <a:ea typeface="Montserrat"/>
              <a:cs typeface="Montserrat"/>
              <a:sym typeface="Montserrat"/>
            </a:endParaRPr>
          </a:p>
        </p:txBody>
      </p:sp>
      <p:pic>
        <p:nvPicPr>
          <p:cNvPr id="183" name="Google Shape;183;p18"/>
          <p:cNvPicPr preferRelativeResize="0"/>
          <p:nvPr/>
        </p:nvPicPr>
        <p:blipFill rotWithShape="1">
          <a:blip r:embed="rId5">
            <a:alphaModFix/>
          </a:blip>
          <a:srcRect b="16001" l="66344" r="14303" t="15028"/>
          <a:stretch/>
        </p:blipFill>
        <p:spPr>
          <a:xfrm>
            <a:off x="1503500" y="1931150"/>
            <a:ext cx="986598" cy="1977751"/>
          </a:xfrm>
          <a:prstGeom prst="rect">
            <a:avLst/>
          </a:prstGeom>
          <a:noFill/>
          <a:ln>
            <a:noFill/>
          </a:ln>
        </p:spPr>
      </p:pic>
      <p:sp>
        <p:nvSpPr>
          <p:cNvPr id="184" name="Google Shape;184;p18"/>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pic>
        <p:nvPicPr>
          <p:cNvPr id="185" name="Google Shape;185;p18"/>
          <p:cNvPicPr preferRelativeResize="0"/>
          <p:nvPr/>
        </p:nvPicPr>
        <p:blipFill>
          <a:blip r:embed="rId6">
            <a:alphaModFix/>
          </a:blip>
          <a:stretch>
            <a:fillRect/>
          </a:stretch>
        </p:blipFill>
        <p:spPr>
          <a:xfrm>
            <a:off x="1568700" y="2091650"/>
            <a:ext cx="850376" cy="1703250"/>
          </a:xfrm>
          <a:prstGeom prst="rect">
            <a:avLst/>
          </a:prstGeom>
          <a:noFill/>
          <a:ln>
            <a:noFill/>
          </a:ln>
        </p:spPr>
      </p:pic>
      <p:pic>
        <p:nvPicPr>
          <p:cNvPr id="186" name="Google Shape;186;p18"/>
          <p:cNvPicPr preferRelativeResize="0"/>
          <p:nvPr/>
        </p:nvPicPr>
        <p:blipFill rotWithShape="1">
          <a:blip r:embed="rId5">
            <a:alphaModFix/>
          </a:blip>
          <a:srcRect b="16001" l="66344" r="14303" t="15028"/>
          <a:stretch/>
        </p:blipFill>
        <p:spPr>
          <a:xfrm>
            <a:off x="4016125" y="1954400"/>
            <a:ext cx="986598" cy="1977751"/>
          </a:xfrm>
          <a:prstGeom prst="rect">
            <a:avLst/>
          </a:prstGeom>
          <a:noFill/>
          <a:ln>
            <a:noFill/>
          </a:ln>
        </p:spPr>
      </p:pic>
      <p:pic>
        <p:nvPicPr>
          <p:cNvPr id="187" name="Google Shape;187;p18"/>
          <p:cNvPicPr preferRelativeResize="0"/>
          <p:nvPr/>
        </p:nvPicPr>
        <p:blipFill>
          <a:blip r:embed="rId7">
            <a:alphaModFix/>
          </a:blip>
          <a:stretch>
            <a:fillRect/>
          </a:stretch>
        </p:blipFill>
        <p:spPr>
          <a:xfrm>
            <a:off x="4084225" y="2092525"/>
            <a:ext cx="867513" cy="1701499"/>
          </a:xfrm>
          <a:prstGeom prst="rect">
            <a:avLst/>
          </a:prstGeom>
          <a:noFill/>
          <a:ln>
            <a:noFill/>
          </a:ln>
        </p:spPr>
      </p:pic>
      <p:pic>
        <p:nvPicPr>
          <p:cNvPr id="188" name="Google Shape;188;p18"/>
          <p:cNvPicPr preferRelativeResize="0"/>
          <p:nvPr/>
        </p:nvPicPr>
        <p:blipFill rotWithShape="1">
          <a:blip r:embed="rId5">
            <a:alphaModFix/>
          </a:blip>
          <a:srcRect b="16001" l="66344" r="14303" t="15028"/>
          <a:stretch/>
        </p:blipFill>
        <p:spPr>
          <a:xfrm>
            <a:off x="6560300" y="1954400"/>
            <a:ext cx="986598" cy="1977751"/>
          </a:xfrm>
          <a:prstGeom prst="rect">
            <a:avLst/>
          </a:prstGeom>
          <a:noFill/>
          <a:ln>
            <a:noFill/>
          </a:ln>
        </p:spPr>
      </p:pic>
      <p:pic>
        <p:nvPicPr>
          <p:cNvPr id="189" name="Google Shape;189;p18"/>
          <p:cNvPicPr preferRelativeResize="0"/>
          <p:nvPr/>
        </p:nvPicPr>
        <p:blipFill>
          <a:blip r:embed="rId8">
            <a:alphaModFix/>
          </a:blip>
          <a:stretch>
            <a:fillRect/>
          </a:stretch>
        </p:blipFill>
        <p:spPr>
          <a:xfrm>
            <a:off x="6631325" y="2050613"/>
            <a:ext cx="850376" cy="178532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pic>
        <p:nvPicPr>
          <p:cNvPr id="194" name="Google Shape;194;p19"/>
          <p:cNvPicPr preferRelativeResize="0"/>
          <p:nvPr/>
        </p:nvPicPr>
        <p:blipFill>
          <a:blip r:embed="rId3">
            <a:alphaModFix/>
          </a:blip>
          <a:stretch>
            <a:fillRect/>
          </a:stretch>
        </p:blipFill>
        <p:spPr>
          <a:xfrm>
            <a:off x="3140738" y="1600225"/>
            <a:ext cx="3432475" cy="3500924"/>
          </a:xfrm>
          <a:prstGeom prst="rect">
            <a:avLst/>
          </a:prstGeom>
          <a:noFill/>
          <a:ln>
            <a:noFill/>
          </a:ln>
        </p:spPr>
      </p:pic>
      <p:pic>
        <p:nvPicPr>
          <p:cNvPr id="195" name="Google Shape;195;p19"/>
          <p:cNvPicPr preferRelativeResize="0"/>
          <p:nvPr/>
        </p:nvPicPr>
        <p:blipFill>
          <a:blip r:embed="rId3">
            <a:alphaModFix/>
          </a:blip>
          <a:stretch>
            <a:fillRect/>
          </a:stretch>
        </p:blipFill>
        <p:spPr>
          <a:xfrm>
            <a:off x="5708300" y="1642575"/>
            <a:ext cx="3344024" cy="3500924"/>
          </a:xfrm>
          <a:prstGeom prst="rect">
            <a:avLst/>
          </a:prstGeom>
          <a:noFill/>
          <a:ln>
            <a:noFill/>
          </a:ln>
        </p:spPr>
      </p:pic>
      <p:pic>
        <p:nvPicPr>
          <p:cNvPr id="196" name="Google Shape;196;p19"/>
          <p:cNvPicPr preferRelativeResize="0"/>
          <p:nvPr/>
        </p:nvPicPr>
        <p:blipFill>
          <a:blip r:embed="rId3">
            <a:alphaModFix/>
          </a:blip>
          <a:stretch>
            <a:fillRect/>
          </a:stretch>
        </p:blipFill>
        <p:spPr>
          <a:xfrm>
            <a:off x="717325" y="1642575"/>
            <a:ext cx="3344024" cy="3500924"/>
          </a:xfrm>
          <a:prstGeom prst="rect">
            <a:avLst/>
          </a:prstGeom>
          <a:noFill/>
          <a:ln>
            <a:noFill/>
          </a:ln>
        </p:spPr>
      </p:pic>
      <p:pic>
        <p:nvPicPr>
          <p:cNvPr id="197" name="Google Shape;197;p19"/>
          <p:cNvPicPr preferRelativeResize="0"/>
          <p:nvPr/>
        </p:nvPicPr>
        <p:blipFill>
          <a:blip r:embed="rId4">
            <a:alphaModFix/>
          </a:blip>
          <a:stretch>
            <a:fillRect/>
          </a:stretch>
        </p:blipFill>
        <p:spPr>
          <a:xfrm>
            <a:off x="826250" y="1600225"/>
            <a:ext cx="2271000" cy="3147625"/>
          </a:xfrm>
          <a:prstGeom prst="rect">
            <a:avLst/>
          </a:prstGeom>
          <a:noFill/>
          <a:ln>
            <a:noFill/>
          </a:ln>
        </p:spPr>
      </p:pic>
      <p:pic>
        <p:nvPicPr>
          <p:cNvPr id="198" name="Google Shape;198;p19"/>
          <p:cNvPicPr preferRelativeResize="0"/>
          <p:nvPr/>
        </p:nvPicPr>
        <p:blipFill>
          <a:blip r:embed="rId4">
            <a:alphaModFix/>
          </a:blip>
          <a:stretch>
            <a:fillRect/>
          </a:stretch>
        </p:blipFill>
        <p:spPr>
          <a:xfrm>
            <a:off x="3359675" y="1612900"/>
            <a:ext cx="2331050" cy="3134951"/>
          </a:xfrm>
          <a:prstGeom prst="rect">
            <a:avLst/>
          </a:prstGeom>
          <a:noFill/>
          <a:ln>
            <a:noFill/>
          </a:ln>
        </p:spPr>
      </p:pic>
      <p:pic>
        <p:nvPicPr>
          <p:cNvPr id="199" name="Google Shape;199;p19"/>
          <p:cNvPicPr preferRelativeResize="0"/>
          <p:nvPr/>
        </p:nvPicPr>
        <p:blipFill>
          <a:blip r:embed="rId4">
            <a:alphaModFix/>
          </a:blip>
          <a:stretch>
            <a:fillRect/>
          </a:stretch>
        </p:blipFill>
        <p:spPr>
          <a:xfrm>
            <a:off x="5921600" y="1600225"/>
            <a:ext cx="2271000" cy="3134951"/>
          </a:xfrm>
          <a:prstGeom prst="rect">
            <a:avLst/>
          </a:prstGeom>
          <a:noFill/>
          <a:ln>
            <a:noFill/>
          </a:ln>
        </p:spPr>
      </p:pic>
      <p:sp>
        <p:nvSpPr>
          <p:cNvPr id="200" name="Google Shape;200;p19"/>
          <p:cNvSpPr txBox="1"/>
          <p:nvPr/>
        </p:nvSpPr>
        <p:spPr>
          <a:xfrm>
            <a:off x="3517500" y="3994850"/>
            <a:ext cx="21090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800">
                <a:solidFill>
                  <a:srgbClr val="353C3A"/>
                </a:solidFill>
                <a:latin typeface="Montserrat"/>
                <a:ea typeface="Montserrat"/>
                <a:cs typeface="Montserrat"/>
                <a:sym typeface="Montserrat"/>
              </a:rPr>
              <a:t>De même pour le titre et les informations détaillées liées à l’anomalie : tout est clarifié</a:t>
            </a:r>
            <a:endParaRPr sz="800">
              <a:solidFill>
                <a:srgbClr val="353C3A"/>
              </a:solidFill>
              <a:latin typeface="Montserrat"/>
              <a:ea typeface="Montserrat"/>
              <a:cs typeface="Montserrat"/>
              <a:sym typeface="Montserrat"/>
            </a:endParaRPr>
          </a:p>
        </p:txBody>
      </p:sp>
      <p:sp>
        <p:nvSpPr>
          <p:cNvPr id="201" name="Google Shape;201;p19"/>
          <p:cNvSpPr txBox="1"/>
          <p:nvPr/>
        </p:nvSpPr>
        <p:spPr>
          <a:xfrm>
            <a:off x="717325" y="203825"/>
            <a:ext cx="75900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Vision mobile - gestion des tickets</a:t>
            </a:r>
            <a:endParaRPr sz="2500">
              <a:solidFill>
                <a:srgbClr val="353C3A"/>
              </a:solidFill>
              <a:latin typeface="Calistoga"/>
              <a:ea typeface="Calistoga"/>
              <a:cs typeface="Calistoga"/>
              <a:sym typeface="Calistoga"/>
            </a:endParaRPr>
          </a:p>
        </p:txBody>
      </p:sp>
      <p:sp>
        <p:nvSpPr>
          <p:cNvPr id="202" name="Google Shape;202;p19"/>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19"/>
          <p:cNvSpPr txBox="1"/>
          <p:nvPr/>
        </p:nvSpPr>
        <p:spPr>
          <a:xfrm>
            <a:off x="789325" y="848625"/>
            <a:ext cx="8018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chemeClr val="lt1"/>
                </a:solidFill>
                <a:latin typeface="Montserrat"/>
                <a:ea typeface="Montserrat"/>
                <a:cs typeface="Montserrat"/>
                <a:sym typeface="Montserrat"/>
              </a:rPr>
              <a:t>Incidents à remonter en quelques clics et à gérer directement sur la plateforme responsive</a:t>
            </a:r>
            <a:endParaRPr b="1" sz="1200">
              <a:solidFill>
                <a:srgbClr val="FFFFFF"/>
              </a:solidFill>
              <a:latin typeface="Montserrat"/>
              <a:ea typeface="Montserrat"/>
              <a:cs typeface="Montserrat"/>
              <a:sym typeface="Montserrat"/>
            </a:endParaRPr>
          </a:p>
        </p:txBody>
      </p:sp>
      <p:sp>
        <p:nvSpPr>
          <p:cNvPr id="204" name="Google Shape;204;p19"/>
          <p:cNvSpPr txBox="1"/>
          <p:nvPr/>
        </p:nvSpPr>
        <p:spPr>
          <a:xfrm>
            <a:off x="907250" y="3994850"/>
            <a:ext cx="21090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800">
                <a:solidFill>
                  <a:srgbClr val="353C3A"/>
                </a:solidFill>
                <a:latin typeface="Montserrat"/>
                <a:ea typeface="Montserrat"/>
                <a:cs typeface="Montserrat"/>
                <a:sym typeface="Montserrat"/>
              </a:rPr>
              <a:t>Champs ouverts ou fermés à remplir pour que la localisation de l’anomalie soit précise</a:t>
            </a:r>
            <a:endParaRPr sz="800">
              <a:solidFill>
                <a:srgbClr val="353C3A"/>
              </a:solidFill>
              <a:latin typeface="Montserrat"/>
              <a:ea typeface="Montserrat"/>
              <a:cs typeface="Montserrat"/>
              <a:sym typeface="Montserrat"/>
            </a:endParaRPr>
          </a:p>
        </p:txBody>
      </p:sp>
      <p:sp>
        <p:nvSpPr>
          <p:cNvPr id="205" name="Google Shape;205;p19"/>
          <p:cNvSpPr txBox="1"/>
          <p:nvPr/>
        </p:nvSpPr>
        <p:spPr>
          <a:xfrm>
            <a:off x="6002595" y="3994850"/>
            <a:ext cx="21090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800">
                <a:solidFill>
                  <a:srgbClr val="353C3A"/>
                </a:solidFill>
                <a:latin typeface="Montserrat"/>
                <a:ea typeface="Montserrat"/>
                <a:cs typeface="Montserrat"/>
                <a:sym typeface="Montserrat"/>
              </a:rPr>
              <a:t>Vision de toutes les anomalies remontées et gestion opérationnelle de ces dernières </a:t>
            </a:r>
            <a:endParaRPr sz="800">
              <a:solidFill>
                <a:srgbClr val="353C3A"/>
              </a:solidFill>
              <a:latin typeface="Montserrat"/>
              <a:ea typeface="Montserrat"/>
              <a:cs typeface="Montserrat"/>
              <a:sym typeface="Montserrat"/>
            </a:endParaRPr>
          </a:p>
        </p:txBody>
      </p:sp>
      <p:pic>
        <p:nvPicPr>
          <p:cNvPr id="206" name="Google Shape;206;p19"/>
          <p:cNvPicPr preferRelativeResize="0"/>
          <p:nvPr/>
        </p:nvPicPr>
        <p:blipFill rotWithShape="1">
          <a:blip r:embed="rId5">
            <a:alphaModFix/>
          </a:blip>
          <a:srcRect b="16001" l="66344" r="14303" t="15028"/>
          <a:stretch/>
        </p:blipFill>
        <p:spPr>
          <a:xfrm>
            <a:off x="1503500" y="1931150"/>
            <a:ext cx="986598" cy="1977751"/>
          </a:xfrm>
          <a:prstGeom prst="rect">
            <a:avLst/>
          </a:prstGeom>
          <a:noFill/>
          <a:ln>
            <a:noFill/>
          </a:ln>
        </p:spPr>
      </p:pic>
      <p:sp>
        <p:nvSpPr>
          <p:cNvPr id="207" name="Google Shape;207;p19"/>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pic>
        <p:nvPicPr>
          <p:cNvPr id="208" name="Google Shape;208;p19"/>
          <p:cNvPicPr preferRelativeResize="0"/>
          <p:nvPr/>
        </p:nvPicPr>
        <p:blipFill rotWithShape="1">
          <a:blip r:embed="rId5">
            <a:alphaModFix/>
          </a:blip>
          <a:srcRect b="16001" l="66344" r="14303" t="15028"/>
          <a:stretch/>
        </p:blipFill>
        <p:spPr>
          <a:xfrm>
            <a:off x="4016125" y="1954400"/>
            <a:ext cx="986598" cy="1977751"/>
          </a:xfrm>
          <a:prstGeom prst="rect">
            <a:avLst/>
          </a:prstGeom>
          <a:noFill/>
          <a:ln>
            <a:noFill/>
          </a:ln>
        </p:spPr>
      </p:pic>
      <p:pic>
        <p:nvPicPr>
          <p:cNvPr id="209" name="Google Shape;209;p19"/>
          <p:cNvPicPr preferRelativeResize="0"/>
          <p:nvPr/>
        </p:nvPicPr>
        <p:blipFill rotWithShape="1">
          <a:blip r:embed="rId5">
            <a:alphaModFix/>
          </a:blip>
          <a:srcRect b="16001" l="66344" r="14303" t="15028"/>
          <a:stretch/>
        </p:blipFill>
        <p:spPr>
          <a:xfrm>
            <a:off x="6560300" y="1954400"/>
            <a:ext cx="986598" cy="1977751"/>
          </a:xfrm>
          <a:prstGeom prst="rect">
            <a:avLst/>
          </a:prstGeom>
          <a:noFill/>
          <a:ln>
            <a:noFill/>
          </a:ln>
        </p:spPr>
      </p:pic>
      <p:pic>
        <p:nvPicPr>
          <p:cNvPr id="210" name="Google Shape;210;p19"/>
          <p:cNvPicPr preferRelativeResize="0"/>
          <p:nvPr/>
        </p:nvPicPr>
        <p:blipFill>
          <a:blip r:embed="rId6">
            <a:alphaModFix/>
          </a:blip>
          <a:stretch>
            <a:fillRect/>
          </a:stretch>
        </p:blipFill>
        <p:spPr>
          <a:xfrm>
            <a:off x="1572475" y="2075575"/>
            <a:ext cx="855901" cy="1706501"/>
          </a:xfrm>
          <a:prstGeom prst="rect">
            <a:avLst/>
          </a:prstGeom>
          <a:noFill/>
          <a:ln>
            <a:noFill/>
          </a:ln>
        </p:spPr>
      </p:pic>
      <p:pic>
        <p:nvPicPr>
          <p:cNvPr id="211" name="Google Shape;211;p19"/>
          <p:cNvPicPr preferRelativeResize="0"/>
          <p:nvPr/>
        </p:nvPicPr>
        <p:blipFill>
          <a:blip r:embed="rId7">
            <a:alphaModFix/>
          </a:blip>
          <a:stretch>
            <a:fillRect/>
          </a:stretch>
        </p:blipFill>
        <p:spPr>
          <a:xfrm>
            <a:off x="4088600" y="2075575"/>
            <a:ext cx="841649" cy="1706501"/>
          </a:xfrm>
          <a:prstGeom prst="rect">
            <a:avLst/>
          </a:prstGeom>
          <a:noFill/>
          <a:ln>
            <a:noFill/>
          </a:ln>
        </p:spPr>
      </p:pic>
      <p:pic>
        <p:nvPicPr>
          <p:cNvPr id="212" name="Google Shape;212;p19"/>
          <p:cNvPicPr preferRelativeResize="0"/>
          <p:nvPr/>
        </p:nvPicPr>
        <p:blipFill>
          <a:blip r:embed="rId8">
            <a:alphaModFix/>
          </a:blip>
          <a:stretch>
            <a:fillRect/>
          </a:stretch>
        </p:blipFill>
        <p:spPr>
          <a:xfrm>
            <a:off x="6636275" y="2060900"/>
            <a:ext cx="841649" cy="176477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F0"/>
        </a:solidFill>
      </p:bgPr>
    </p:bg>
    <p:spTree>
      <p:nvGrpSpPr>
        <p:cNvPr id="216" name="Shape 216"/>
        <p:cNvGrpSpPr/>
        <p:nvPr/>
      </p:nvGrpSpPr>
      <p:grpSpPr>
        <a:xfrm>
          <a:off x="0" y="0"/>
          <a:ext cx="0" cy="0"/>
          <a:chOff x="0" y="0"/>
          <a:chExt cx="0" cy="0"/>
        </a:xfrm>
      </p:grpSpPr>
      <p:sp>
        <p:nvSpPr>
          <p:cNvPr id="217" name="Google Shape;217;p20"/>
          <p:cNvSpPr/>
          <p:nvPr/>
        </p:nvSpPr>
        <p:spPr>
          <a:xfrm>
            <a:off x="666750" y="567018"/>
            <a:ext cx="8113948" cy="4104399"/>
          </a:xfrm>
          <a:custGeom>
            <a:rect b="b" l="l" r="r" t="t"/>
            <a:pathLst>
              <a:path extrusionOk="0" h="1272682" w="2515953">
                <a:moveTo>
                  <a:pt x="2391492" y="1272682"/>
                </a:moveTo>
                <a:lnTo>
                  <a:pt x="124460" y="1272682"/>
                </a:lnTo>
                <a:cubicBezTo>
                  <a:pt x="55880" y="1272682"/>
                  <a:pt x="0" y="1216802"/>
                  <a:pt x="0" y="1148222"/>
                </a:cubicBezTo>
                <a:lnTo>
                  <a:pt x="0" y="124460"/>
                </a:lnTo>
                <a:cubicBezTo>
                  <a:pt x="0" y="55880"/>
                  <a:pt x="55880" y="0"/>
                  <a:pt x="124460" y="0"/>
                </a:cubicBezTo>
                <a:lnTo>
                  <a:pt x="2391493" y="0"/>
                </a:lnTo>
                <a:cubicBezTo>
                  <a:pt x="2460073" y="0"/>
                  <a:pt x="2515953" y="55880"/>
                  <a:pt x="2515953" y="124460"/>
                </a:cubicBezTo>
                <a:lnTo>
                  <a:pt x="2515953" y="1148222"/>
                </a:lnTo>
                <a:cubicBezTo>
                  <a:pt x="2515953" y="1216802"/>
                  <a:pt x="2460073" y="1272682"/>
                  <a:pt x="2391493" y="1272682"/>
                </a:cubicBezTo>
                <a:close/>
              </a:path>
            </a:pathLst>
          </a:custGeom>
          <a:solidFill>
            <a:srgbClr val="FDE1D8">
              <a:alpha val="49800"/>
            </a:srgbClr>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18" name="Google Shape;218;p20"/>
          <p:cNvSpPr txBox="1"/>
          <p:nvPr/>
        </p:nvSpPr>
        <p:spPr>
          <a:xfrm>
            <a:off x="1755825" y="2018175"/>
            <a:ext cx="5935800" cy="1154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4500">
                <a:latin typeface="Calistoga"/>
                <a:ea typeface="Calistoga"/>
                <a:cs typeface="Calistoga"/>
                <a:sym typeface="Calistoga"/>
              </a:rPr>
              <a:t>Nos solutions</a:t>
            </a:r>
            <a:endParaRPr sz="4500">
              <a:latin typeface="Calistoga"/>
              <a:ea typeface="Calistoga"/>
              <a:cs typeface="Calistoga"/>
              <a:sym typeface="Calistoga"/>
            </a:endParaRPr>
          </a:p>
          <a:p>
            <a:pPr indent="0" lvl="0" marL="0" rtl="0" algn="ctr">
              <a:spcBef>
                <a:spcPts val="0"/>
              </a:spcBef>
              <a:spcAft>
                <a:spcPts val="0"/>
              </a:spcAft>
              <a:buNone/>
            </a:pPr>
            <a:r>
              <a:rPr i="1" lang="fr" sz="1800">
                <a:latin typeface="Calistoga"/>
                <a:ea typeface="Calistoga"/>
                <a:cs typeface="Calistoga"/>
                <a:sym typeface="Calistoga"/>
              </a:rPr>
              <a:t>de pointage des agents</a:t>
            </a:r>
            <a:endParaRPr i="1" sz="1800">
              <a:latin typeface="Calistoga"/>
              <a:ea typeface="Calistoga"/>
              <a:cs typeface="Calistoga"/>
              <a:sym typeface="Calistoga"/>
            </a:endParaRPr>
          </a:p>
        </p:txBody>
      </p:sp>
      <p:sp>
        <p:nvSpPr>
          <p:cNvPr id="219" name="Google Shape;219;p20"/>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21"/>
          <p:cNvSpPr txBox="1"/>
          <p:nvPr/>
        </p:nvSpPr>
        <p:spPr>
          <a:xfrm>
            <a:off x="731350" y="263775"/>
            <a:ext cx="62202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Pointage “entrée” / “sortie” des agents</a:t>
            </a:r>
            <a:endParaRPr sz="2000">
              <a:latin typeface="Calistoga"/>
              <a:ea typeface="Calistoga"/>
              <a:cs typeface="Calistoga"/>
              <a:sym typeface="Calistoga"/>
            </a:endParaRPr>
          </a:p>
        </p:txBody>
      </p:sp>
      <p:sp>
        <p:nvSpPr>
          <p:cNvPr id="225" name="Google Shape;225;p21"/>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21"/>
          <p:cNvSpPr txBox="1"/>
          <p:nvPr/>
        </p:nvSpPr>
        <p:spPr>
          <a:xfrm>
            <a:off x="815300" y="873475"/>
            <a:ext cx="71217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300">
                <a:solidFill>
                  <a:schemeClr val="lt1"/>
                </a:solidFill>
                <a:latin typeface="Montserrat"/>
                <a:ea typeface="Montserrat"/>
                <a:cs typeface="Montserrat"/>
                <a:sym typeface="Montserrat"/>
              </a:rPr>
              <a:t>Ne soyez plus pris au dépourvu face à vos clients</a:t>
            </a:r>
            <a:endParaRPr b="1" sz="1300">
              <a:solidFill>
                <a:schemeClr val="lt1"/>
              </a:solidFill>
              <a:latin typeface="Montserrat"/>
              <a:ea typeface="Montserrat"/>
              <a:cs typeface="Montserrat"/>
              <a:sym typeface="Montserrat"/>
            </a:endParaRPr>
          </a:p>
        </p:txBody>
      </p:sp>
      <p:sp>
        <p:nvSpPr>
          <p:cNvPr id="227" name="Google Shape;227;p21"/>
          <p:cNvSpPr txBox="1"/>
          <p:nvPr/>
        </p:nvSpPr>
        <p:spPr>
          <a:xfrm>
            <a:off x="731345" y="1412750"/>
            <a:ext cx="82026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200">
                <a:latin typeface="Montserrat"/>
                <a:ea typeface="Montserrat"/>
                <a:cs typeface="Montserrat"/>
                <a:sym typeface="Montserrat"/>
              </a:rPr>
              <a:t>Choisissez le modèle de pointage qui vous ressemble et qui est adapté à vos sites client</a:t>
            </a:r>
            <a:endParaRPr sz="1200">
              <a:latin typeface="Montserrat"/>
              <a:ea typeface="Montserrat"/>
              <a:cs typeface="Montserrat"/>
              <a:sym typeface="Montserrat"/>
            </a:endParaRPr>
          </a:p>
        </p:txBody>
      </p:sp>
      <p:pic>
        <p:nvPicPr>
          <p:cNvPr id="228" name="Google Shape;228;p21"/>
          <p:cNvPicPr preferRelativeResize="0"/>
          <p:nvPr/>
        </p:nvPicPr>
        <p:blipFill>
          <a:blip r:embed="rId3">
            <a:alphaModFix/>
          </a:blip>
          <a:stretch>
            <a:fillRect/>
          </a:stretch>
        </p:blipFill>
        <p:spPr>
          <a:xfrm>
            <a:off x="5880125" y="1753163"/>
            <a:ext cx="3344024" cy="3500924"/>
          </a:xfrm>
          <a:prstGeom prst="rect">
            <a:avLst/>
          </a:prstGeom>
          <a:noFill/>
          <a:ln>
            <a:noFill/>
          </a:ln>
        </p:spPr>
      </p:pic>
      <p:pic>
        <p:nvPicPr>
          <p:cNvPr id="229" name="Google Shape;229;p21"/>
          <p:cNvPicPr preferRelativeResize="0"/>
          <p:nvPr/>
        </p:nvPicPr>
        <p:blipFill>
          <a:blip r:embed="rId3">
            <a:alphaModFix/>
          </a:blip>
          <a:stretch>
            <a:fillRect/>
          </a:stretch>
        </p:blipFill>
        <p:spPr>
          <a:xfrm>
            <a:off x="3154763" y="1936425"/>
            <a:ext cx="3432475" cy="3500924"/>
          </a:xfrm>
          <a:prstGeom prst="rect">
            <a:avLst/>
          </a:prstGeom>
          <a:noFill/>
          <a:ln>
            <a:noFill/>
          </a:ln>
        </p:spPr>
      </p:pic>
      <p:pic>
        <p:nvPicPr>
          <p:cNvPr id="230" name="Google Shape;230;p21"/>
          <p:cNvPicPr preferRelativeResize="0"/>
          <p:nvPr/>
        </p:nvPicPr>
        <p:blipFill>
          <a:blip r:embed="rId3">
            <a:alphaModFix/>
          </a:blip>
          <a:stretch>
            <a:fillRect/>
          </a:stretch>
        </p:blipFill>
        <p:spPr>
          <a:xfrm>
            <a:off x="731350" y="1978775"/>
            <a:ext cx="3344024" cy="3500924"/>
          </a:xfrm>
          <a:prstGeom prst="rect">
            <a:avLst/>
          </a:prstGeom>
          <a:noFill/>
          <a:ln>
            <a:noFill/>
          </a:ln>
        </p:spPr>
      </p:pic>
      <p:pic>
        <p:nvPicPr>
          <p:cNvPr id="231" name="Google Shape;231;p21"/>
          <p:cNvPicPr preferRelativeResize="0"/>
          <p:nvPr/>
        </p:nvPicPr>
        <p:blipFill>
          <a:blip r:embed="rId4">
            <a:alphaModFix/>
          </a:blip>
          <a:stretch>
            <a:fillRect/>
          </a:stretch>
        </p:blipFill>
        <p:spPr>
          <a:xfrm>
            <a:off x="840275" y="1936425"/>
            <a:ext cx="2271000" cy="2696813"/>
          </a:xfrm>
          <a:prstGeom prst="rect">
            <a:avLst/>
          </a:prstGeom>
          <a:noFill/>
          <a:ln>
            <a:noFill/>
          </a:ln>
        </p:spPr>
      </p:pic>
      <p:pic>
        <p:nvPicPr>
          <p:cNvPr id="232" name="Google Shape;232;p21"/>
          <p:cNvPicPr preferRelativeResize="0"/>
          <p:nvPr/>
        </p:nvPicPr>
        <p:blipFill>
          <a:blip r:embed="rId4">
            <a:alphaModFix/>
          </a:blip>
          <a:stretch>
            <a:fillRect/>
          </a:stretch>
        </p:blipFill>
        <p:spPr>
          <a:xfrm>
            <a:off x="3373700" y="1949100"/>
            <a:ext cx="2331050" cy="2696825"/>
          </a:xfrm>
          <a:prstGeom prst="rect">
            <a:avLst/>
          </a:prstGeom>
          <a:noFill/>
          <a:ln>
            <a:noFill/>
          </a:ln>
        </p:spPr>
      </p:pic>
      <p:pic>
        <p:nvPicPr>
          <p:cNvPr id="233" name="Google Shape;233;p21"/>
          <p:cNvPicPr preferRelativeResize="0"/>
          <p:nvPr/>
        </p:nvPicPr>
        <p:blipFill>
          <a:blip r:embed="rId4">
            <a:alphaModFix/>
          </a:blip>
          <a:stretch>
            <a:fillRect/>
          </a:stretch>
        </p:blipFill>
        <p:spPr>
          <a:xfrm>
            <a:off x="5935625" y="1936425"/>
            <a:ext cx="2271000" cy="2709499"/>
          </a:xfrm>
          <a:prstGeom prst="rect">
            <a:avLst/>
          </a:prstGeom>
          <a:noFill/>
          <a:ln>
            <a:noFill/>
          </a:ln>
        </p:spPr>
      </p:pic>
      <p:sp>
        <p:nvSpPr>
          <p:cNvPr id="234" name="Google Shape;234;p21"/>
          <p:cNvSpPr txBox="1"/>
          <p:nvPr/>
        </p:nvSpPr>
        <p:spPr>
          <a:xfrm>
            <a:off x="1092413" y="2070300"/>
            <a:ext cx="17667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1000">
                <a:solidFill>
                  <a:srgbClr val="000000"/>
                </a:solidFill>
                <a:latin typeface="Montserrat Medium"/>
                <a:ea typeface="Montserrat Medium"/>
                <a:cs typeface="Montserrat Medium"/>
                <a:sym typeface="Montserrat Medium"/>
              </a:rPr>
              <a:t>Sites avec un agent</a:t>
            </a:r>
            <a:endParaRPr sz="1000">
              <a:solidFill>
                <a:srgbClr val="000000"/>
              </a:solidFill>
              <a:latin typeface="Montserrat Medium"/>
              <a:ea typeface="Montserrat Medium"/>
              <a:cs typeface="Montserrat Medium"/>
              <a:sym typeface="Montserrat Medium"/>
            </a:endParaRPr>
          </a:p>
        </p:txBody>
      </p:sp>
      <p:sp>
        <p:nvSpPr>
          <p:cNvPr id="235" name="Google Shape;235;p21"/>
          <p:cNvSpPr txBox="1"/>
          <p:nvPr/>
        </p:nvSpPr>
        <p:spPr>
          <a:xfrm>
            <a:off x="3157200" y="2070300"/>
            <a:ext cx="28296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1000">
                <a:latin typeface="Montserrat Medium"/>
                <a:ea typeface="Montserrat Medium"/>
                <a:cs typeface="Montserrat Medium"/>
                <a:sym typeface="Montserrat Medium"/>
              </a:rPr>
              <a:t>Sites avec </a:t>
            </a:r>
            <a:r>
              <a:rPr lang="fr" sz="1000">
                <a:latin typeface="Montserrat Medium"/>
                <a:ea typeface="Montserrat Medium"/>
                <a:cs typeface="Montserrat Medium"/>
                <a:sym typeface="Montserrat Medium"/>
              </a:rPr>
              <a:t>un ou</a:t>
            </a:r>
            <a:r>
              <a:rPr lang="fr" sz="1000">
                <a:latin typeface="Montserrat Medium"/>
                <a:ea typeface="Montserrat Medium"/>
                <a:cs typeface="Montserrat Medium"/>
                <a:sym typeface="Montserrat Medium"/>
              </a:rPr>
              <a:t> plusieurs agents</a:t>
            </a:r>
            <a:endParaRPr sz="1000">
              <a:latin typeface="Montserrat Medium"/>
              <a:ea typeface="Montserrat Medium"/>
              <a:cs typeface="Montserrat Medium"/>
              <a:sym typeface="Montserrat Medium"/>
            </a:endParaRPr>
          </a:p>
        </p:txBody>
      </p:sp>
      <p:sp>
        <p:nvSpPr>
          <p:cNvPr id="236" name="Google Shape;236;p21"/>
          <p:cNvSpPr txBox="1"/>
          <p:nvPr/>
        </p:nvSpPr>
        <p:spPr>
          <a:xfrm>
            <a:off x="1092425" y="3657125"/>
            <a:ext cx="17667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1100">
                <a:solidFill>
                  <a:srgbClr val="6ECCE2"/>
                </a:solidFill>
                <a:latin typeface="Montserrat"/>
                <a:ea typeface="Montserrat"/>
                <a:cs typeface="Montserrat"/>
                <a:sym typeface="Montserrat"/>
              </a:rPr>
              <a:t>Boutons connectés</a:t>
            </a:r>
            <a:endParaRPr b="1" sz="1100">
              <a:solidFill>
                <a:srgbClr val="6ECCE2"/>
              </a:solidFill>
              <a:latin typeface="Montserrat"/>
              <a:ea typeface="Montserrat"/>
              <a:cs typeface="Montserrat"/>
              <a:sym typeface="Montserrat"/>
            </a:endParaRPr>
          </a:p>
        </p:txBody>
      </p:sp>
      <p:sp>
        <p:nvSpPr>
          <p:cNvPr id="237" name="Google Shape;237;p21"/>
          <p:cNvSpPr txBox="1"/>
          <p:nvPr/>
        </p:nvSpPr>
        <p:spPr>
          <a:xfrm>
            <a:off x="3640100" y="3572525"/>
            <a:ext cx="17667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1100">
                <a:solidFill>
                  <a:srgbClr val="6ECCE2"/>
                </a:solidFill>
                <a:latin typeface="Montserrat"/>
                <a:ea typeface="Montserrat"/>
                <a:cs typeface="Montserrat"/>
                <a:sym typeface="Montserrat"/>
              </a:rPr>
              <a:t>Feuille de passage connectée Taqt</a:t>
            </a:r>
            <a:endParaRPr/>
          </a:p>
        </p:txBody>
      </p:sp>
      <p:sp>
        <p:nvSpPr>
          <p:cNvPr id="238" name="Google Shape;238;p21"/>
          <p:cNvSpPr txBox="1"/>
          <p:nvPr/>
        </p:nvSpPr>
        <p:spPr>
          <a:xfrm>
            <a:off x="6219325" y="3572525"/>
            <a:ext cx="17667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1100">
                <a:solidFill>
                  <a:srgbClr val="6ECCE2"/>
                </a:solidFill>
                <a:latin typeface="Montserrat"/>
                <a:ea typeface="Montserrat"/>
                <a:cs typeface="Montserrat"/>
                <a:sym typeface="Montserrat"/>
              </a:rPr>
              <a:t>Badgeuse connectée Skiply</a:t>
            </a:r>
            <a:endParaRPr/>
          </a:p>
        </p:txBody>
      </p:sp>
      <p:pic>
        <p:nvPicPr>
          <p:cNvPr id="239" name="Google Shape;239;p21"/>
          <p:cNvPicPr preferRelativeResize="0"/>
          <p:nvPr/>
        </p:nvPicPr>
        <p:blipFill>
          <a:blip r:embed="rId5">
            <a:alphaModFix/>
          </a:blip>
          <a:stretch>
            <a:fillRect/>
          </a:stretch>
        </p:blipFill>
        <p:spPr>
          <a:xfrm>
            <a:off x="4156825" y="2509808"/>
            <a:ext cx="707262" cy="961905"/>
          </a:xfrm>
          <a:prstGeom prst="rect">
            <a:avLst/>
          </a:prstGeom>
          <a:noFill/>
          <a:ln>
            <a:noFill/>
          </a:ln>
          <a:effectLst>
            <a:outerShdw blurRad="57150" rotWithShape="0" algn="bl" dir="5400000" dist="19050">
              <a:srgbClr val="000000">
                <a:alpha val="50000"/>
              </a:srgbClr>
            </a:outerShdw>
          </a:effectLst>
        </p:spPr>
      </p:pic>
      <p:sp>
        <p:nvSpPr>
          <p:cNvPr id="240" name="Google Shape;240;p21"/>
          <p:cNvSpPr txBox="1"/>
          <p:nvPr/>
        </p:nvSpPr>
        <p:spPr>
          <a:xfrm>
            <a:off x="1146575" y="4038925"/>
            <a:ext cx="1658400" cy="5388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lang="fr" sz="1000">
                <a:solidFill>
                  <a:srgbClr val="000000"/>
                </a:solidFill>
                <a:latin typeface="Montserrat"/>
                <a:ea typeface="Montserrat"/>
                <a:cs typeface="Montserrat"/>
                <a:sym typeface="Montserrat"/>
              </a:rPr>
              <a:t>Le plus simple,</a:t>
            </a:r>
            <a:endParaRPr sz="1000">
              <a:solidFill>
                <a:srgbClr val="000000"/>
              </a:solidFill>
              <a:latin typeface="Montserrat"/>
              <a:ea typeface="Montserrat"/>
              <a:cs typeface="Montserrat"/>
              <a:sym typeface="Montserrat"/>
            </a:endParaRPr>
          </a:p>
          <a:p>
            <a:pPr indent="0" lvl="0" marL="0" rtl="0" algn="ctr">
              <a:lnSpc>
                <a:spcPct val="130000"/>
              </a:lnSpc>
              <a:spcBef>
                <a:spcPts val="0"/>
              </a:spcBef>
              <a:spcAft>
                <a:spcPts val="0"/>
              </a:spcAft>
              <a:buNone/>
            </a:pPr>
            <a:r>
              <a:rPr lang="fr" sz="1000">
                <a:solidFill>
                  <a:srgbClr val="000000"/>
                </a:solidFill>
                <a:latin typeface="Montserrat"/>
                <a:ea typeface="Montserrat"/>
                <a:cs typeface="Montserrat"/>
                <a:sym typeface="Montserrat"/>
              </a:rPr>
              <a:t>Anonyme</a:t>
            </a:r>
            <a:endParaRPr sz="1000">
              <a:solidFill>
                <a:srgbClr val="000000"/>
              </a:solidFill>
              <a:latin typeface="Montserrat"/>
              <a:ea typeface="Montserrat"/>
              <a:cs typeface="Montserrat"/>
              <a:sym typeface="Montserrat"/>
            </a:endParaRPr>
          </a:p>
        </p:txBody>
      </p:sp>
      <p:sp>
        <p:nvSpPr>
          <p:cNvPr id="241" name="Google Shape;241;p21"/>
          <p:cNvSpPr txBox="1"/>
          <p:nvPr/>
        </p:nvSpPr>
        <p:spPr>
          <a:xfrm>
            <a:off x="3694250" y="4039225"/>
            <a:ext cx="1658400" cy="5388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lang="fr" sz="1000">
                <a:solidFill>
                  <a:srgbClr val="000000"/>
                </a:solidFill>
                <a:latin typeface="Montserrat"/>
                <a:ea typeface="Montserrat"/>
                <a:cs typeface="Montserrat"/>
                <a:sym typeface="Montserrat"/>
              </a:rPr>
              <a:t>Boutons + badge NFC,</a:t>
            </a:r>
            <a:endParaRPr sz="1000">
              <a:solidFill>
                <a:srgbClr val="000000"/>
              </a:solidFill>
              <a:latin typeface="Montserrat"/>
              <a:ea typeface="Montserrat"/>
              <a:cs typeface="Montserrat"/>
              <a:sym typeface="Montserrat"/>
            </a:endParaRPr>
          </a:p>
          <a:p>
            <a:pPr indent="0" lvl="0" marL="0" rtl="0" algn="ctr">
              <a:lnSpc>
                <a:spcPct val="130000"/>
              </a:lnSpc>
              <a:spcBef>
                <a:spcPts val="0"/>
              </a:spcBef>
              <a:spcAft>
                <a:spcPts val="0"/>
              </a:spcAft>
              <a:buNone/>
            </a:pPr>
            <a:r>
              <a:rPr lang="fr" sz="1000">
                <a:solidFill>
                  <a:srgbClr val="000000"/>
                </a:solidFill>
                <a:latin typeface="Montserrat"/>
                <a:ea typeface="Montserrat"/>
                <a:cs typeface="Montserrat"/>
                <a:sym typeface="Montserrat"/>
              </a:rPr>
              <a:t>Nominatif</a:t>
            </a:r>
            <a:endParaRPr sz="1000">
              <a:solidFill>
                <a:srgbClr val="000000"/>
              </a:solidFill>
              <a:latin typeface="Montserrat"/>
              <a:ea typeface="Montserrat"/>
              <a:cs typeface="Montserrat"/>
              <a:sym typeface="Montserrat"/>
            </a:endParaRPr>
          </a:p>
        </p:txBody>
      </p:sp>
      <p:sp>
        <p:nvSpPr>
          <p:cNvPr id="242" name="Google Shape;242;p21"/>
          <p:cNvSpPr txBox="1"/>
          <p:nvPr/>
        </p:nvSpPr>
        <p:spPr>
          <a:xfrm>
            <a:off x="6273475" y="4039225"/>
            <a:ext cx="1658400" cy="5388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lang="fr" sz="1000">
                <a:solidFill>
                  <a:srgbClr val="000000"/>
                </a:solidFill>
                <a:latin typeface="Montserrat"/>
                <a:ea typeface="Montserrat"/>
                <a:cs typeface="Montserrat"/>
                <a:sym typeface="Montserrat"/>
              </a:rPr>
              <a:t>Pointage main libre</a:t>
            </a:r>
            <a:r>
              <a:rPr lang="fr" sz="1000">
                <a:solidFill>
                  <a:srgbClr val="000000"/>
                </a:solidFill>
                <a:latin typeface="Montserrat"/>
                <a:ea typeface="Montserrat"/>
                <a:cs typeface="Montserrat"/>
                <a:sym typeface="Montserrat"/>
              </a:rPr>
              <a:t>,</a:t>
            </a:r>
            <a:endParaRPr sz="1000">
              <a:solidFill>
                <a:srgbClr val="000000"/>
              </a:solidFill>
              <a:latin typeface="Montserrat"/>
              <a:ea typeface="Montserrat"/>
              <a:cs typeface="Montserrat"/>
              <a:sym typeface="Montserrat"/>
            </a:endParaRPr>
          </a:p>
          <a:p>
            <a:pPr indent="0" lvl="0" marL="0" rtl="0" algn="ctr">
              <a:lnSpc>
                <a:spcPct val="130000"/>
              </a:lnSpc>
              <a:spcBef>
                <a:spcPts val="0"/>
              </a:spcBef>
              <a:spcAft>
                <a:spcPts val="0"/>
              </a:spcAft>
              <a:buNone/>
            </a:pPr>
            <a:r>
              <a:rPr lang="fr" sz="1000">
                <a:solidFill>
                  <a:srgbClr val="000000"/>
                </a:solidFill>
                <a:latin typeface="Montserrat"/>
                <a:ea typeface="Montserrat"/>
                <a:cs typeface="Montserrat"/>
                <a:sym typeface="Montserrat"/>
              </a:rPr>
              <a:t>Nominatif</a:t>
            </a:r>
            <a:endParaRPr sz="1000">
              <a:solidFill>
                <a:srgbClr val="000000"/>
              </a:solidFill>
              <a:latin typeface="Montserrat"/>
              <a:ea typeface="Montserrat"/>
              <a:cs typeface="Montserrat"/>
              <a:sym typeface="Montserrat"/>
            </a:endParaRPr>
          </a:p>
        </p:txBody>
      </p:sp>
      <p:pic>
        <p:nvPicPr>
          <p:cNvPr id="243" name="Google Shape;243;p21"/>
          <p:cNvPicPr preferRelativeResize="0"/>
          <p:nvPr/>
        </p:nvPicPr>
        <p:blipFill>
          <a:blip r:embed="rId6">
            <a:alphaModFix/>
          </a:blip>
          <a:stretch>
            <a:fillRect/>
          </a:stretch>
        </p:blipFill>
        <p:spPr>
          <a:xfrm>
            <a:off x="6587250" y="2423162"/>
            <a:ext cx="537900" cy="1135201"/>
          </a:xfrm>
          <a:prstGeom prst="rect">
            <a:avLst/>
          </a:prstGeom>
          <a:noFill/>
          <a:ln>
            <a:noFill/>
          </a:ln>
          <a:effectLst>
            <a:outerShdw blurRad="57150" rotWithShape="0" algn="bl" dir="5400000" dist="19050">
              <a:srgbClr val="000000">
                <a:alpha val="50000"/>
              </a:srgbClr>
            </a:outerShdw>
          </a:effectLst>
        </p:spPr>
      </p:pic>
      <p:sp>
        <p:nvSpPr>
          <p:cNvPr id="244" name="Google Shape;244;p21"/>
          <p:cNvSpPr txBox="1"/>
          <p:nvPr/>
        </p:nvSpPr>
        <p:spPr>
          <a:xfrm>
            <a:off x="5676778" y="2070300"/>
            <a:ext cx="28296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1000">
                <a:latin typeface="Montserrat Medium"/>
                <a:ea typeface="Montserrat Medium"/>
                <a:cs typeface="Montserrat Medium"/>
                <a:sym typeface="Montserrat Medium"/>
              </a:rPr>
              <a:t>Sites avec </a:t>
            </a:r>
            <a:r>
              <a:rPr lang="fr" sz="1000">
                <a:latin typeface="Montserrat Medium"/>
                <a:ea typeface="Montserrat Medium"/>
                <a:cs typeface="Montserrat Medium"/>
                <a:sym typeface="Montserrat Medium"/>
              </a:rPr>
              <a:t>un ou</a:t>
            </a:r>
            <a:r>
              <a:rPr lang="fr" sz="1000">
                <a:latin typeface="Montserrat Medium"/>
                <a:ea typeface="Montserrat Medium"/>
                <a:cs typeface="Montserrat Medium"/>
                <a:sym typeface="Montserrat Medium"/>
              </a:rPr>
              <a:t> plusieurs agents</a:t>
            </a:r>
            <a:endParaRPr sz="1000">
              <a:latin typeface="Montserrat Medium"/>
              <a:ea typeface="Montserrat Medium"/>
              <a:cs typeface="Montserrat Medium"/>
              <a:sym typeface="Montserrat Medium"/>
            </a:endParaRPr>
          </a:p>
        </p:txBody>
      </p:sp>
      <p:pic>
        <p:nvPicPr>
          <p:cNvPr id="245" name="Google Shape;245;p21"/>
          <p:cNvPicPr preferRelativeResize="0"/>
          <p:nvPr/>
        </p:nvPicPr>
        <p:blipFill rotWithShape="1">
          <a:blip r:embed="rId7">
            <a:alphaModFix/>
          </a:blip>
          <a:srcRect b="-157409" l="-424970" r="-58459" t="-326021"/>
          <a:stretch/>
        </p:blipFill>
        <p:spPr>
          <a:xfrm>
            <a:off x="0" y="0"/>
            <a:ext cx="9144003" cy="5143501"/>
          </a:xfrm>
          <a:prstGeom prst="rect">
            <a:avLst/>
          </a:prstGeom>
          <a:noFill/>
          <a:ln>
            <a:noFill/>
          </a:ln>
        </p:spPr>
      </p:pic>
      <p:pic>
        <p:nvPicPr>
          <p:cNvPr id="246" name="Google Shape;246;p21"/>
          <p:cNvPicPr preferRelativeResize="0"/>
          <p:nvPr/>
        </p:nvPicPr>
        <p:blipFill>
          <a:blip r:embed="rId8">
            <a:alphaModFix/>
          </a:blip>
          <a:stretch>
            <a:fillRect/>
          </a:stretch>
        </p:blipFill>
        <p:spPr>
          <a:xfrm>
            <a:off x="1342950" y="2585362"/>
            <a:ext cx="1265650" cy="810799"/>
          </a:xfrm>
          <a:prstGeom prst="rect">
            <a:avLst/>
          </a:prstGeom>
          <a:noFill/>
          <a:ln>
            <a:noFill/>
          </a:ln>
        </p:spPr>
      </p:pic>
      <p:sp>
        <p:nvSpPr>
          <p:cNvPr id="247" name="Google Shape;247;p21"/>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22"/>
          <p:cNvSpPr txBox="1"/>
          <p:nvPr/>
        </p:nvSpPr>
        <p:spPr>
          <a:xfrm>
            <a:off x="731350" y="203825"/>
            <a:ext cx="79611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Pointage sur site mono-agent : boutons connectés</a:t>
            </a:r>
            <a:endParaRPr sz="2500">
              <a:solidFill>
                <a:srgbClr val="353C3A"/>
              </a:solidFill>
              <a:latin typeface="Calistoga"/>
              <a:ea typeface="Calistoga"/>
              <a:cs typeface="Calistoga"/>
              <a:sym typeface="Calistoga"/>
            </a:endParaRPr>
          </a:p>
        </p:txBody>
      </p:sp>
      <p:sp>
        <p:nvSpPr>
          <p:cNvPr id="253" name="Google Shape;253;p22"/>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22"/>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chemeClr val="lt1"/>
                </a:solidFill>
                <a:latin typeface="Montserrat"/>
                <a:ea typeface="Montserrat"/>
                <a:cs typeface="Montserrat"/>
                <a:sym typeface="Montserrat"/>
              </a:rPr>
              <a:t>Assurez-vous de l’arrivée et du départ sur site de vos agents</a:t>
            </a:r>
            <a:endParaRPr b="1" sz="1200">
              <a:solidFill>
                <a:srgbClr val="FFFFFF"/>
              </a:solidFill>
              <a:latin typeface="Montserrat"/>
              <a:ea typeface="Montserrat"/>
              <a:cs typeface="Montserrat"/>
              <a:sym typeface="Montserrat"/>
            </a:endParaRPr>
          </a:p>
        </p:txBody>
      </p:sp>
      <p:sp>
        <p:nvSpPr>
          <p:cNvPr id="255" name="Google Shape;255;p22"/>
          <p:cNvSpPr txBox="1"/>
          <p:nvPr/>
        </p:nvSpPr>
        <p:spPr>
          <a:xfrm>
            <a:off x="789325" y="1838350"/>
            <a:ext cx="4459200" cy="1093200"/>
          </a:xfrm>
          <a:prstGeom prst="rect">
            <a:avLst/>
          </a:prstGeom>
          <a:noFill/>
          <a:ln>
            <a:noFill/>
          </a:ln>
        </p:spPr>
        <p:txBody>
          <a:bodyPr anchorCtr="0" anchor="t" bIns="91425" lIns="91425" spcFirstLastPara="1" rIns="91425" wrap="square" tIns="91425">
            <a:spAutoFit/>
          </a:bodyPr>
          <a:lstStyle/>
          <a:p>
            <a:pPr indent="0" lvl="0" marL="0" rtl="0" algn="l">
              <a:lnSpc>
                <a:spcPct val="140074"/>
              </a:lnSpc>
              <a:spcBef>
                <a:spcPts val="0"/>
              </a:spcBef>
              <a:spcAft>
                <a:spcPts val="0"/>
              </a:spcAft>
              <a:buClr>
                <a:schemeClr val="dk1"/>
              </a:buClr>
              <a:buSzPts val="1100"/>
              <a:buFont typeface="Arial"/>
              <a:buNone/>
            </a:pPr>
            <a:r>
              <a:rPr lang="fr" sz="1000">
                <a:solidFill>
                  <a:srgbClr val="353C3A"/>
                </a:solidFill>
                <a:latin typeface="Montserrat"/>
                <a:ea typeface="Montserrat"/>
                <a:cs typeface="Montserrat"/>
                <a:sym typeface="Montserrat"/>
              </a:rPr>
              <a:t>L’agent pointe en toute simplicité et de manière anonyme.</a:t>
            </a:r>
            <a:endParaRPr sz="1000">
              <a:solidFill>
                <a:srgbClr val="353C3A"/>
              </a:solidFill>
              <a:latin typeface="Montserrat"/>
              <a:ea typeface="Montserrat"/>
              <a:cs typeface="Montserrat"/>
              <a:sym typeface="Montserrat"/>
            </a:endParaRPr>
          </a:p>
          <a:p>
            <a:pPr indent="0" lvl="0" marL="0" rtl="0" algn="l">
              <a:lnSpc>
                <a:spcPct val="140074"/>
              </a:lnSpc>
              <a:spcBef>
                <a:spcPts val="0"/>
              </a:spcBef>
              <a:spcAft>
                <a:spcPts val="0"/>
              </a:spcAft>
              <a:buNone/>
            </a:pPr>
            <a:r>
              <a:rPr lang="fr" sz="1000">
                <a:solidFill>
                  <a:srgbClr val="353C3A"/>
                </a:solidFill>
                <a:latin typeface="Montserrat"/>
                <a:ea typeface="Montserrat"/>
                <a:cs typeface="Montserrat"/>
                <a:sym typeface="Montserrat"/>
              </a:rPr>
              <a:t>Il appuie sur le bouton "entrée" lorsqu'il arrive et sur "sortie" lorsqu'il part. </a:t>
            </a:r>
            <a:endParaRPr sz="1000">
              <a:solidFill>
                <a:srgbClr val="353C3A"/>
              </a:solidFill>
              <a:latin typeface="Montserrat"/>
              <a:ea typeface="Montserrat"/>
              <a:cs typeface="Montserrat"/>
              <a:sym typeface="Montserrat"/>
            </a:endParaRPr>
          </a:p>
          <a:p>
            <a:pPr indent="0" lvl="0" marL="0" rtl="0" algn="l">
              <a:lnSpc>
                <a:spcPct val="140074"/>
              </a:lnSpc>
              <a:spcBef>
                <a:spcPts val="0"/>
              </a:spcBef>
              <a:spcAft>
                <a:spcPts val="0"/>
              </a:spcAft>
              <a:buNone/>
            </a:pPr>
            <a:r>
              <a:t/>
            </a:r>
            <a:endParaRPr sz="500">
              <a:solidFill>
                <a:srgbClr val="353C3A"/>
              </a:solidFill>
              <a:latin typeface="Montserrat"/>
              <a:ea typeface="Montserrat"/>
              <a:cs typeface="Montserrat"/>
              <a:sym typeface="Montserrat"/>
            </a:endParaRPr>
          </a:p>
          <a:p>
            <a:pPr indent="0" lvl="0" marL="0" rtl="0" algn="l">
              <a:lnSpc>
                <a:spcPct val="140074"/>
              </a:lnSpc>
              <a:spcBef>
                <a:spcPts val="0"/>
              </a:spcBef>
              <a:spcAft>
                <a:spcPts val="0"/>
              </a:spcAft>
              <a:buClr>
                <a:schemeClr val="dk1"/>
              </a:buClr>
              <a:buSzPts val="1100"/>
              <a:buFont typeface="Arial"/>
              <a:buNone/>
            </a:pPr>
            <a:r>
              <a:rPr lang="fr" sz="1000">
                <a:solidFill>
                  <a:srgbClr val="353C3A"/>
                </a:solidFill>
                <a:latin typeface="Montserrat"/>
                <a:ea typeface="Montserrat"/>
                <a:cs typeface="Montserrat"/>
                <a:sym typeface="Montserrat"/>
              </a:rPr>
              <a:t>C’est la solution parfaite pour les sites où il n’y a qu’un seul agent.</a:t>
            </a:r>
            <a:endParaRPr sz="1000">
              <a:solidFill>
                <a:srgbClr val="353C3A"/>
              </a:solidFill>
              <a:latin typeface="Montserrat"/>
              <a:ea typeface="Montserrat"/>
              <a:cs typeface="Montserrat"/>
              <a:sym typeface="Montserrat"/>
            </a:endParaRPr>
          </a:p>
        </p:txBody>
      </p:sp>
      <p:sp>
        <p:nvSpPr>
          <p:cNvPr id="256" name="Google Shape;256;p22"/>
          <p:cNvSpPr txBox="1"/>
          <p:nvPr/>
        </p:nvSpPr>
        <p:spPr>
          <a:xfrm>
            <a:off x="789325" y="1499025"/>
            <a:ext cx="1858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solidFill>
                  <a:srgbClr val="353C3A"/>
                </a:solidFill>
                <a:latin typeface="Calistoga"/>
                <a:ea typeface="Calistoga"/>
                <a:cs typeface="Calistoga"/>
                <a:sym typeface="Calistoga"/>
              </a:rPr>
              <a:t>À propos</a:t>
            </a:r>
            <a:endParaRPr>
              <a:solidFill>
                <a:srgbClr val="353C3A"/>
              </a:solidFill>
              <a:latin typeface="Calistoga"/>
              <a:ea typeface="Calistoga"/>
              <a:cs typeface="Calistoga"/>
              <a:sym typeface="Calistoga"/>
            </a:endParaRPr>
          </a:p>
        </p:txBody>
      </p:sp>
      <p:sp>
        <p:nvSpPr>
          <p:cNvPr id="257" name="Google Shape;257;p22"/>
          <p:cNvSpPr txBox="1"/>
          <p:nvPr/>
        </p:nvSpPr>
        <p:spPr>
          <a:xfrm>
            <a:off x="789325" y="3113500"/>
            <a:ext cx="2831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solidFill>
                  <a:srgbClr val="353C3A"/>
                </a:solidFill>
                <a:latin typeface="Calistoga"/>
                <a:ea typeface="Calistoga"/>
                <a:cs typeface="Calistoga"/>
                <a:sym typeface="Calistoga"/>
              </a:rPr>
              <a:t>Avantages</a:t>
            </a:r>
            <a:endParaRPr>
              <a:solidFill>
                <a:srgbClr val="353C3A"/>
              </a:solidFill>
              <a:latin typeface="Calistoga"/>
              <a:ea typeface="Calistoga"/>
              <a:cs typeface="Calistoga"/>
              <a:sym typeface="Calistoga"/>
            </a:endParaRPr>
          </a:p>
        </p:txBody>
      </p:sp>
      <p:pic>
        <p:nvPicPr>
          <p:cNvPr id="258" name="Google Shape;258;p22"/>
          <p:cNvPicPr preferRelativeResize="0"/>
          <p:nvPr/>
        </p:nvPicPr>
        <p:blipFill>
          <a:blip r:embed="rId3">
            <a:alphaModFix/>
          </a:blip>
          <a:stretch>
            <a:fillRect/>
          </a:stretch>
        </p:blipFill>
        <p:spPr>
          <a:xfrm>
            <a:off x="1357838" y="3540623"/>
            <a:ext cx="2584676" cy="1568378"/>
          </a:xfrm>
          <a:prstGeom prst="rect">
            <a:avLst/>
          </a:prstGeom>
          <a:noFill/>
          <a:ln>
            <a:noFill/>
          </a:ln>
        </p:spPr>
      </p:pic>
      <p:pic>
        <p:nvPicPr>
          <p:cNvPr id="259" name="Google Shape;259;p22"/>
          <p:cNvPicPr preferRelativeResize="0"/>
          <p:nvPr/>
        </p:nvPicPr>
        <p:blipFill>
          <a:blip r:embed="rId4">
            <a:alphaModFix/>
          </a:blip>
          <a:stretch>
            <a:fillRect/>
          </a:stretch>
        </p:blipFill>
        <p:spPr>
          <a:xfrm>
            <a:off x="1730175" y="3621275"/>
            <a:ext cx="1467174" cy="1342874"/>
          </a:xfrm>
          <a:prstGeom prst="rect">
            <a:avLst/>
          </a:prstGeom>
          <a:noFill/>
          <a:ln>
            <a:noFill/>
          </a:ln>
        </p:spPr>
      </p:pic>
      <p:sp>
        <p:nvSpPr>
          <p:cNvPr id="260" name="Google Shape;260;p22"/>
          <p:cNvSpPr txBox="1"/>
          <p:nvPr/>
        </p:nvSpPr>
        <p:spPr>
          <a:xfrm>
            <a:off x="1739225" y="4309450"/>
            <a:ext cx="14673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800">
                <a:solidFill>
                  <a:srgbClr val="353C3A"/>
                </a:solidFill>
                <a:latin typeface="Montserrat"/>
                <a:ea typeface="Montserrat"/>
                <a:cs typeface="Montserrat"/>
                <a:sym typeface="Montserrat"/>
              </a:rPr>
              <a:t>Un clic suffit, c’est simple d’usage ! L’idéal pour des sites mono-agent</a:t>
            </a:r>
            <a:endParaRPr sz="800">
              <a:solidFill>
                <a:srgbClr val="353C3A"/>
              </a:solidFill>
              <a:latin typeface="Montserrat"/>
              <a:ea typeface="Montserrat"/>
              <a:cs typeface="Montserrat"/>
              <a:sym typeface="Montserrat"/>
            </a:endParaRPr>
          </a:p>
        </p:txBody>
      </p:sp>
      <p:pic>
        <p:nvPicPr>
          <p:cNvPr id="261" name="Google Shape;261;p22"/>
          <p:cNvPicPr preferRelativeResize="0"/>
          <p:nvPr/>
        </p:nvPicPr>
        <p:blipFill>
          <a:blip r:embed="rId3">
            <a:alphaModFix/>
          </a:blip>
          <a:stretch>
            <a:fillRect/>
          </a:stretch>
        </p:blipFill>
        <p:spPr>
          <a:xfrm>
            <a:off x="3546388" y="3540623"/>
            <a:ext cx="2584676" cy="1568378"/>
          </a:xfrm>
          <a:prstGeom prst="rect">
            <a:avLst/>
          </a:prstGeom>
          <a:noFill/>
          <a:ln>
            <a:noFill/>
          </a:ln>
        </p:spPr>
      </p:pic>
      <p:pic>
        <p:nvPicPr>
          <p:cNvPr id="262" name="Google Shape;262;p22"/>
          <p:cNvPicPr preferRelativeResize="0"/>
          <p:nvPr/>
        </p:nvPicPr>
        <p:blipFill>
          <a:blip r:embed="rId4">
            <a:alphaModFix/>
          </a:blip>
          <a:stretch>
            <a:fillRect/>
          </a:stretch>
        </p:blipFill>
        <p:spPr>
          <a:xfrm>
            <a:off x="3918725" y="3621275"/>
            <a:ext cx="1467174" cy="1342874"/>
          </a:xfrm>
          <a:prstGeom prst="rect">
            <a:avLst/>
          </a:prstGeom>
          <a:noFill/>
          <a:ln>
            <a:noFill/>
          </a:ln>
        </p:spPr>
      </p:pic>
      <p:sp>
        <p:nvSpPr>
          <p:cNvPr id="263" name="Google Shape;263;p22"/>
          <p:cNvSpPr txBox="1"/>
          <p:nvPr/>
        </p:nvSpPr>
        <p:spPr>
          <a:xfrm>
            <a:off x="3959698" y="4247950"/>
            <a:ext cx="1426200" cy="6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800">
                <a:solidFill>
                  <a:srgbClr val="353C3A"/>
                </a:solidFill>
                <a:latin typeface="Montserrat"/>
                <a:ea typeface="Montserrat"/>
                <a:cs typeface="Montserrat"/>
                <a:sym typeface="Montserrat"/>
              </a:rPr>
              <a:t>Design 100% personnalisable, avec un support très facile à comprendre</a:t>
            </a:r>
            <a:endParaRPr sz="800">
              <a:solidFill>
                <a:srgbClr val="353C3A"/>
              </a:solidFill>
              <a:latin typeface="Montserrat"/>
              <a:ea typeface="Montserrat"/>
              <a:cs typeface="Montserrat"/>
              <a:sym typeface="Montserrat"/>
            </a:endParaRPr>
          </a:p>
        </p:txBody>
      </p:sp>
      <p:pic>
        <p:nvPicPr>
          <p:cNvPr id="264" name="Google Shape;264;p22"/>
          <p:cNvPicPr preferRelativeResize="0"/>
          <p:nvPr/>
        </p:nvPicPr>
        <p:blipFill>
          <a:blip r:embed="rId3">
            <a:alphaModFix/>
          </a:blip>
          <a:stretch>
            <a:fillRect/>
          </a:stretch>
        </p:blipFill>
        <p:spPr>
          <a:xfrm>
            <a:off x="5766749" y="3531140"/>
            <a:ext cx="2584676" cy="1587348"/>
          </a:xfrm>
          <a:prstGeom prst="rect">
            <a:avLst/>
          </a:prstGeom>
          <a:noFill/>
          <a:ln>
            <a:noFill/>
          </a:ln>
        </p:spPr>
      </p:pic>
      <p:pic>
        <p:nvPicPr>
          <p:cNvPr id="265" name="Google Shape;265;p22"/>
          <p:cNvPicPr preferRelativeResize="0"/>
          <p:nvPr/>
        </p:nvPicPr>
        <p:blipFill>
          <a:blip r:embed="rId4">
            <a:alphaModFix/>
          </a:blip>
          <a:stretch>
            <a:fillRect/>
          </a:stretch>
        </p:blipFill>
        <p:spPr>
          <a:xfrm>
            <a:off x="6139075" y="3611575"/>
            <a:ext cx="1467174" cy="1352574"/>
          </a:xfrm>
          <a:prstGeom prst="rect">
            <a:avLst/>
          </a:prstGeom>
          <a:noFill/>
          <a:ln>
            <a:noFill/>
          </a:ln>
        </p:spPr>
      </p:pic>
      <p:sp>
        <p:nvSpPr>
          <p:cNvPr id="266" name="Google Shape;266;p22"/>
          <p:cNvSpPr txBox="1"/>
          <p:nvPr/>
        </p:nvSpPr>
        <p:spPr>
          <a:xfrm>
            <a:off x="6163531" y="4291000"/>
            <a:ext cx="14262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800">
                <a:solidFill>
                  <a:srgbClr val="353C3A"/>
                </a:solidFill>
                <a:latin typeface="Montserrat"/>
                <a:ea typeface="Montserrat"/>
                <a:cs typeface="Montserrat"/>
                <a:sym typeface="Montserrat"/>
              </a:rPr>
              <a:t>Solution anonyme mais qui harmonise le budget</a:t>
            </a:r>
            <a:endParaRPr sz="800">
              <a:solidFill>
                <a:srgbClr val="353C3A"/>
              </a:solidFill>
              <a:latin typeface="Montserrat"/>
              <a:ea typeface="Montserrat"/>
              <a:cs typeface="Montserrat"/>
              <a:sym typeface="Montserrat"/>
            </a:endParaRPr>
          </a:p>
        </p:txBody>
      </p:sp>
      <p:pic>
        <p:nvPicPr>
          <p:cNvPr id="267" name="Google Shape;267;p22"/>
          <p:cNvPicPr preferRelativeResize="0"/>
          <p:nvPr/>
        </p:nvPicPr>
        <p:blipFill>
          <a:blip r:embed="rId5">
            <a:alphaModFix/>
          </a:blip>
          <a:stretch>
            <a:fillRect/>
          </a:stretch>
        </p:blipFill>
        <p:spPr>
          <a:xfrm>
            <a:off x="4475762" y="3834775"/>
            <a:ext cx="384900" cy="384900"/>
          </a:xfrm>
          <a:prstGeom prst="rect">
            <a:avLst/>
          </a:prstGeom>
          <a:noFill/>
          <a:ln>
            <a:noFill/>
          </a:ln>
          <a:effectLst>
            <a:outerShdw blurRad="57150" rotWithShape="0" algn="bl" dir="5400000" dist="19050">
              <a:srgbClr val="000000">
                <a:alpha val="50000"/>
              </a:srgbClr>
            </a:outerShdw>
          </a:effectLst>
        </p:spPr>
      </p:pic>
      <p:pic>
        <p:nvPicPr>
          <p:cNvPr id="268" name="Google Shape;268;p22"/>
          <p:cNvPicPr preferRelativeResize="0"/>
          <p:nvPr/>
        </p:nvPicPr>
        <p:blipFill>
          <a:blip r:embed="rId6">
            <a:alphaModFix/>
          </a:blip>
          <a:stretch>
            <a:fillRect/>
          </a:stretch>
        </p:blipFill>
        <p:spPr>
          <a:xfrm>
            <a:off x="2278974" y="3834775"/>
            <a:ext cx="384900" cy="384900"/>
          </a:xfrm>
          <a:prstGeom prst="rect">
            <a:avLst/>
          </a:prstGeom>
          <a:noFill/>
          <a:ln>
            <a:noFill/>
          </a:ln>
          <a:effectLst>
            <a:outerShdw blurRad="57150" rotWithShape="0" algn="bl" dir="5400000" dist="19050">
              <a:srgbClr val="000000">
                <a:alpha val="50000"/>
              </a:srgbClr>
            </a:outerShdw>
          </a:effectLst>
        </p:spPr>
      </p:pic>
      <p:pic>
        <p:nvPicPr>
          <p:cNvPr id="269" name="Google Shape;269;p22"/>
          <p:cNvPicPr preferRelativeResize="0"/>
          <p:nvPr/>
        </p:nvPicPr>
        <p:blipFill>
          <a:blip r:embed="rId7">
            <a:alphaModFix/>
          </a:blip>
          <a:stretch>
            <a:fillRect/>
          </a:stretch>
        </p:blipFill>
        <p:spPr>
          <a:xfrm>
            <a:off x="6684175" y="3834775"/>
            <a:ext cx="384900" cy="384900"/>
          </a:xfrm>
          <a:prstGeom prst="rect">
            <a:avLst/>
          </a:prstGeom>
          <a:noFill/>
          <a:ln>
            <a:noFill/>
          </a:ln>
        </p:spPr>
      </p:pic>
      <p:sp>
        <p:nvSpPr>
          <p:cNvPr id="270" name="Google Shape;270;p22"/>
          <p:cNvSpPr txBox="1"/>
          <p:nvPr/>
        </p:nvSpPr>
        <p:spPr>
          <a:xfrm>
            <a:off x="5880537" y="2861275"/>
            <a:ext cx="16680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fr" sz="800" u="sng">
                <a:solidFill>
                  <a:srgbClr val="395CED"/>
                </a:solidFill>
                <a:latin typeface="Montserrat"/>
                <a:ea typeface="Montserrat"/>
                <a:cs typeface="Montserrat"/>
                <a:sym typeface="Montserrat"/>
                <a:hlinkClick r:id="rId8">
                  <a:extLst>
                    <a:ext uri="{A12FA001-AC4F-418D-AE19-62706E023703}">
                      <ahyp:hlinkClr val="tx"/>
                    </a:ext>
                  </a:extLst>
                </a:hlinkClick>
              </a:rPr>
              <a:t>Plus d’informations</a:t>
            </a:r>
            <a:endParaRPr b="1" i="1" sz="600">
              <a:solidFill>
                <a:srgbClr val="395CED"/>
              </a:solidFill>
              <a:latin typeface="Montserrat"/>
              <a:ea typeface="Montserrat"/>
              <a:cs typeface="Montserrat"/>
              <a:sym typeface="Montserrat"/>
            </a:endParaRPr>
          </a:p>
        </p:txBody>
      </p:sp>
      <p:sp>
        <p:nvSpPr>
          <p:cNvPr id="271" name="Google Shape;271;p22"/>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pic>
        <p:nvPicPr>
          <p:cNvPr id="272" name="Google Shape;272;p22">
            <a:hlinkClick r:id="rId9"/>
          </p:cNvPr>
          <p:cNvPicPr preferRelativeResize="0"/>
          <p:nvPr/>
        </p:nvPicPr>
        <p:blipFill>
          <a:blip r:embed="rId10">
            <a:alphaModFix/>
          </a:blip>
          <a:stretch>
            <a:fillRect/>
          </a:stretch>
        </p:blipFill>
        <p:spPr>
          <a:xfrm>
            <a:off x="5749450" y="1624794"/>
            <a:ext cx="1930150" cy="123647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