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Montserrat"/>
      <p:regular r:id="rId27"/>
      <p:bold r:id="rId28"/>
      <p:italic r:id="rId29"/>
      <p:boldItalic r:id="rId30"/>
    </p:embeddedFont>
    <p:embeddedFont>
      <p:font typeface="Montserrat Medium"/>
      <p:regular r:id="rId31"/>
      <p:bold r:id="rId32"/>
      <p:italic r:id="rId33"/>
      <p:boldItalic r:id="rId34"/>
    </p:embeddedFont>
    <p:embeddedFont>
      <p:font typeface="Calistoga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Medium-regular.fnt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33" Type="http://schemas.openxmlformats.org/officeDocument/2006/relationships/font" Target="fonts/MontserratMedium-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Medium-bold.fntdata"/><Relationship Id="rId13" Type="http://schemas.openxmlformats.org/officeDocument/2006/relationships/slide" Target="slides/slide8.xml"/><Relationship Id="rId35" Type="http://schemas.openxmlformats.org/officeDocument/2006/relationships/font" Target="fonts/Calistoga-regular.fntdata"/><Relationship Id="rId12" Type="http://schemas.openxmlformats.org/officeDocument/2006/relationships/slide" Target="slides/slide7.xml"/><Relationship Id="rId34" Type="http://schemas.openxmlformats.org/officeDocument/2006/relationships/font" Target="fonts/MontserratMedium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7f8e7ef1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7f8e7ef1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1f20283e2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1f20283e2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1958f0bf71_4_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1958f0bf71_4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7f8e7ef1c9_0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7f8e7ef1c9_0_3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1ea10f3e5c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1ea10f3e5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1ea10f3e5c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1ea10f3e5c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1ea10f3e5c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1ea10f3e5c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2560402f31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12560402f31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2560402f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2560402f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1958f0bf71_4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11958f0bf71_4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1958f0bf71_4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11958f0bf71_4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0250cd2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0250cd2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1958f0bf71_4_4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11958f0bf71_4_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11a6756bf13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11a6756bf13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1958f0bf71_4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1958f0bf71_4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f8e7ef1c9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17f8e7ef1c9_0_2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7f8e7ef1c9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7f8e7ef1c9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f8e7ef1c9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7f8e7ef1c9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7f8e7ef1c9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7f8e7ef1c9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7f8e7ef1c9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7f8e7ef1c9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1f20283e2f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1f20283e2f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6F1F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7.png"/><Relationship Id="rId13" Type="http://schemas.openxmlformats.org/officeDocument/2006/relationships/image" Target="../media/image16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4.png"/><Relationship Id="rId15" Type="http://schemas.openxmlformats.org/officeDocument/2006/relationships/image" Target="../media/image12.png"/><Relationship Id="rId14" Type="http://schemas.openxmlformats.org/officeDocument/2006/relationships/image" Target="../media/image11.png"/><Relationship Id="rId17" Type="http://schemas.openxmlformats.org/officeDocument/2006/relationships/image" Target="../media/image20.png"/><Relationship Id="rId16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18" Type="http://schemas.openxmlformats.org/officeDocument/2006/relationships/image" Target="../media/image24.png"/><Relationship Id="rId7" Type="http://schemas.openxmlformats.org/officeDocument/2006/relationships/image" Target="../media/image2.png"/><Relationship Id="rId8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53.png"/><Relationship Id="rId6" Type="http://schemas.openxmlformats.org/officeDocument/2006/relationships/image" Target="../media/image63.png"/><Relationship Id="rId7" Type="http://schemas.openxmlformats.org/officeDocument/2006/relationships/image" Target="../media/image57.png"/><Relationship Id="rId8" Type="http://schemas.openxmlformats.org/officeDocument/2006/relationships/image" Target="../media/image5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54.png"/><Relationship Id="rId6" Type="http://schemas.openxmlformats.org/officeDocument/2006/relationships/image" Target="../media/image58.png"/><Relationship Id="rId7" Type="http://schemas.openxmlformats.org/officeDocument/2006/relationships/image" Target="../media/image6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70.png"/><Relationship Id="rId6" Type="http://schemas.openxmlformats.org/officeDocument/2006/relationships/image" Target="../media/image88.png"/><Relationship Id="rId7" Type="http://schemas.openxmlformats.org/officeDocument/2006/relationships/image" Target="../media/image59.png"/><Relationship Id="rId8" Type="http://schemas.openxmlformats.org/officeDocument/2006/relationships/image" Target="../media/image5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68.png"/><Relationship Id="rId6" Type="http://schemas.openxmlformats.org/officeDocument/2006/relationships/image" Target="../media/image67.png"/><Relationship Id="rId7" Type="http://schemas.openxmlformats.org/officeDocument/2006/relationships/image" Target="../media/image62.png"/><Relationship Id="rId8" Type="http://schemas.openxmlformats.org/officeDocument/2006/relationships/image" Target="../media/image6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61.png"/><Relationship Id="rId6" Type="http://schemas.openxmlformats.org/officeDocument/2006/relationships/image" Target="../media/image6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3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Relationship Id="rId5" Type="http://schemas.openxmlformats.org/officeDocument/2006/relationships/image" Target="../media/image76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9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85.png"/><Relationship Id="rId6" Type="http://schemas.openxmlformats.org/officeDocument/2006/relationships/image" Target="../media/image77.png"/><Relationship Id="rId7" Type="http://schemas.openxmlformats.org/officeDocument/2006/relationships/image" Target="../media/image84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96.png"/><Relationship Id="rId10" Type="http://schemas.openxmlformats.org/officeDocument/2006/relationships/image" Target="../media/image38.png"/><Relationship Id="rId13" Type="http://schemas.openxmlformats.org/officeDocument/2006/relationships/image" Target="../media/image93.png"/><Relationship Id="rId1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6.png"/><Relationship Id="rId5" Type="http://schemas.openxmlformats.org/officeDocument/2006/relationships/image" Target="../media/image89.png"/><Relationship Id="rId6" Type="http://schemas.openxmlformats.org/officeDocument/2006/relationships/image" Target="../media/image91.png"/><Relationship Id="rId7" Type="http://schemas.openxmlformats.org/officeDocument/2006/relationships/image" Target="../media/image90.png"/><Relationship Id="rId8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2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0.png"/><Relationship Id="rId10" Type="http://schemas.openxmlformats.org/officeDocument/2006/relationships/image" Target="../media/image99.png"/><Relationship Id="rId13" Type="http://schemas.openxmlformats.org/officeDocument/2006/relationships/image" Target="../media/image113.png"/><Relationship Id="rId1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hyperlink" Target="mailto:valentin@merciyanis.com" TargetMode="External"/><Relationship Id="rId5" Type="http://schemas.openxmlformats.org/officeDocument/2006/relationships/image" Target="../media/image87.jpg"/><Relationship Id="rId6" Type="http://schemas.openxmlformats.org/officeDocument/2006/relationships/hyperlink" Target="mailto:valentin@merciyanis.com" TargetMode="External"/><Relationship Id="rId7" Type="http://schemas.openxmlformats.org/officeDocument/2006/relationships/hyperlink" Target="mailto:valentin@merciyanis.com" TargetMode="External"/><Relationship Id="rId8" Type="http://schemas.openxmlformats.org/officeDocument/2006/relationships/hyperlink" Target="mailto:valentin@merciyanis.com" TargetMode="External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7.png"/><Relationship Id="rId10" Type="http://schemas.openxmlformats.org/officeDocument/2006/relationships/image" Target="../media/image105.png"/><Relationship Id="rId13" Type="http://schemas.openxmlformats.org/officeDocument/2006/relationships/image" Target="../media/image106.png"/><Relationship Id="rId12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1.png"/><Relationship Id="rId4" Type="http://schemas.openxmlformats.org/officeDocument/2006/relationships/image" Target="../media/image97.png"/><Relationship Id="rId9" Type="http://schemas.openxmlformats.org/officeDocument/2006/relationships/image" Target="../media/image101.png"/><Relationship Id="rId15" Type="http://schemas.openxmlformats.org/officeDocument/2006/relationships/image" Target="../media/image104.png"/><Relationship Id="rId14" Type="http://schemas.openxmlformats.org/officeDocument/2006/relationships/image" Target="../media/image109.png"/><Relationship Id="rId16" Type="http://schemas.openxmlformats.org/officeDocument/2006/relationships/image" Target="../media/image110.png"/><Relationship Id="rId5" Type="http://schemas.openxmlformats.org/officeDocument/2006/relationships/image" Target="../media/image98.png"/><Relationship Id="rId6" Type="http://schemas.openxmlformats.org/officeDocument/2006/relationships/image" Target="../media/image103.png"/><Relationship Id="rId7" Type="http://schemas.openxmlformats.org/officeDocument/2006/relationships/image" Target="../media/image94.png"/><Relationship Id="rId8" Type="http://schemas.openxmlformats.org/officeDocument/2006/relationships/image" Target="../media/image9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Relationship Id="rId5" Type="http://schemas.openxmlformats.org/officeDocument/2006/relationships/image" Target="../media/image15.png"/><Relationship Id="rId6" Type="http://schemas.openxmlformats.org/officeDocument/2006/relationships/image" Target="../media/image27.png"/><Relationship Id="rId7" Type="http://schemas.openxmlformats.org/officeDocument/2006/relationships/image" Target="../media/image25.png"/><Relationship Id="rId8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22.png"/><Relationship Id="rId6" Type="http://schemas.openxmlformats.org/officeDocument/2006/relationships/image" Target="../media/image30.png"/><Relationship Id="rId7" Type="http://schemas.openxmlformats.org/officeDocument/2006/relationships/image" Target="../media/image23.png"/><Relationship Id="rId8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Relationship Id="rId5" Type="http://schemas.openxmlformats.org/officeDocument/2006/relationships/image" Target="../media/image22.png"/><Relationship Id="rId6" Type="http://schemas.openxmlformats.org/officeDocument/2006/relationships/hyperlink" Target="https://youtu.be/dDywUG4VM74" TargetMode="External"/><Relationship Id="rId7" Type="http://schemas.openxmlformats.org/officeDocument/2006/relationships/image" Target="../media/image45.png"/><Relationship Id="rId8" Type="http://schemas.openxmlformats.org/officeDocument/2006/relationships/image" Target="../media/image8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5" Type="http://schemas.openxmlformats.org/officeDocument/2006/relationships/image" Target="../media/image45.png"/><Relationship Id="rId6" Type="http://schemas.openxmlformats.org/officeDocument/2006/relationships/image" Target="../media/image43.png"/><Relationship Id="rId7" Type="http://schemas.openxmlformats.org/officeDocument/2006/relationships/image" Target="../media/image39.png"/><Relationship Id="rId8" Type="http://schemas.openxmlformats.org/officeDocument/2006/relationships/image" Target="../media/image3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png"/><Relationship Id="rId4" Type="http://schemas.openxmlformats.org/officeDocument/2006/relationships/image" Target="../media/image114.png"/><Relationship Id="rId5" Type="http://schemas.openxmlformats.org/officeDocument/2006/relationships/image" Target="../media/image34.png"/><Relationship Id="rId6" Type="http://schemas.openxmlformats.org/officeDocument/2006/relationships/image" Target="../media/image28.png"/><Relationship Id="rId7" Type="http://schemas.openxmlformats.org/officeDocument/2006/relationships/image" Target="../media/image40.png"/><Relationship Id="rId8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Relationship Id="rId5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765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1405284" y="3180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1009634" y="25976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1799573" y="1592560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449232" y="228260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-252174" y="-198145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705650" y="15925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4386922" y="481571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2426401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-343182" y="1119319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867048" y="239018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36088" y="44339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-455667" y="4909492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3197834" y="2303501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271456" y="-306056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3149919" y="80498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4386925" y="3728333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4717411" y="1052035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787720" y="259767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5875289" y="380199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673211" y="1742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6023050" y="96112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6643022" y="238155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7363636" y="412190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516876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7435434" y="1143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688675" y="4121908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1680000">
            <a:off x="6815465" y="-13962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173951" y="-134457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1680000">
            <a:off x="5724461" y="-2047173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1680000">
            <a:off x="-237795" y="355050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-1680000">
            <a:off x="7913225" y="2857243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736431" y="3636994"/>
            <a:ext cx="589975" cy="57831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750438" y="2413204"/>
            <a:ext cx="5776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500">
                <a:latin typeface="Calistoga"/>
                <a:ea typeface="Calistoga"/>
                <a:cs typeface="Calistoga"/>
                <a:sym typeface="Calistoga"/>
              </a:rPr>
              <a:t>Une offre globale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887322" y="1055987"/>
            <a:ext cx="1369366" cy="116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597738" y="3064904"/>
            <a:ext cx="794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la gestion connectée de la propreté 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3961950" y="1396200"/>
            <a:ext cx="18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882256" y="3635973"/>
            <a:ext cx="3513194" cy="123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9036" y="1931725"/>
            <a:ext cx="2647414" cy="34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5490" y="1877175"/>
            <a:ext cx="2647414" cy="34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2261" y="1931725"/>
            <a:ext cx="2647414" cy="34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931725"/>
            <a:ext cx="2647414" cy="34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2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Statistiques</a:t>
            </a: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 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2"/>
          <p:cNvSpPr txBox="1"/>
          <p:nvPr/>
        </p:nvSpPr>
        <p:spPr>
          <a:xfrm>
            <a:off x="815225" y="873475"/>
            <a:ext cx="706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Valorisez votre travail et prenez de la hauteur sur la gestion de vos activités 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7575" y="2020775"/>
            <a:ext cx="1797924" cy="254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4350" y="2020775"/>
            <a:ext cx="1797901" cy="254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1125" y="2020775"/>
            <a:ext cx="1797901" cy="25472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 txBox="1"/>
          <p:nvPr/>
        </p:nvSpPr>
        <p:spPr>
          <a:xfrm>
            <a:off x="760150" y="1462575"/>
            <a:ext cx="618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Téléchargez et présentez</a:t>
            </a: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 ces résultats à votre </a:t>
            </a: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direction</a:t>
            </a: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 et à vos clients.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Google Shape;247;p22"/>
          <p:cNvSpPr txBox="1"/>
          <p:nvPr/>
        </p:nvSpPr>
        <p:spPr>
          <a:xfrm>
            <a:off x="983941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Identifiez les récurrences</a:t>
            </a:r>
            <a:endParaRPr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dans les demandes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22"/>
          <p:cNvSpPr txBox="1"/>
          <p:nvPr/>
        </p:nvSpPr>
        <p:spPr>
          <a:xfrm>
            <a:off x="2964886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Suivez les performances</a:t>
            </a:r>
            <a:endParaRPr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vos équipes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p22"/>
          <p:cNvSpPr txBox="1"/>
          <p:nvPr/>
        </p:nvSpPr>
        <p:spPr>
          <a:xfrm>
            <a:off x="4974790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Suivez </a:t>
            </a:r>
            <a:endParaRPr b="1"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l’avancée</a:t>
            </a:r>
            <a:endParaRPr b="1"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vos objectifs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22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09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2" name="Google Shape;25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7900" y="2020775"/>
            <a:ext cx="1797901" cy="25472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2"/>
          <p:cNvSpPr txBox="1"/>
          <p:nvPr/>
        </p:nvSpPr>
        <p:spPr>
          <a:xfrm>
            <a:off x="6941565" y="3577876"/>
            <a:ext cx="143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Améliorez la satisfaction</a:t>
            </a:r>
            <a:endParaRPr sz="10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vos clients</a:t>
            </a:r>
            <a:endParaRPr sz="1200"/>
          </a:p>
        </p:txBody>
      </p:sp>
      <p:pic>
        <p:nvPicPr>
          <p:cNvPr id="254" name="Google Shape;25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9667" y="2407613"/>
            <a:ext cx="1307299" cy="8486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5" name="Google Shape;255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1579" y="2385183"/>
            <a:ext cx="1307299" cy="8486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6" name="Google Shape;256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8800" y="2385175"/>
            <a:ext cx="1307299" cy="8486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7" name="Google Shape;257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96425" y="2385175"/>
            <a:ext cx="1307299" cy="8486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7201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3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Gestion des utilisateurs 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66" name="Google Shape;266;p23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3"/>
          <p:cNvSpPr txBox="1"/>
          <p:nvPr/>
        </p:nvSpPr>
        <p:spPr>
          <a:xfrm>
            <a:off x="815225" y="873475"/>
            <a:ext cx="696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Notre plateforme modulable s’adapte à votre organisation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8" name="Google Shape;26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7327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3"/>
          <p:cNvSpPr txBox="1"/>
          <p:nvPr/>
        </p:nvSpPr>
        <p:spPr>
          <a:xfrm>
            <a:off x="1147237" y="3084413"/>
            <a:ext cx="172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Agents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23"/>
          <p:cNvSpPr txBox="1"/>
          <p:nvPr/>
        </p:nvSpPr>
        <p:spPr>
          <a:xfrm>
            <a:off x="3663357" y="3084426"/>
            <a:ext cx="172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Encadrants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6032525" y="3084425"/>
            <a:ext cx="207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Clients</a:t>
            </a:r>
            <a:endParaRPr b="1" sz="8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905526" y="3511250"/>
            <a:ext cx="2140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Accès au planning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Validation des prestations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Signalisation des incidents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23"/>
          <p:cNvSpPr txBox="1"/>
          <p:nvPr/>
        </p:nvSpPr>
        <p:spPr>
          <a:xfrm>
            <a:off x="3534225" y="3511250"/>
            <a:ext cx="2010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Maîtrise totale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la plateforme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Pilotage des activités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23"/>
          <p:cNvSpPr txBox="1"/>
          <p:nvPr/>
        </p:nvSpPr>
        <p:spPr>
          <a:xfrm>
            <a:off x="6217675" y="3511250"/>
            <a:ext cx="1814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Cahier de liaison digital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Un accès plus ou moins restreint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23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10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78" name="Google Shape;278;p23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5500" y="2152375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80" name="Google Shape;28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91612" y="215055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81" name="Google Shape;281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39275" y="215055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>
            <a:off x="666750" y="567018"/>
            <a:ext cx="8113948" cy="4104399"/>
          </a:xfrm>
          <a:custGeom>
            <a:rect b="b" l="l" r="r" t="t"/>
            <a:pathLst>
              <a:path extrusionOk="0" h="1272682" w="2515953">
                <a:moveTo>
                  <a:pt x="2391492" y="1272682"/>
                </a:moveTo>
                <a:lnTo>
                  <a:pt x="124460" y="1272682"/>
                </a:lnTo>
                <a:cubicBezTo>
                  <a:pt x="55880" y="1272682"/>
                  <a:pt x="0" y="1216802"/>
                  <a:pt x="0" y="11482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91493" y="0"/>
                </a:lnTo>
                <a:cubicBezTo>
                  <a:pt x="2460073" y="0"/>
                  <a:pt x="2515953" y="55880"/>
                  <a:pt x="2515953" y="124460"/>
                </a:cubicBezTo>
                <a:lnTo>
                  <a:pt x="2515953" y="1148222"/>
                </a:lnTo>
                <a:cubicBezTo>
                  <a:pt x="2515953" y="1216802"/>
                  <a:pt x="2460073" y="1272682"/>
                  <a:pt x="2391493" y="1272682"/>
                </a:cubicBezTo>
                <a:close/>
              </a:path>
            </a:pathLst>
          </a:custGeom>
          <a:solidFill>
            <a:srgbClr val="FDE1D8">
              <a:alpha val="4980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4"/>
          <p:cNvSpPr txBox="1"/>
          <p:nvPr/>
        </p:nvSpPr>
        <p:spPr>
          <a:xfrm>
            <a:off x="1755825" y="2018175"/>
            <a:ext cx="5935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>
                <a:latin typeface="Calistoga"/>
                <a:ea typeface="Calistoga"/>
                <a:cs typeface="Calistoga"/>
                <a:sym typeface="Calistoga"/>
              </a:rPr>
              <a:t>Nos solutions</a:t>
            </a:r>
            <a:endParaRPr sz="4500"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latin typeface="Calistoga"/>
                <a:ea typeface="Calistoga"/>
                <a:cs typeface="Calistoga"/>
                <a:sym typeface="Calistoga"/>
              </a:rPr>
              <a:t>pour le pointage des agents, la traçabilité des interventions, la propreté à l’usage &amp; plus encore</a:t>
            </a:r>
            <a:endParaRPr i="1" sz="18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88" name="Google Shape;288;p24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" name="Google Shape;289;p24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11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5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Pointage </a:t>
            </a:r>
            <a:r>
              <a:rPr lang="fr" sz="2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“entrée” / “sortie” </a:t>
            </a: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des agents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5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 soyez plus pris au dépourvu face à vos clients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p25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12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98" name="Google Shape;298;p25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731345" y="1412750"/>
            <a:ext cx="8202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Choisissez le modèle de pointage qui vous ressemble et qui est adapté à vos sites client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475" y="2083663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936425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978775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936425"/>
            <a:ext cx="2271000" cy="269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949100"/>
            <a:ext cx="2331050" cy="269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936425"/>
            <a:ext cx="2271000" cy="2709499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5"/>
          <p:cNvSpPr txBox="1"/>
          <p:nvPr/>
        </p:nvSpPr>
        <p:spPr>
          <a:xfrm>
            <a:off x="1092413" y="2070300"/>
            <a:ext cx="1766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Sites avec un agent</a:t>
            </a:r>
            <a:endParaRPr sz="10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7" name="Google Shape;307;p25"/>
          <p:cNvSpPr txBox="1"/>
          <p:nvPr/>
        </p:nvSpPr>
        <p:spPr>
          <a:xfrm>
            <a:off x="3157200" y="2070300"/>
            <a:ext cx="28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Sites avec 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un ou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 plusieurs agents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8" name="Google Shape;308;p25"/>
          <p:cNvSpPr txBox="1"/>
          <p:nvPr/>
        </p:nvSpPr>
        <p:spPr>
          <a:xfrm>
            <a:off x="1092425" y="3657125"/>
            <a:ext cx="1766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Boutons connectés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25"/>
          <p:cNvSpPr txBox="1"/>
          <p:nvPr/>
        </p:nvSpPr>
        <p:spPr>
          <a:xfrm>
            <a:off x="3640100" y="3572525"/>
            <a:ext cx="17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Feuille de passage connectée Taqt</a:t>
            </a:r>
            <a:endParaRPr/>
          </a:p>
        </p:txBody>
      </p:sp>
      <p:sp>
        <p:nvSpPr>
          <p:cNvPr id="310" name="Google Shape;310;p25"/>
          <p:cNvSpPr txBox="1"/>
          <p:nvPr/>
        </p:nvSpPr>
        <p:spPr>
          <a:xfrm>
            <a:off x="6219325" y="3572525"/>
            <a:ext cx="17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Badgeuse connectée Skiply</a:t>
            </a:r>
            <a:endParaRPr/>
          </a:p>
        </p:txBody>
      </p:sp>
      <p:pic>
        <p:nvPicPr>
          <p:cNvPr id="311" name="Google Shape;31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6825" y="2509808"/>
            <a:ext cx="707262" cy="96190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12" name="Google Shape;312;p25"/>
          <p:cNvSpPr txBox="1"/>
          <p:nvPr/>
        </p:nvSpPr>
        <p:spPr>
          <a:xfrm>
            <a:off x="1146575" y="4038925"/>
            <a:ext cx="165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plus simple,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Anonyme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3694250" y="4039225"/>
            <a:ext cx="165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Boutons + badge NFC,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Nominatif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4" name="Google Shape;314;p25"/>
          <p:cNvSpPr txBox="1"/>
          <p:nvPr/>
        </p:nvSpPr>
        <p:spPr>
          <a:xfrm>
            <a:off x="6273475" y="4039225"/>
            <a:ext cx="165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Pointage main libre</a:t>
            </a: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Nominatif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5" name="Google Shape;31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7250" y="2423162"/>
            <a:ext cx="537900" cy="11352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16" name="Google Shape;316;p25"/>
          <p:cNvSpPr txBox="1"/>
          <p:nvPr/>
        </p:nvSpPr>
        <p:spPr>
          <a:xfrm>
            <a:off x="5676778" y="2070300"/>
            <a:ext cx="28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Sites avec 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un ou</a:t>
            </a:r>
            <a:r>
              <a:rPr lang="fr" sz="1000">
                <a:latin typeface="Montserrat Medium"/>
                <a:ea typeface="Montserrat Medium"/>
                <a:cs typeface="Montserrat Medium"/>
                <a:sym typeface="Montserrat Medium"/>
              </a:rPr>
              <a:t> plusieurs agents</a:t>
            </a:r>
            <a:endParaRPr sz="1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17" name="Google Shape;317;p25"/>
          <p:cNvPicPr preferRelativeResize="0"/>
          <p:nvPr/>
        </p:nvPicPr>
        <p:blipFill rotWithShape="1">
          <a:blip r:embed="rId7">
            <a:alphaModFix/>
          </a:blip>
          <a:srcRect b="-157409" l="-424970" r="-58459" t="-32602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24983" y="2552101"/>
            <a:ext cx="1501591" cy="96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906650"/>
            <a:ext cx="3344024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6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Traçabilité des interventions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5" name="Google Shape;325;p26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6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Prouvez votre engagement et votre efficacité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" name="Google Shape;327;p26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13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8" name="Google Shape;328;p26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9" name="Google Shape;3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8643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9066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8643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8769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8643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6"/>
          <p:cNvSpPr txBox="1"/>
          <p:nvPr/>
        </p:nvSpPr>
        <p:spPr>
          <a:xfrm>
            <a:off x="1092425" y="3540188"/>
            <a:ext cx="1766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Bouton connecté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26"/>
          <p:cNvSpPr txBox="1"/>
          <p:nvPr/>
        </p:nvSpPr>
        <p:spPr>
          <a:xfrm>
            <a:off x="3640100" y="3560475"/>
            <a:ext cx="1766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QR code</a:t>
            </a:r>
            <a:endParaRPr/>
          </a:p>
        </p:txBody>
      </p:sp>
      <p:sp>
        <p:nvSpPr>
          <p:cNvPr id="336" name="Google Shape;336;p26"/>
          <p:cNvSpPr txBox="1"/>
          <p:nvPr/>
        </p:nvSpPr>
        <p:spPr>
          <a:xfrm>
            <a:off x="6219325" y="3475875"/>
            <a:ext cx="17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Feuilles de passage connectées</a:t>
            </a:r>
            <a:endParaRPr/>
          </a:p>
        </p:txBody>
      </p:sp>
      <p:sp>
        <p:nvSpPr>
          <p:cNvPr id="337" name="Google Shape;337;p26"/>
          <p:cNvSpPr txBox="1"/>
          <p:nvPr/>
        </p:nvSpPr>
        <p:spPr>
          <a:xfrm>
            <a:off x="1146575" y="4057500"/>
            <a:ext cx="165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sa simplicité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p26"/>
          <p:cNvSpPr txBox="1"/>
          <p:nvPr/>
        </p:nvSpPr>
        <p:spPr>
          <a:xfrm>
            <a:off x="3694250" y="4061750"/>
            <a:ext cx="165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plus de détails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9" name="Google Shape;339;p26"/>
          <p:cNvSpPr txBox="1"/>
          <p:nvPr/>
        </p:nvSpPr>
        <p:spPr>
          <a:xfrm>
            <a:off x="5743175" y="4057500"/>
            <a:ext cx="2655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rassurer les occupants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p26"/>
          <p:cNvSpPr txBox="1"/>
          <p:nvPr/>
        </p:nvSpPr>
        <p:spPr>
          <a:xfrm>
            <a:off x="755121" y="1384350"/>
            <a:ext cx="746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latin typeface="Montserrat"/>
                <a:ea typeface="Montserrat"/>
                <a:cs typeface="Montserrat"/>
                <a:sym typeface="Montserrat"/>
              </a:rPr>
              <a:t>Choisissez le modèle de traçabilité qui vous ressemble et adapté à chaque espace à équiper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1" name="Google Shape;34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9325" y="2178029"/>
            <a:ext cx="779400" cy="105987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42" name="Google Shape;34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12375" y="2320513"/>
            <a:ext cx="1526802" cy="978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13575" y="2244400"/>
            <a:ext cx="819750" cy="1168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6"/>
          <p:cNvPicPr preferRelativeResize="0"/>
          <p:nvPr/>
        </p:nvPicPr>
        <p:blipFill rotWithShape="1">
          <a:blip r:embed="rId8">
            <a:alphaModFix/>
          </a:blip>
          <a:srcRect b="0" l="-3649" r="3649" t="0"/>
          <a:stretch/>
        </p:blipFill>
        <p:spPr>
          <a:xfrm>
            <a:off x="6937064" y="2123563"/>
            <a:ext cx="1081462" cy="1168799"/>
          </a:xfrm>
          <a:prstGeom prst="rect">
            <a:avLst/>
          </a:prstGeom>
          <a:noFill/>
          <a:ln>
            <a:noFill/>
          </a:ln>
          <a:effectLst>
            <a:outerShdw blurRad="242888" rotWithShape="0" algn="bl" dir="2280000" dist="66675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5161" y="1596300"/>
            <a:ext cx="4912714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7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Propreté à l’usage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51" name="Google Shape;351;p27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7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Optimisez les tournées de vos agents en fonction de l’occupation des locaux 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p27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4" name="Google Shape;3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275" y="1638650"/>
            <a:ext cx="4786120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9175" y="1596300"/>
            <a:ext cx="3407400" cy="309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3300" y="1596300"/>
            <a:ext cx="3407400" cy="3090524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7"/>
          <p:cNvSpPr txBox="1"/>
          <p:nvPr/>
        </p:nvSpPr>
        <p:spPr>
          <a:xfrm>
            <a:off x="1200162" y="3292464"/>
            <a:ext cx="2528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Capteur d’occupation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(bureaux, salles de réunion)</a:t>
            </a:r>
            <a:endParaRPr i="1" sz="8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8" name="Google Shape;358;p27"/>
          <p:cNvSpPr txBox="1"/>
          <p:nvPr/>
        </p:nvSpPr>
        <p:spPr>
          <a:xfrm>
            <a:off x="5238348" y="3292476"/>
            <a:ext cx="2528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Capteur de comptage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(sanitaires)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p27"/>
          <p:cNvSpPr txBox="1"/>
          <p:nvPr/>
        </p:nvSpPr>
        <p:spPr>
          <a:xfrm>
            <a:off x="865975" y="3753325"/>
            <a:ext cx="3196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Identification des espaces utilisés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Mise en lumière des espaces à nettoyer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Rapport clé en main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0" name="Google Shape;360;p27"/>
          <p:cNvSpPr txBox="1"/>
          <p:nvPr/>
        </p:nvSpPr>
        <p:spPr>
          <a:xfrm>
            <a:off x="4798850" y="3753325"/>
            <a:ext cx="340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Comptage de flux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 repasses en cas de réelle nécessité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Remplissage des consommables optimisé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61" name="Google Shape;36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4248" y="1806676"/>
            <a:ext cx="1356600" cy="1242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62" name="Google Shape;36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18674" y="1806676"/>
            <a:ext cx="891405" cy="1242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63" name="Google Shape;363;p27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14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485" y="3379507"/>
            <a:ext cx="4123091" cy="159369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8"/>
          <p:cNvSpPr txBox="1"/>
          <p:nvPr/>
        </p:nvSpPr>
        <p:spPr>
          <a:xfrm>
            <a:off x="731350" y="263775"/>
            <a:ext cx="6784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Remontée des demandes / incidents des occupants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70" name="Google Shape;370;p28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8"/>
          <p:cNvSpPr txBox="1"/>
          <p:nvPr/>
        </p:nvSpPr>
        <p:spPr>
          <a:xfrm>
            <a:off x="815300" y="873475"/>
            <a:ext cx="730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Facilitez la remontée d’incidents et d’informations pour les occupants des sites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2" name="Google Shape;37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6624" y="3201761"/>
            <a:ext cx="2557034" cy="1437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238" y="1635750"/>
            <a:ext cx="3110010" cy="198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2973" y="1635750"/>
            <a:ext cx="2557034" cy="1437767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8"/>
          <p:cNvSpPr txBox="1"/>
          <p:nvPr/>
        </p:nvSpPr>
        <p:spPr>
          <a:xfrm>
            <a:off x="5385150" y="2299600"/>
            <a:ext cx="2433900" cy="16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latin typeface="Montserrat"/>
                <a:ea typeface="Montserrat"/>
                <a:cs typeface="Montserrat"/>
                <a:sym typeface="Montserrat"/>
              </a:rPr>
              <a:t>Ne découvrez plus les problèmes des heures après leur apparition et une fois que la </a:t>
            </a:r>
            <a:r>
              <a:rPr b="1" lang="fr" sz="13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frustration des occupants et de votre client</a:t>
            </a:r>
            <a:r>
              <a:rPr lang="fr" sz="1300">
                <a:latin typeface="Montserrat"/>
                <a:ea typeface="Montserrat"/>
                <a:cs typeface="Montserrat"/>
                <a:sym typeface="Montserrat"/>
              </a:rPr>
              <a:t> s’est faite sentir.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6" name="Google Shape;376;p28"/>
          <p:cNvSpPr txBox="1"/>
          <p:nvPr/>
        </p:nvSpPr>
        <p:spPr>
          <a:xfrm>
            <a:off x="2079471" y="1734498"/>
            <a:ext cx="1925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Boutons connectés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7" name="Google Shape;377;p28"/>
          <p:cNvSpPr txBox="1"/>
          <p:nvPr/>
        </p:nvSpPr>
        <p:spPr>
          <a:xfrm>
            <a:off x="2059622" y="3300496"/>
            <a:ext cx="1925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QR codes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8" name="Google Shape;378;p28"/>
          <p:cNvSpPr txBox="1"/>
          <p:nvPr/>
        </p:nvSpPr>
        <p:spPr>
          <a:xfrm>
            <a:off x="3374425" y="2326850"/>
            <a:ext cx="1079100" cy="4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Le plus simple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1 clic = 1 ticket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28"/>
          <p:cNvSpPr txBox="1"/>
          <p:nvPr/>
        </p:nvSpPr>
        <p:spPr>
          <a:xfrm>
            <a:off x="3336749" y="3735550"/>
            <a:ext cx="10296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La plus large typologie d’incidents.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Plus de détails.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0" name="Google Shape;3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4500" y="3276563"/>
            <a:ext cx="4737051" cy="18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8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15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82" name="Google Shape;382;p28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3" name="Google Shape;38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8800" y="2102900"/>
            <a:ext cx="1230352" cy="78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44050" y="3617750"/>
            <a:ext cx="1141625" cy="85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9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Alerting automatique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90" name="Google Shape;390;p29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9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Sécurisez vos bâtiments grâce à nos objets connectés (sans fils)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2" name="Google Shape;392;p29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16 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93" name="Google Shape;393;p29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4" name="Google Shape;394;p29"/>
          <p:cNvPicPr preferRelativeResize="0"/>
          <p:nvPr/>
        </p:nvPicPr>
        <p:blipFill rotWithShape="1">
          <a:blip r:embed="rId3">
            <a:alphaModFix/>
          </a:blip>
          <a:srcRect b="0" l="10595" r="14732" t="0"/>
          <a:stretch/>
        </p:blipFill>
        <p:spPr>
          <a:xfrm>
            <a:off x="5158474" y="1445762"/>
            <a:ext cx="345423" cy="10388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5" name="Google Shape;395;p29"/>
          <p:cNvSpPr txBox="1"/>
          <p:nvPr/>
        </p:nvSpPr>
        <p:spPr>
          <a:xfrm>
            <a:off x="2201150" y="1573425"/>
            <a:ext cx="22989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qualité d’air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d’une température, taux de CO2 ou taux d’humidité anormal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6" name="Google Shape;39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7571" y="2742575"/>
            <a:ext cx="650650" cy="61573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97" name="Google Shape;397;p29"/>
          <p:cNvPicPr preferRelativeResize="0"/>
          <p:nvPr/>
        </p:nvPicPr>
        <p:blipFill rotWithShape="1">
          <a:blip r:embed="rId5">
            <a:alphaModFix/>
          </a:blip>
          <a:srcRect b="0" l="23520" r="22790" t="0"/>
          <a:stretch/>
        </p:blipFill>
        <p:spPr>
          <a:xfrm>
            <a:off x="5084338" y="2697810"/>
            <a:ext cx="493699" cy="8195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8" name="Google Shape;398;p29"/>
          <p:cNvSpPr txBox="1"/>
          <p:nvPr/>
        </p:nvSpPr>
        <p:spPr>
          <a:xfrm>
            <a:off x="2201150" y="2640675"/>
            <a:ext cx="22989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fuite d’eau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d’une fuite d’eau ou d’une montée en charge sur une toiture plate</a:t>
            </a:r>
            <a:endParaRPr sz="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9" name="Google Shape;399;p29"/>
          <p:cNvSpPr txBox="1"/>
          <p:nvPr/>
        </p:nvSpPr>
        <p:spPr>
          <a:xfrm>
            <a:off x="5847625" y="2716875"/>
            <a:ext cx="2298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par contact sec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d’une panne sur l’installation surveillée</a:t>
            </a:r>
            <a:endParaRPr sz="1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29"/>
          <p:cNvSpPr txBox="1"/>
          <p:nvPr/>
        </p:nvSpPr>
        <p:spPr>
          <a:xfrm>
            <a:off x="3795150" y="4590900"/>
            <a:ext cx="155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stoga"/>
                <a:ea typeface="Calistoga"/>
                <a:cs typeface="Calistoga"/>
                <a:sym typeface="Calistoga"/>
              </a:rPr>
              <a:t>...</a:t>
            </a:r>
            <a:endParaRPr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01" name="Google Shape;401;p29"/>
          <p:cNvSpPr txBox="1"/>
          <p:nvPr/>
        </p:nvSpPr>
        <p:spPr>
          <a:xfrm>
            <a:off x="2201150" y="3772175"/>
            <a:ext cx="22989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</a:t>
            </a: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’ouverture / fermeture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si une porte est ouverte quand elle devrait être fermée</a:t>
            </a:r>
            <a:endParaRPr sz="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2" name="Google Shape;40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3365" y="3890771"/>
            <a:ext cx="659100" cy="490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29"/>
          <p:cNvSpPr txBox="1"/>
          <p:nvPr/>
        </p:nvSpPr>
        <p:spPr>
          <a:xfrm>
            <a:off x="5847625" y="3772175"/>
            <a:ext cx="2298900" cy="8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</a:t>
            </a: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consommation élec / eau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Signalement si un écart trop important est remonté.</a:t>
            </a:r>
            <a:endParaRPr sz="1000"/>
          </a:p>
        </p:txBody>
      </p:sp>
      <p:pic>
        <p:nvPicPr>
          <p:cNvPr id="404" name="Google Shape;404;p29"/>
          <p:cNvPicPr preferRelativeResize="0"/>
          <p:nvPr/>
        </p:nvPicPr>
        <p:blipFill rotWithShape="1">
          <a:blip r:embed="rId7">
            <a:alphaModFix/>
          </a:blip>
          <a:srcRect b="0" l="5007" r="7150" t="0"/>
          <a:stretch/>
        </p:blipFill>
        <p:spPr>
          <a:xfrm>
            <a:off x="5001637" y="3866595"/>
            <a:ext cx="659100" cy="75165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05" name="Google Shape;405;p29"/>
          <p:cNvSpPr txBox="1"/>
          <p:nvPr/>
        </p:nvSpPr>
        <p:spPr>
          <a:xfrm>
            <a:off x="5847625" y="1573425"/>
            <a:ext cx="2298900" cy="8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Capteur de température </a:t>
            </a:r>
            <a:endParaRPr b="1" sz="12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latin typeface="Montserrat"/>
                <a:ea typeface="Montserrat"/>
                <a:cs typeface="Montserrat"/>
                <a:sym typeface="Montserrat"/>
              </a:rPr>
              <a:t>Prévention du développement de la légionellose (d’autres cas d’usage possibles). Capteur par sonde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6" name="Google Shape;406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7463" y="1573425"/>
            <a:ext cx="493675" cy="75528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07" name="Google Shape;407;p29"/>
          <p:cNvPicPr preferRelativeResize="0"/>
          <p:nvPr/>
        </p:nvPicPr>
        <p:blipFill rotWithShape="1">
          <a:blip r:embed="rId9">
            <a:alphaModFix/>
          </a:blip>
          <a:srcRect b="7426" l="51306" r="8320" t="14313"/>
          <a:stretch/>
        </p:blipFill>
        <p:spPr>
          <a:xfrm rot="-375018">
            <a:off x="1276162" y="1648583"/>
            <a:ext cx="733477" cy="747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Pourquoi choisir MerciYanis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13" name="Google Shape;413;p30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0"/>
          <p:cNvSpPr txBox="1"/>
          <p:nvPr/>
        </p:nvSpPr>
        <p:spPr>
          <a:xfrm>
            <a:off x="815225" y="873475"/>
            <a:ext cx="696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MerciYanis vs les autres solutions du marché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15" name="Google Shape;41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7201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7327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30"/>
          <p:cNvSpPr txBox="1"/>
          <p:nvPr/>
        </p:nvSpPr>
        <p:spPr>
          <a:xfrm>
            <a:off x="1199754" y="2955726"/>
            <a:ext cx="155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Complet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30"/>
          <p:cNvSpPr txBox="1"/>
          <p:nvPr/>
        </p:nvSpPr>
        <p:spPr>
          <a:xfrm>
            <a:off x="3663357" y="2955726"/>
            <a:ext cx="172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Simple et moderne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30"/>
          <p:cNvSpPr txBox="1"/>
          <p:nvPr/>
        </p:nvSpPr>
        <p:spPr>
          <a:xfrm>
            <a:off x="6064062" y="2959825"/>
            <a:ext cx="207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Déploiement rapide</a:t>
            </a:r>
            <a:endParaRPr b="1" sz="8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30"/>
          <p:cNvSpPr txBox="1"/>
          <p:nvPr/>
        </p:nvSpPr>
        <p:spPr>
          <a:xfrm>
            <a:off x="982100" y="3378275"/>
            <a:ext cx="20100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offre répond aux besoins des métiers de la propreté. Tout est au même endroit pour vous, vos agents, et vos clients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30"/>
          <p:cNvSpPr txBox="1"/>
          <p:nvPr/>
        </p:nvSpPr>
        <p:spPr>
          <a:xfrm>
            <a:off x="3518450" y="3378275"/>
            <a:ext cx="20772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plateforme est simple et intuitive, contrairement à la plupart des outils existants sur le marché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30"/>
          <p:cNvSpPr txBox="1"/>
          <p:nvPr/>
        </p:nvSpPr>
        <p:spPr>
          <a:xfrm>
            <a:off x="6063300" y="3378275"/>
            <a:ext cx="2010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déploiement est rapide et efficace.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Nos clients nous attribuent d’ailleurs une note de 9,5/10 !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7" name="Google Shape;427;p30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17 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28" name="Google Shape;428;p30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9" name="Google Shape;42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55257" y="209990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0" name="Google Shape;43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91613" y="209990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31" name="Google Shape;431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28000" y="2099900"/>
            <a:ext cx="663675" cy="663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1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Quelles sont les prochaines étapes ?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37" name="Google Shape;437;p31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1"/>
          <p:cNvSpPr txBox="1"/>
          <p:nvPr/>
        </p:nvSpPr>
        <p:spPr>
          <a:xfrm>
            <a:off x="815225" y="873475"/>
            <a:ext cx="696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Justement, notre équipe déploiement prend le relai !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9" name="Google Shape;4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763" y="1720100"/>
            <a:ext cx="3432475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325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350" y="17624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27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3700" y="1732775"/>
            <a:ext cx="2331050" cy="28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5625" y="1720100"/>
            <a:ext cx="2271000" cy="28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1"/>
          <p:cNvSpPr txBox="1"/>
          <p:nvPr/>
        </p:nvSpPr>
        <p:spPr>
          <a:xfrm>
            <a:off x="1004400" y="2997225"/>
            <a:ext cx="201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équipe commerciale vous aide à identifier le périmètre de votre projet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6" name="Google Shape;446;p31"/>
          <p:cNvSpPr txBox="1"/>
          <p:nvPr/>
        </p:nvSpPr>
        <p:spPr>
          <a:xfrm>
            <a:off x="3518450" y="2997213"/>
            <a:ext cx="20100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Notre équipe opérations paramètre les capteurs et les connecte au réseau des objets connectés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7" name="Google Shape;447;p31"/>
          <p:cNvSpPr txBox="1"/>
          <p:nvPr/>
        </p:nvSpPr>
        <p:spPr>
          <a:xfrm>
            <a:off x="6100487" y="2997225"/>
            <a:ext cx="1941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C'est prêt ! Utilisez dès à présent MerciYanis pour piloter votre activité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8" name="Google Shape;44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76400" y="4200175"/>
            <a:ext cx="259500" cy="25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49" name="Google Shape;449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9975" y="4200175"/>
            <a:ext cx="259500" cy="25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50" name="Google Shape;450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83550" y="4200175"/>
            <a:ext cx="259500" cy="2595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51" name="Google Shape;451;p31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18 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52" name="Google Shape;452;p31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3" name="Google Shape;453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97275" y="2064975"/>
            <a:ext cx="351384" cy="6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96850" y="2069936"/>
            <a:ext cx="453200" cy="623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36450" y="2065005"/>
            <a:ext cx="469350" cy="62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75475" y="3891912"/>
            <a:ext cx="1720201" cy="56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7669" y="1528277"/>
            <a:ext cx="1730657" cy="47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307800" y="4182775"/>
            <a:ext cx="276900" cy="2769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5047575" y="494225"/>
            <a:ext cx="3801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latin typeface="Calistoga"/>
                <a:ea typeface="Calistoga"/>
                <a:cs typeface="Calistoga"/>
                <a:sym typeface="Calistoga"/>
              </a:rPr>
              <a:t>Le mot des co-fondateurs</a:t>
            </a:r>
            <a:endParaRPr sz="22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047575" y="1190950"/>
            <a:ext cx="3372900" cy="3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Les entreprises ont fait face à une épidémie mondiale qui a bouleversé les méthodes de fonctionnement, de communication, d’occupation des espaces dans les bâtiments.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Placés au cœur des ententes, les acteurs de la propreté se réinventent en digitalisant les actions opérationnelles afin de répondre à ces nouveaux besoins.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Nous sommes convaincus que le digital, combiné aux objets connectés, permettra aux acteurs de la propreté de répondre aux nouvelles  attentes des décisionnaires.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C'est pour cela que nous avons construit la plateforme MerciYanis.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11375" r="10223" t="0"/>
          <a:stretch/>
        </p:blipFill>
        <p:spPr>
          <a:xfrm>
            <a:off x="0" y="577200"/>
            <a:ext cx="4673700" cy="33531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01 </a:t>
            </a:r>
            <a:r>
              <a:rPr lang="fr" sz="1000">
                <a:solidFill>
                  <a:srgbClr val="000000"/>
                </a:solidFill>
                <a:latin typeface="Calistoga"/>
                <a:ea typeface="Calistoga"/>
                <a:cs typeface="Calistoga"/>
                <a:sym typeface="Calistoga"/>
              </a:rPr>
              <a:t>/ 1</a:t>
            </a: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324750" y="4163050"/>
            <a:ext cx="3954900" cy="5529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324750" y="4148650"/>
            <a:ext cx="3954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Elise Applanat  &amp; Guillaume Blanc, 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co-fondateurs de MerciYanis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2"/>
          <p:cNvSpPr/>
          <p:nvPr/>
        </p:nvSpPr>
        <p:spPr>
          <a:xfrm>
            <a:off x="713575" y="1522988"/>
            <a:ext cx="2370600" cy="155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12" y="1578963"/>
            <a:ext cx="3188368" cy="189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2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Votre référente commerciale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2"/>
          <p:cNvSpPr txBox="1"/>
          <p:nvPr/>
        </p:nvSpPr>
        <p:spPr>
          <a:xfrm>
            <a:off x="815225" y="873475"/>
            <a:ext cx="7409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Choisissez la meilleure solution pour </a:t>
            </a: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votre </a:t>
            </a: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client et vos équipes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8" name="Google Shape;4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071" y="16443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32"/>
          <p:cNvSpPr txBox="1"/>
          <p:nvPr/>
        </p:nvSpPr>
        <p:spPr>
          <a:xfrm>
            <a:off x="1645050" y="18378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Valentin Ferrieu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0" name="Google Shape;470;p32"/>
          <p:cNvSpPr txBox="1"/>
          <p:nvPr/>
        </p:nvSpPr>
        <p:spPr>
          <a:xfrm>
            <a:off x="1667402" y="20671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Directeur commercial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1" name="Google Shape;47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5152" y="2013940"/>
            <a:ext cx="573600" cy="573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72" name="Google Shape;472;p32"/>
          <p:cNvSpPr txBox="1"/>
          <p:nvPr/>
        </p:nvSpPr>
        <p:spPr>
          <a:xfrm>
            <a:off x="1667400" y="2321100"/>
            <a:ext cx="1195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valentin@merciyanis.com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07 57 59 17 91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3" name="Google Shape;4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12" y="3153163"/>
            <a:ext cx="3188368" cy="189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071" y="32185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2"/>
          <p:cNvSpPr txBox="1"/>
          <p:nvPr/>
        </p:nvSpPr>
        <p:spPr>
          <a:xfrm>
            <a:off x="1645050" y="34120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Guillaume Blanc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6" name="Google Shape;476;p32"/>
          <p:cNvSpPr txBox="1"/>
          <p:nvPr/>
        </p:nvSpPr>
        <p:spPr>
          <a:xfrm>
            <a:off x="1667402" y="36413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CEO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7" name="Google Shape;477;p32"/>
          <p:cNvSpPr txBox="1"/>
          <p:nvPr/>
        </p:nvSpPr>
        <p:spPr>
          <a:xfrm>
            <a:off x="1667400" y="3895300"/>
            <a:ext cx="1284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guillaume</a:t>
            </a: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06 58 68 25 13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8" name="Google Shape;4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8712" y="1578963"/>
            <a:ext cx="3188368" cy="189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971" y="16443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2"/>
          <p:cNvSpPr txBox="1"/>
          <p:nvPr/>
        </p:nvSpPr>
        <p:spPr>
          <a:xfrm>
            <a:off x="3987950" y="18378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Océane Coux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1" name="Google Shape;481;p32"/>
          <p:cNvSpPr txBox="1"/>
          <p:nvPr/>
        </p:nvSpPr>
        <p:spPr>
          <a:xfrm>
            <a:off x="4010302" y="20671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Commerciale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32"/>
          <p:cNvSpPr txBox="1"/>
          <p:nvPr/>
        </p:nvSpPr>
        <p:spPr>
          <a:xfrm>
            <a:off x="4010300" y="2321100"/>
            <a:ext cx="1195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oceane</a:t>
            </a: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06 15 18 38 46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3" name="Google Shape;48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3500" y="3153163"/>
            <a:ext cx="3188368" cy="189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2959" y="3218570"/>
            <a:ext cx="2117613" cy="13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2"/>
          <p:cNvSpPr txBox="1"/>
          <p:nvPr/>
        </p:nvSpPr>
        <p:spPr>
          <a:xfrm>
            <a:off x="3987938" y="3412013"/>
            <a:ext cx="132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Montserrat"/>
                <a:ea typeface="Montserrat"/>
                <a:cs typeface="Montserrat"/>
                <a:sym typeface="Montserrat"/>
              </a:rPr>
              <a:t>Tanguy Munch</a:t>
            </a:r>
            <a:endParaRPr b="1" sz="1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6" name="Google Shape;486;p32"/>
          <p:cNvSpPr txBox="1"/>
          <p:nvPr/>
        </p:nvSpPr>
        <p:spPr>
          <a:xfrm>
            <a:off x="4010290" y="3641363"/>
            <a:ext cx="128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fr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ommercial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7" name="Google Shape;487;p32"/>
          <p:cNvSpPr txBox="1"/>
          <p:nvPr/>
        </p:nvSpPr>
        <p:spPr>
          <a:xfrm>
            <a:off x="4010288" y="3895300"/>
            <a:ext cx="1195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tanguy</a:t>
            </a:r>
            <a:r>
              <a:rPr lang="fr" sz="600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@merciyanis.com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07 57 59 64 02</a:t>
            </a:r>
            <a:endParaRPr sz="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8" name="Google Shape;488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01025" y="1971050"/>
            <a:ext cx="573600" cy="57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89" name="Google Shape;489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15160" y="3588150"/>
            <a:ext cx="573600" cy="57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0" name="Google Shape;490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358050" y="3588138"/>
            <a:ext cx="573600" cy="57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91" name="Google Shape;491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35625" y="2176525"/>
            <a:ext cx="2706900" cy="18039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492" name="Google Shape;492;p32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stoga"/>
                <a:ea typeface="Calistoga"/>
                <a:cs typeface="Calistoga"/>
                <a:sym typeface="Calistoga"/>
              </a:rPr>
              <a:t>19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493" name="Google Shape;493;p32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765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1405284" y="3180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1009634" y="25976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1799573" y="1592560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449232" y="228260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-252174" y="-198145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705650" y="15925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4386922" y="481571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2426401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-343182" y="1119319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867048" y="239018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836088" y="443397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-455667" y="4909492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3197834" y="2303501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271456" y="-306056"/>
            <a:ext cx="589975" cy="57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80000">
            <a:off x="3149919" y="80498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4386925" y="3728333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80000">
            <a:off x="4717411" y="1052035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787720" y="259767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5875289" y="380199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4673211" y="17422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680000">
            <a:off x="6023050" y="961124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80000">
            <a:off x="6643022" y="2381557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680000">
            <a:off x="7363636" y="4121909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516876" y="497053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9966">
            <a:off x="7435434" y="1143626"/>
            <a:ext cx="589975" cy="57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1680000">
            <a:off x="8688675" y="4121908"/>
            <a:ext cx="589975" cy="57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1680000">
            <a:off x="6815465" y="-13962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680000">
            <a:off x="6173951" y="-1344570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1680000">
            <a:off x="5724461" y="-2047173"/>
            <a:ext cx="589975" cy="57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1680000">
            <a:off x="-237795" y="3550501"/>
            <a:ext cx="589975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-1680000">
            <a:off x="7913225" y="2857243"/>
            <a:ext cx="589975" cy="57829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33"/>
          <p:cNvSpPr txBox="1"/>
          <p:nvPr/>
        </p:nvSpPr>
        <p:spPr>
          <a:xfrm>
            <a:off x="2635188" y="2177975"/>
            <a:ext cx="387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0000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     E     R     C     I     Y     A     N     I     S</a:t>
            </a:r>
            <a:endParaRPr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31" name="Google Shape;531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679931">
            <a:off x="2736431" y="3636994"/>
            <a:ext cx="589975" cy="578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Présentation de MerciYanis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837300" y="815600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837300" y="81560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Nos</a:t>
            </a: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chiffres clés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075" y="1420588"/>
            <a:ext cx="1092508" cy="808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9075" y="2658387"/>
            <a:ext cx="1092501" cy="6738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" name="Google Shape;11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7852" y="1446925"/>
            <a:ext cx="1092499" cy="67474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3" name="Google Shape;11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9076" y="3761663"/>
            <a:ext cx="1092500" cy="105067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4" name="Google Shape;11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7850" y="2636625"/>
            <a:ext cx="1092500" cy="6363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15" name="Google Shape;115;p15"/>
          <p:cNvSpPr txBox="1"/>
          <p:nvPr/>
        </p:nvSpPr>
        <p:spPr>
          <a:xfrm>
            <a:off x="2307638" y="1563950"/>
            <a:ext cx="659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15+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2307638" y="1859688"/>
            <a:ext cx="142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collaborateurs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2283653" y="2642713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€1,2 millions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2283638" y="2962963"/>
            <a:ext cx="142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de fonds levés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2355628" y="3929888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+20 000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2355627" y="4214863"/>
            <a:ext cx="1643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capteurs déployés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6121850" y="1522150"/>
            <a:ext cx="87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+200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6121838" y="1817888"/>
            <a:ext cx="142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clients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6054853" y="2619200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9,5/10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6054850" y="2939475"/>
            <a:ext cx="2388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note attribuée par nos clients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6121853" y="3928825"/>
            <a:ext cx="164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395CED"/>
                </a:solidFill>
                <a:latin typeface="Calistoga"/>
                <a:ea typeface="Calistoga"/>
                <a:cs typeface="Calistoga"/>
                <a:sym typeface="Calistoga"/>
              </a:rPr>
              <a:t>+100 000</a:t>
            </a:r>
            <a:endParaRPr sz="1800">
              <a:solidFill>
                <a:srgbClr val="395CED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6157802" y="4233000"/>
            <a:ext cx="1643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latin typeface="Montserrat"/>
                <a:ea typeface="Montserrat"/>
                <a:cs typeface="Montserrat"/>
                <a:sym typeface="Montserrat"/>
              </a:rPr>
              <a:t>passages validés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02 / 19</a:t>
            </a:r>
            <a:endParaRPr sz="1000">
              <a:solidFill>
                <a:schemeClr val="dk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8" name="Google Shape;128;p15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" name="Google Shape;12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28738" y="3950076"/>
            <a:ext cx="1210720" cy="6738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>
            <a:off x="666750" y="567018"/>
            <a:ext cx="8113948" cy="4104399"/>
          </a:xfrm>
          <a:custGeom>
            <a:rect b="b" l="l" r="r" t="t"/>
            <a:pathLst>
              <a:path extrusionOk="0" h="1272682" w="2515953">
                <a:moveTo>
                  <a:pt x="2391492" y="1272682"/>
                </a:moveTo>
                <a:lnTo>
                  <a:pt x="124460" y="1272682"/>
                </a:lnTo>
                <a:cubicBezTo>
                  <a:pt x="55880" y="1272682"/>
                  <a:pt x="0" y="1216802"/>
                  <a:pt x="0" y="114822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391493" y="0"/>
                </a:lnTo>
                <a:cubicBezTo>
                  <a:pt x="2460073" y="0"/>
                  <a:pt x="2515953" y="55880"/>
                  <a:pt x="2515953" y="124460"/>
                </a:cubicBezTo>
                <a:lnTo>
                  <a:pt x="2515953" y="1148222"/>
                </a:lnTo>
                <a:cubicBezTo>
                  <a:pt x="2515953" y="1216802"/>
                  <a:pt x="2460073" y="1272682"/>
                  <a:pt x="2391493" y="1272682"/>
                </a:cubicBezTo>
                <a:close/>
              </a:path>
            </a:pathLst>
          </a:custGeom>
          <a:solidFill>
            <a:srgbClr val="FDE1D8">
              <a:alpha val="4980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 txBox="1"/>
          <p:nvPr/>
        </p:nvSpPr>
        <p:spPr>
          <a:xfrm>
            <a:off x="1755825" y="2018175"/>
            <a:ext cx="59358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>
                <a:latin typeface="Calistoga"/>
                <a:ea typeface="Calistoga"/>
                <a:cs typeface="Calistoga"/>
                <a:sym typeface="Calistoga"/>
              </a:rPr>
              <a:t>Une plateforme,</a:t>
            </a:r>
            <a:endParaRPr sz="4500"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latin typeface="Calistoga"/>
                <a:ea typeface="Calistoga"/>
                <a:cs typeface="Calistoga"/>
                <a:sym typeface="Calistoga"/>
              </a:rPr>
              <a:t>un interlocuteur, une multitude de modules &amp; d’objets connectés</a:t>
            </a:r>
            <a:endParaRPr i="1" sz="18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03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7"/>
          <p:cNvPicPr preferRelativeResize="0"/>
          <p:nvPr/>
        </p:nvPicPr>
        <p:blipFill rotWithShape="1">
          <a:blip r:embed="rId3">
            <a:alphaModFix/>
          </a:blip>
          <a:srcRect b="0" l="0" r="91557" t="22738"/>
          <a:stretch/>
        </p:blipFill>
        <p:spPr>
          <a:xfrm>
            <a:off x="4495799" y="2446178"/>
            <a:ext cx="154203" cy="574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743526" y="1997400"/>
            <a:ext cx="2538600" cy="18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5999" y="1997400"/>
            <a:ext cx="2401824" cy="181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Comment ça marche ?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815300" y="873475"/>
            <a:ext cx="712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Une solution clé en main pour délivrer les meilleures prestations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" name="Google Shape;14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5163" y="1536450"/>
            <a:ext cx="909725" cy="909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9" name="Google Shape;14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4875" y="3020450"/>
            <a:ext cx="872775" cy="8727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0" name="Google Shape;15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2412" y="3059636"/>
            <a:ext cx="909728" cy="90972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1" name="Google Shape;151;p17"/>
          <p:cNvSpPr txBox="1"/>
          <p:nvPr/>
        </p:nvSpPr>
        <p:spPr>
          <a:xfrm>
            <a:off x="549450" y="4081275"/>
            <a:ext cx="2538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Planification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des interventions ponctuelles et récurrentes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(prévues ou en fonction de l’occupation)</a:t>
            </a:r>
            <a:endParaRPr i="1"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3357113" y="4081250"/>
            <a:ext cx="230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Cahier de liaison digital pour la </a:t>
            </a:r>
            <a:r>
              <a:rPr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main courante</a:t>
            </a: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 électronique 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(demandes, dysfonctionnements…)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5872300" y="4081275"/>
            <a:ext cx="2538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Montserrat"/>
                <a:ea typeface="Montserrat"/>
                <a:cs typeface="Montserrat"/>
                <a:sym typeface="Montserrat"/>
              </a:rPr>
              <a:t>Rapports avec le </a:t>
            </a:r>
            <a:r>
              <a:rPr lang="fr" sz="10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suivi d’indicateurs </a:t>
            </a: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valorisation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800">
                <a:latin typeface="Montserrat"/>
                <a:ea typeface="Montserrat"/>
                <a:cs typeface="Montserrat"/>
                <a:sym typeface="Montserrat"/>
              </a:rPr>
              <a:t>(% de prestations réalisées etc.)</a:t>
            </a:r>
            <a:endParaRPr i="1"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" name="Google Shape;15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85425" y="1926619"/>
            <a:ext cx="154200" cy="1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0650" y="1926619"/>
            <a:ext cx="154200" cy="1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32925" y="2656194"/>
            <a:ext cx="154200" cy="15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55149" y="2990962"/>
            <a:ext cx="909750" cy="9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7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04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626" y="1786950"/>
            <a:ext cx="3543600" cy="3500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8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815300" y="873475"/>
            <a:ext cx="712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Miser sur une vision</a:t>
            </a: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calendrier, des alertes automatiques et des exports clé en main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7" name="Google Shape;16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2625" y="1910675"/>
            <a:ext cx="2910276" cy="235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6068125" y="2121425"/>
            <a:ext cx="2112600" cy="6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Planification des rondes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ponctuelles et récurrentes 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pointage ou traçabilité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sur la plateforme</a:t>
            </a:r>
            <a:endParaRPr b="1" sz="8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6068125" y="2880650"/>
            <a:ext cx="21126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Pilotage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 et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suivi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 de l’ensemble des interventions sur site(s).</a:t>
            </a:r>
            <a:endParaRPr b="1" sz="800">
              <a:solidFill>
                <a:srgbClr val="395CE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6068125" y="3479975"/>
            <a:ext cx="21126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Alertes</a:t>
            </a:r>
            <a:r>
              <a:rPr lang="fr" sz="800">
                <a:latin typeface="Montserrat"/>
                <a:ea typeface="Montserrat"/>
                <a:cs typeface="Montserrat"/>
                <a:sym typeface="Montserrat"/>
              </a:rPr>
              <a:t> automatiques si absence / incident sur site ou manquements pour réagir au plus vite !</a:t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1" name="Google Shape;17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5524" y="2242914"/>
            <a:ext cx="384900" cy="384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2" name="Google Shape;172;p18"/>
          <p:cNvSpPr txBox="1"/>
          <p:nvPr/>
        </p:nvSpPr>
        <p:spPr>
          <a:xfrm>
            <a:off x="2023325" y="4400075"/>
            <a:ext cx="1668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 u="sng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 explicative</a:t>
            </a:r>
            <a:endParaRPr b="1" sz="11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3475" y="1543975"/>
            <a:ext cx="4467701" cy="308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8"/>
          <p:cNvPicPr preferRelativeResize="0"/>
          <p:nvPr/>
        </p:nvPicPr>
        <p:blipFill rotWithShape="1">
          <a:blip r:embed="rId8">
            <a:alphaModFix/>
          </a:blip>
          <a:srcRect b="0" l="0" r="24528" t="0"/>
          <a:stretch/>
        </p:blipFill>
        <p:spPr>
          <a:xfrm>
            <a:off x="1241801" y="1988916"/>
            <a:ext cx="3231045" cy="208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95525" y="2927650"/>
            <a:ext cx="384900" cy="384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6" name="Google Shape;176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87875" y="3612381"/>
            <a:ext cx="400200" cy="400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7" name="Google Shape;177;p18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Planification des prestations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05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625" y="1625325"/>
            <a:ext cx="2910276" cy="3155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9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815300" y="873475"/>
            <a:ext cx="712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Configurer </a:t>
            </a: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 rondes est un jeu d’enfant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7" name="Google Shape;18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500" y="1337950"/>
            <a:ext cx="3344024" cy="35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450" y="1544150"/>
            <a:ext cx="4467701" cy="308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 b="0" l="3836" r="8566" t="0"/>
          <a:stretch/>
        </p:blipFill>
        <p:spPr>
          <a:xfrm>
            <a:off x="1257675" y="2010350"/>
            <a:ext cx="3248901" cy="2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62000" y="1854250"/>
            <a:ext cx="206254" cy="36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5917325" y="1736625"/>
            <a:ext cx="23673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Il faut commencer par donner un nom évocateur à sa ronde (</a:t>
            </a:r>
            <a:r>
              <a:rPr i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ex : entrée des agents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 Et choisir s’il s’agit d’une ronde ponctuelle ou récurrente.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2" name="Google Shape;192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2100" y="2607784"/>
            <a:ext cx="266046" cy="36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9"/>
          <p:cNvSpPr txBox="1"/>
          <p:nvPr/>
        </p:nvSpPr>
        <p:spPr>
          <a:xfrm>
            <a:off x="5917325" y="2482400"/>
            <a:ext cx="2367300" cy="14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 la suite, s’il s’agit d’une ronde ponctuelle, il suffit de choisir la date et l’horaire à laquelle elle se produira. Si c’est une ronde récurrente, il est nécessaire d’indiquer plus d’informations (</a:t>
            </a:r>
            <a:r>
              <a:rPr i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ex : toutes les semaines - de 5h30 à 6h30 - tous les jours de la semaine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 Vous pouvez sélectionner une date de début et de fin.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4" name="Google Shape;194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32100" y="4026975"/>
            <a:ext cx="266050" cy="35351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/>
        </p:nvSpPr>
        <p:spPr>
          <a:xfrm>
            <a:off x="5917325" y="3930550"/>
            <a:ext cx="23673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Pour finir, l’étape (</a:t>
            </a:r>
            <a:r>
              <a:rPr i="1"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il peut y en avoir plusieurs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 doit être insérée dans la ronde (</a:t>
            </a:r>
            <a:r>
              <a:rPr i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ex : le bouton connecté permettra à l’agent de valider son arrivée</a:t>
            </a:r>
            <a:r>
              <a:rPr lang="fr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Planification des prestations (détail)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06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815300" y="873475"/>
            <a:ext cx="7121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Communiquer et tracer toutes les demandes particulières</a:t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675" y="1315375"/>
            <a:ext cx="4467701" cy="308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 rotWithShape="1">
          <a:blip r:embed="rId4">
            <a:alphaModFix/>
          </a:blip>
          <a:srcRect b="2467" l="0" r="2315" t="0"/>
          <a:stretch/>
        </p:blipFill>
        <p:spPr>
          <a:xfrm>
            <a:off x="1274012" y="1790275"/>
            <a:ext cx="3319027" cy="20719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7" name="Google Shape;20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4188" y="1452073"/>
            <a:ext cx="2584676" cy="156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2750" y="1452075"/>
            <a:ext cx="1937799" cy="15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/>
          <p:nvPr/>
        </p:nvSpPr>
        <p:spPr>
          <a:xfrm>
            <a:off x="5972075" y="2000125"/>
            <a:ext cx="1779300" cy="8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Remontées de toutes les anomalies (centralisation, gestion, priorisation…). La plateforme devient un véritable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cahier de liaison</a:t>
            </a: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0" name="Google Shape;21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61610" y="1580225"/>
            <a:ext cx="384900" cy="384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6738" y="3203298"/>
            <a:ext cx="2584676" cy="156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5300" y="3203300"/>
            <a:ext cx="1937799" cy="15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5954625" y="3751350"/>
            <a:ext cx="1779300" cy="8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Toutes les alertes (demande, absence, manquement sur site…) sont rassemblées. Elles sont également envoyées par </a:t>
            </a:r>
            <a:r>
              <a:rPr b="1" lang="fr" sz="800">
                <a:solidFill>
                  <a:srgbClr val="395CED"/>
                </a:solidFill>
                <a:latin typeface="Montserrat"/>
                <a:ea typeface="Montserrat"/>
                <a:cs typeface="Montserrat"/>
                <a:sym typeface="Montserrat"/>
              </a:rPr>
              <a:t>mail</a:t>
            </a:r>
            <a:r>
              <a:rPr lang="fr" sz="8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aux personnes habilitées.</a:t>
            </a:r>
            <a:endParaRPr sz="8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51750" y="3351250"/>
            <a:ext cx="384900" cy="3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0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latin typeface="Calistoga"/>
                <a:ea typeface="Calistoga"/>
                <a:cs typeface="Calistoga"/>
                <a:sym typeface="Calistoga"/>
              </a:rPr>
              <a:t>Cahier de liaison avec votre client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6" name="Google Shape;216;p20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07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7" name="Google Shape;217;p20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6413" y="1895800"/>
            <a:ext cx="2862776" cy="34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 txBox="1"/>
          <p:nvPr/>
        </p:nvSpPr>
        <p:spPr>
          <a:xfrm>
            <a:off x="731350" y="263775"/>
            <a:ext cx="5323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Alertes SMS / emails</a:t>
            </a:r>
            <a:endParaRPr sz="2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815225" y="873475"/>
            <a:ext cx="7469400" cy="400200"/>
          </a:xfrm>
          <a:prstGeom prst="flowChartAlternateProcess">
            <a:avLst/>
          </a:prstGeom>
          <a:solidFill>
            <a:srgbClr val="395C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815225" y="873475"/>
            <a:ext cx="706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Recevez une alerte en cas d’absence de l’agent ou d’étape non validée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6" name="Google Shape;2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1212" y="1671500"/>
            <a:ext cx="2721600" cy="292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1"/>
          <p:cNvSpPr txBox="1"/>
          <p:nvPr/>
        </p:nvSpPr>
        <p:spPr>
          <a:xfrm>
            <a:off x="3654175" y="3645925"/>
            <a:ext cx="1835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Choisissez où et pour quelles actions vous voulez recevoir une alerte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8" name="Google Shape;228;p21"/>
          <p:cNvSpPr txBox="1"/>
          <p:nvPr/>
        </p:nvSpPr>
        <p:spPr>
          <a:xfrm>
            <a:off x="8224800" y="4831775"/>
            <a:ext cx="77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08</a:t>
            </a:r>
            <a:r>
              <a:rPr lang="fr" sz="1000">
                <a:solidFill>
                  <a:schemeClr val="dk1"/>
                </a:solidFill>
                <a:latin typeface="Calistoga"/>
                <a:ea typeface="Calistoga"/>
                <a:cs typeface="Calistoga"/>
                <a:sym typeface="Calistoga"/>
              </a:rPr>
              <a:t> / 19</a:t>
            </a:r>
            <a:endParaRPr sz="1000"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29" name="Google Shape;229;p21"/>
          <p:cNvSpPr txBox="1"/>
          <p:nvPr/>
        </p:nvSpPr>
        <p:spPr>
          <a:xfrm>
            <a:off x="215800" y="4862675"/>
            <a:ext cx="2721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3716419" y="3276613"/>
            <a:ext cx="171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rgbClr val="6ECCE2"/>
                </a:solidFill>
                <a:latin typeface="Montserrat"/>
                <a:ea typeface="Montserrat"/>
                <a:cs typeface="Montserrat"/>
                <a:sym typeface="Montserrat"/>
              </a:rPr>
              <a:t>Notifications</a:t>
            </a:r>
            <a:endParaRPr b="1" sz="1200">
              <a:solidFill>
                <a:srgbClr val="6ECCE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1" name="Google Shape;2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92600" y="2092337"/>
            <a:ext cx="958825" cy="958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