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Montserrat SemiBold"/>
      <p:regular r:id="rId27"/>
      <p:bold r:id="rId28"/>
      <p:italic r:id="rId29"/>
      <p:boldItalic r:id="rId30"/>
    </p:embeddedFont>
    <p:embeddedFont>
      <p:font typeface="Montserrat"/>
      <p:regular r:id="rId31"/>
      <p:bold r:id="rId32"/>
      <p:italic r:id="rId33"/>
      <p:boldItalic r:id="rId34"/>
    </p:embeddedFont>
    <p:embeddedFont>
      <p:font typeface="Montserrat Medium"/>
      <p:regular r:id="rId35"/>
      <p:bold r:id="rId36"/>
      <p:italic r:id="rId37"/>
      <p:boldItalic r:id="rId38"/>
    </p:embeddedFont>
    <p:embeddedFont>
      <p:font typeface="Montserrat Light"/>
      <p:regular r:id="rId39"/>
      <p:bold r:id="rId40"/>
      <p:italic r:id="rId41"/>
      <p:boldItalic r:id="rId42"/>
    </p:embeddedFont>
    <p:embeddedFont>
      <p:font typeface="Calistoga"/>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Light-bold.fntdata"/><Relationship Id="rId20" Type="http://schemas.openxmlformats.org/officeDocument/2006/relationships/slide" Target="slides/slide15.xml"/><Relationship Id="rId42" Type="http://schemas.openxmlformats.org/officeDocument/2006/relationships/font" Target="fonts/MontserratLight-boldItalic.fntdata"/><Relationship Id="rId41" Type="http://schemas.openxmlformats.org/officeDocument/2006/relationships/font" Target="fonts/MontserratLight-italic.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Calistoga-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MontserratSemiBold-bold.fntdata"/><Relationship Id="rId27" Type="http://schemas.openxmlformats.org/officeDocument/2006/relationships/font" Target="fonts/MontserratSemiBol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Semi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regular.fntdata"/><Relationship Id="rId30" Type="http://schemas.openxmlformats.org/officeDocument/2006/relationships/font" Target="fonts/MontserratSemiBold-boldItalic.fntdata"/><Relationship Id="rId11" Type="http://schemas.openxmlformats.org/officeDocument/2006/relationships/slide" Target="slides/slide6.xml"/><Relationship Id="rId33" Type="http://schemas.openxmlformats.org/officeDocument/2006/relationships/font" Target="fonts/Montserrat-italic.fntdata"/><Relationship Id="rId10" Type="http://schemas.openxmlformats.org/officeDocument/2006/relationships/slide" Target="slides/slide5.xml"/><Relationship Id="rId32" Type="http://schemas.openxmlformats.org/officeDocument/2006/relationships/font" Target="fonts/Montserrat-bold.fntdata"/><Relationship Id="rId13" Type="http://schemas.openxmlformats.org/officeDocument/2006/relationships/slide" Target="slides/slide8.xml"/><Relationship Id="rId35" Type="http://schemas.openxmlformats.org/officeDocument/2006/relationships/font" Target="fonts/MontserratMedium-regular.fntdata"/><Relationship Id="rId12" Type="http://schemas.openxmlformats.org/officeDocument/2006/relationships/slide" Target="slides/slide7.xml"/><Relationship Id="rId34" Type="http://schemas.openxmlformats.org/officeDocument/2006/relationships/font" Target="fonts/Montserrat-boldItalic.fntdata"/><Relationship Id="rId15" Type="http://schemas.openxmlformats.org/officeDocument/2006/relationships/slide" Target="slides/slide10.xml"/><Relationship Id="rId37" Type="http://schemas.openxmlformats.org/officeDocument/2006/relationships/font" Target="fonts/MontserratMedium-italic.fntdata"/><Relationship Id="rId14" Type="http://schemas.openxmlformats.org/officeDocument/2006/relationships/slide" Target="slides/slide9.xml"/><Relationship Id="rId36" Type="http://schemas.openxmlformats.org/officeDocument/2006/relationships/font" Target="fonts/MontserratMedium-bold.fntdata"/><Relationship Id="rId17" Type="http://schemas.openxmlformats.org/officeDocument/2006/relationships/slide" Target="slides/slide12.xml"/><Relationship Id="rId39" Type="http://schemas.openxmlformats.org/officeDocument/2006/relationships/font" Target="fonts/MontserratLight-regular.fntdata"/><Relationship Id="rId16" Type="http://schemas.openxmlformats.org/officeDocument/2006/relationships/slide" Target="slides/slide11.xml"/><Relationship Id="rId38" Type="http://schemas.openxmlformats.org/officeDocument/2006/relationships/font" Target="fonts/MontserratMedium-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1c8090013e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1c8090013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0fa5a6f3e3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0fa5a6f3e3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0fa5a6f3e3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20fa5a6f3e3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0fa5a6f3e3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0fa5a6f3e3_0_1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1c8090013ef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1c8090013ef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c8090013ef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1c8090013ef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1c8090013ef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1c8090013ef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1c8090013ef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1c8090013ef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c8090013ef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1c8090013ef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0fa5a6f3e3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20fa5a6f3e3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0fa5a6f3e3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20fa5a6f3e3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0fa5a6f3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0fa5a6f3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0fa5a6f3e3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20fa5a6f3e3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1c8090013ef_0_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1c8090013ef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0fa5a6f3e3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0fa5a6f3e3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0fa5a6f3e3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0fa5a6f3e3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0fa5a6f3e3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0fa5a6f3e3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0fa5a6f3e3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0fa5a6f3e3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0fa5a6f3e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0fa5a6f3e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0fa5a6f3e3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0fa5a6f3e3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0fa5a6f3e3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0fa5a6f3e3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dans une colonne 2">
  <p:cSld name="ONE_COLUMN_TEXT_2">
    <p:spTree>
      <p:nvGrpSpPr>
        <p:cNvPr id="50" name="Shape 50"/>
        <p:cNvGrpSpPr/>
        <p:nvPr/>
      </p:nvGrpSpPr>
      <p:grpSpPr>
        <a:xfrm>
          <a:off x="0" y="0"/>
          <a:ext cx="0" cy="0"/>
          <a:chOff x="0" y="0"/>
          <a:chExt cx="0" cy="0"/>
        </a:xfrm>
      </p:grpSpPr>
      <p:sp>
        <p:nvSpPr>
          <p:cNvPr id="51" name="Google Shape;51;p13"/>
          <p:cNvSpPr txBox="1"/>
          <p:nvPr>
            <p:ph idx="1" type="subTitle"/>
          </p:nvPr>
        </p:nvSpPr>
        <p:spPr>
          <a:xfrm>
            <a:off x="720000" y="1308275"/>
            <a:ext cx="6606000" cy="1854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999999"/>
              </a:buClr>
              <a:buSzPts val="800"/>
              <a:buFont typeface="Open Sans"/>
              <a:buAutoNum type="arabicPeriod"/>
              <a:defRPr sz="1400"/>
            </a:lvl1pPr>
            <a:lvl2pPr lvl="1" rtl="0" algn="ctr">
              <a:lnSpc>
                <a:spcPct val="100000"/>
              </a:lnSpc>
              <a:spcBef>
                <a:spcPts val="0"/>
              </a:spcBef>
              <a:spcAft>
                <a:spcPts val="0"/>
              </a:spcAft>
              <a:buClr>
                <a:srgbClr val="999999"/>
              </a:buClr>
              <a:buSzPts val="800"/>
              <a:buFont typeface="Open Sans"/>
              <a:buAutoNum type="alphaLcPeriod"/>
              <a:defRPr/>
            </a:lvl2pPr>
            <a:lvl3pPr lvl="2" rtl="0" algn="ctr">
              <a:lnSpc>
                <a:spcPct val="100000"/>
              </a:lnSpc>
              <a:spcBef>
                <a:spcPts val="0"/>
              </a:spcBef>
              <a:spcAft>
                <a:spcPts val="0"/>
              </a:spcAft>
              <a:buClr>
                <a:srgbClr val="999999"/>
              </a:buClr>
              <a:buSzPts val="800"/>
              <a:buFont typeface="Open Sans"/>
              <a:buAutoNum type="romanLcPeriod"/>
              <a:defRPr/>
            </a:lvl3pPr>
            <a:lvl4pPr lvl="3" rtl="0" algn="ctr">
              <a:lnSpc>
                <a:spcPct val="100000"/>
              </a:lnSpc>
              <a:spcBef>
                <a:spcPts val="0"/>
              </a:spcBef>
              <a:spcAft>
                <a:spcPts val="0"/>
              </a:spcAft>
              <a:buClr>
                <a:srgbClr val="999999"/>
              </a:buClr>
              <a:buSzPts val="800"/>
              <a:buFont typeface="Open Sans"/>
              <a:buAutoNum type="arabicPeriod"/>
              <a:defRPr/>
            </a:lvl4pPr>
            <a:lvl5pPr lvl="4" rtl="0" algn="ctr">
              <a:lnSpc>
                <a:spcPct val="100000"/>
              </a:lnSpc>
              <a:spcBef>
                <a:spcPts val="0"/>
              </a:spcBef>
              <a:spcAft>
                <a:spcPts val="0"/>
              </a:spcAft>
              <a:buClr>
                <a:srgbClr val="999999"/>
              </a:buClr>
              <a:buSzPts val="1200"/>
              <a:buFont typeface="Open Sans"/>
              <a:buAutoNum type="alphaLcPeriod"/>
              <a:defRPr/>
            </a:lvl5pPr>
            <a:lvl6pPr lvl="5" rtl="0" algn="ctr">
              <a:lnSpc>
                <a:spcPct val="100000"/>
              </a:lnSpc>
              <a:spcBef>
                <a:spcPts val="0"/>
              </a:spcBef>
              <a:spcAft>
                <a:spcPts val="0"/>
              </a:spcAft>
              <a:buClr>
                <a:srgbClr val="999999"/>
              </a:buClr>
              <a:buSzPts val="1200"/>
              <a:buFont typeface="Open Sans"/>
              <a:buAutoNum type="romanLcPeriod"/>
              <a:defRPr/>
            </a:lvl6pPr>
            <a:lvl7pPr lvl="6" rtl="0" algn="ctr">
              <a:lnSpc>
                <a:spcPct val="100000"/>
              </a:lnSpc>
              <a:spcBef>
                <a:spcPts val="0"/>
              </a:spcBef>
              <a:spcAft>
                <a:spcPts val="0"/>
              </a:spcAft>
              <a:buClr>
                <a:srgbClr val="999999"/>
              </a:buClr>
              <a:buSzPts val="700"/>
              <a:buFont typeface="Open Sans"/>
              <a:buAutoNum type="arabicPeriod"/>
              <a:defRPr/>
            </a:lvl7pPr>
            <a:lvl8pPr lvl="7" rtl="0" algn="ctr">
              <a:lnSpc>
                <a:spcPct val="100000"/>
              </a:lnSpc>
              <a:spcBef>
                <a:spcPts val="0"/>
              </a:spcBef>
              <a:spcAft>
                <a:spcPts val="0"/>
              </a:spcAft>
              <a:buClr>
                <a:srgbClr val="999999"/>
              </a:buClr>
              <a:buSzPts val="700"/>
              <a:buFont typeface="Open Sans"/>
              <a:buAutoNum type="alphaLcPeriod"/>
              <a:defRPr/>
            </a:lvl8pPr>
            <a:lvl9pPr lvl="8" rtl="0" algn="ctr">
              <a:lnSpc>
                <a:spcPct val="100000"/>
              </a:lnSpc>
              <a:spcBef>
                <a:spcPts val="0"/>
              </a:spcBef>
              <a:spcAft>
                <a:spcPts val="0"/>
              </a:spcAft>
              <a:buClr>
                <a:srgbClr val="999999"/>
              </a:buClr>
              <a:buSzPts val="600"/>
              <a:buFont typeface="Open Sans"/>
              <a:buAutoNum type="romanLcPeriod"/>
              <a:defRPr/>
            </a:lvl9pPr>
          </a:lstStyle>
          <a:p/>
        </p:txBody>
      </p:sp>
      <p:sp>
        <p:nvSpPr>
          <p:cNvPr id="52" name="Google Shape;52;p13"/>
          <p:cNvSpPr txBox="1"/>
          <p:nvPr>
            <p:ph type="title"/>
          </p:nvPr>
        </p:nvSpPr>
        <p:spPr>
          <a:xfrm>
            <a:off x="720000" y="445025"/>
            <a:ext cx="7704000" cy="572700"/>
          </a:xfrm>
          <a:prstGeom prst="rect">
            <a:avLst/>
          </a:prstGeom>
          <a:ln>
            <a:noFill/>
          </a:ln>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6F1F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5.png"/><Relationship Id="rId13" Type="http://schemas.openxmlformats.org/officeDocument/2006/relationships/image" Target="../media/image14.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7.png"/><Relationship Id="rId15" Type="http://schemas.openxmlformats.org/officeDocument/2006/relationships/image" Target="../media/image12.png"/><Relationship Id="rId14" Type="http://schemas.openxmlformats.org/officeDocument/2006/relationships/image" Target="../media/image19.png"/><Relationship Id="rId17" Type="http://schemas.openxmlformats.org/officeDocument/2006/relationships/image" Target="../media/image13.png"/><Relationship Id="rId16" Type="http://schemas.openxmlformats.org/officeDocument/2006/relationships/image" Target="../media/image15.png"/><Relationship Id="rId5" Type="http://schemas.openxmlformats.org/officeDocument/2006/relationships/image" Target="../media/image3.png"/><Relationship Id="rId6" Type="http://schemas.openxmlformats.org/officeDocument/2006/relationships/image" Target="../media/image6.png"/><Relationship Id="rId18" Type="http://schemas.openxmlformats.org/officeDocument/2006/relationships/image" Target="../media/image18.png"/><Relationship Id="rId7" Type="http://schemas.openxmlformats.org/officeDocument/2006/relationships/image" Target="../media/image4.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58.png"/><Relationship Id="rId6" Type="http://schemas.openxmlformats.org/officeDocument/2006/relationships/image" Target="../media/image57.png"/><Relationship Id="rId7" Type="http://schemas.openxmlformats.org/officeDocument/2006/relationships/image" Target="../media/image60.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55.png"/><Relationship Id="rId6" Type="http://schemas.openxmlformats.org/officeDocument/2006/relationships/image" Target="../media/image52.png"/><Relationship Id="rId7" Type="http://schemas.openxmlformats.org/officeDocument/2006/relationships/image" Target="../media/image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86.png"/><Relationship Id="rId6" Type="http://schemas.openxmlformats.org/officeDocument/2006/relationships/image" Target="../media/image94.png"/><Relationship Id="rId7" Type="http://schemas.openxmlformats.org/officeDocument/2006/relationships/image" Target="../media/image61.png"/><Relationship Id="rId8" Type="http://schemas.openxmlformats.org/officeDocument/2006/relationships/image" Target="../media/image6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73.png"/><Relationship Id="rId6" Type="http://schemas.openxmlformats.org/officeDocument/2006/relationships/image" Target="../media/image67.png"/><Relationship Id="rId7" Type="http://schemas.openxmlformats.org/officeDocument/2006/relationships/image" Target="../media/image69.png"/><Relationship Id="rId8" Type="http://schemas.openxmlformats.org/officeDocument/2006/relationships/image" Target="../media/image7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72.png"/><Relationship Id="rId6" Type="http://schemas.openxmlformats.org/officeDocument/2006/relationships/image" Target="../media/image7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100.png"/><Relationship Id="rId6" Type="http://schemas.openxmlformats.org/officeDocument/2006/relationships/image" Target="../media/image6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87.png"/><Relationship Id="rId5" Type="http://schemas.openxmlformats.org/officeDocument/2006/relationships/image" Target="../media/image78.png"/><Relationship Id="rId6" Type="http://schemas.openxmlformats.org/officeDocument/2006/relationships/image" Target="../media/image76.png"/><Relationship Id="rId7" Type="http://schemas.openxmlformats.org/officeDocument/2006/relationships/image" Target="../media/image83.png"/><Relationship Id="rId8" Type="http://schemas.openxmlformats.org/officeDocument/2006/relationships/image" Target="../media/image7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23.png"/><Relationship Id="rId6" Type="http://schemas.openxmlformats.org/officeDocument/2006/relationships/image" Target="../media/image82.png"/><Relationship Id="rId7" Type="http://schemas.openxmlformats.org/officeDocument/2006/relationships/image" Target="../media/image8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8.png"/><Relationship Id="rId4" Type="http://schemas.openxmlformats.org/officeDocument/2006/relationships/image" Target="../media/image26.png"/><Relationship Id="rId9" Type="http://schemas.openxmlformats.org/officeDocument/2006/relationships/image" Target="../media/image92.png"/><Relationship Id="rId5" Type="http://schemas.openxmlformats.org/officeDocument/2006/relationships/image" Target="../media/image44.png"/><Relationship Id="rId6" Type="http://schemas.openxmlformats.org/officeDocument/2006/relationships/image" Target="../media/image39.png"/><Relationship Id="rId7" Type="http://schemas.openxmlformats.org/officeDocument/2006/relationships/image" Target="../media/image74.png"/><Relationship Id="rId8" Type="http://schemas.openxmlformats.org/officeDocument/2006/relationships/image" Target="../media/image9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hyperlink" Target="mailto:oceane@merciyanis.com" TargetMode="External"/><Relationship Id="rId6" Type="http://schemas.openxmlformats.org/officeDocument/2006/relationships/image" Target="../media/image104.png"/><Relationship Id="rId7" Type="http://schemas.openxmlformats.org/officeDocument/2006/relationships/image" Target="../media/image112.jpg"/></Relationships>
</file>

<file path=ppt/slides/_rels/slide21.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image" Target="../media/image99.png"/><Relationship Id="rId13" Type="http://schemas.openxmlformats.org/officeDocument/2006/relationships/image" Target="../media/image109.png"/><Relationship Id="rId12" Type="http://schemas.openxmlformats.org/officeDocument/2006/relationships/image" Target="../media/image108.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1.png"/><Relationship Id="rId4" Type="http://schemas.openxmlformats.org/officeDocument/2006/relationships/image" Target="../media/image96.png"/><Relationship Id="rId9" Type="http://schemas.openxmlformats.org/officeDocument/2006/relationships/image" Target="../media/image103.png"/><Relationship Id="rId15" Type="http://schemas.openxmlformats.org/officeDocument/2006/relationships/image" Target="../media/image106.png"/><Relationship Id="rId14" Type="http://schemas.openxmlformats.org/officeDocument/2006/relationships/image" Target="../media/image110.png"/><Relationship Id="rId16" Type="http://schemas.openxmlformats.org/officeDocument/2006/relationships/image" Target="../media/image107.png"/><Relationship Id="rId5" Type="http://schemas.openxmlformats.org/officeDocument/2006/relationships/image" Target="../media/image101.png"/><Relationship Id="rId6" Type="http://schemas.openxmlformats.org/officeDocument/2006/relationships/image" Target="../media/image97.png"/><Relationship Id="rId7" Type="http://schemas.openxmlformats.org/officeDocument/2006/relationships/image" Target="../media/image102.png"/><Relationship Id="rId8" Type="http://schemas.openxmlformats.org/officeDocument/2006/relationships/image" Target="../media/image10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20.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22.png"/><Relationship Id="rId8"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54.png"/><Relationship Id="rId12" Type="http://schemas.openxmlformats.org/officeDocument/2006/relationships/image" Target="../media/image33.png"/><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image" Target="../media/image115.png"/><Relationship Id="rId9" Type="http://schemas.openxmlformats.org/officeDocument/2006/relationships/image" Target="../media/image36.png"/><Relationship Id="rId5" Type="http://schemas.openxmlformats.org/officeDocument/2006/relationships/image" Target="../media/image81.png"/><Relationship Id="rId6" Type="http://schemas.openxmlformats.org/officeDocument/2006/relationships/image" Target="../media/image23.png"/><Relationship Id="rId7" Type="http://schemas.openxmlformats.org/officeDocument/2006/relationships/image" Target="../media/image21.png"/><Relationship Id="rId8" Type="http://schemas.openxmlformats.org/officeDocument/2006/relationships/image" Target="../media/image66.png"/></Relationships>
</file>

<file path=ppt/slides/_rels/slide6.xml.rels><?xml version="1.0" encoding="UTF-8" standalone="yes"?><Relationships xmlns="http://schemas.openxmlformats.org/package/2006/relationships"><Relationship Id="rId10" Type="http://schemas.openxmlformats.org/officeDocument/2006/relationships/image" Target="../media/image41.pn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8.png"/><Relationship Id="rId4" Type="http://schemas.openxmlformats.org/officeDocument/2006/relationships/image" Target="../media/image26.png"/><Relationship Id="rId9" Type="http://schemas.openxmlformats.org/officeDocument/2006/relationships/image" Target="../media/image34.png"/><Relationship Id="rId5" Type="http://schemas.openxmlformats.org/officeDocument/2006/relationships/image" Target="../media/image27.png"/><Relationship Id="rId6" Type="http://schemas.openxmlformats.org/officeDocument/2006/relationships/hyperlink" Target="https://youtu.be/dDywUG4VM74" TargetMode="External"/><Relationship Id="rId7" Type="http://schemas.openxmlformats.org/officeDocument/2006/relationships/image" Target="../media/image24.png"/><Relationship Id="rId8" Type="http://schemas.openxmlformats.org/officeDocument/2006/relationships/image" Target="../media/image8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38.png"/><Relationship Id="rId9" Type="http://schemas.openxmlformats.org/officeDocument/2006/relationships/image" Target="../media/image74.png"/><Relationship Id="rId5" Type="http://schemas.openxmlformats.org/officeDocument/2006/relationships/image" Target="../media/image24.png"/><Relationship Id="rId6" Type="http://schemas.openxmlformats.org/officeDocument/2006/relationships/image" Target="../media/image42.png"/><Relationship Id="rId7" Type="http://schemas.openxmlformats.org/officeDocument/2006/relationships/image" Target="../media/image44.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115.png"/><Relationship Id="rId5" Type="http://schemas.openxmlformats.org/officeDocument/2006/relationships/image" Target="../media/image38.png"/><Relationship Id="rId6" Type="http://schemas.openxmlformats.org/officeDocument/2006/relationships/image" Target="../media/image26.png"/><Relationship Id="rId7" Type="http://schemas.openxmlformats.org/officeDocument/2006/relationships/image" Target="../media/image33.png"/><Relationship Id="rId8"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8.png"/><Relationship Id="rId4" Type="http://schemas.openxmlformats.org/officeDocument/2006/relationships/image" Target="../media/image26.png"/><Relationship Id="rId5"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pic>
        <p:nvPicPr>
          <p:cNvPr id="57" name="Google Shape;57;p14"/>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58" name="Google Shape;58;p14"/>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59" name="Google Shape;59;p14"/>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60" name="Google Shape;60;p14"/>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61" name="Google Shape;61;p14"/>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62" name="Google Shape;62;p14"/>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63" name="Google Shape;63;p14"/>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64" name="Google Shape;64;p14"/>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65" name="Google Shape;65;p14"/>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66" name="Google Shape;66;p14"/>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67" name="Google Shape;67;p14"/>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68" name="Google Shape;68;p14"/>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69" name="Google Shape;69;p14"/>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70" name="Google Shape;70;p14"/>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71" name="Google Shape;71;p14"/>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72" name="Google Shape;72;p14"/>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73" name="Google Shape;73;p14"/>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74" name="Google Shape;74;p14"/>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75" name="Google Shape;75;p14"/>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76" name="Google Shape;76;p14"/>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77" name="Google Shape;77;p14"/>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78" name="Google Shape;78;p14"/>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79" name="Google Shape;79;p14"/>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80" name="Google Shape;80;p14"/>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81" name="Google Shape;81;p14"/>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82" name="Google Shape;82;p14"/>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83" name="Google Shape;83;p14"/>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84" name="Google Shape;84;p14"/>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85" name="Google Shape;85;p14"/>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86" name="Google Shape;86;p14"/>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87" name="Google Shape;87;p14"/>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88" name="Google Shape;88;p14"/>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pic>
        <p:nvPicPr>
          <p:cNvPr id="89" name="Google Shape;89;p14"/>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
        <p:nvSpPr>
          <p:cNvPr id="90" name="Google Shape;90;p14"/>
          <p:cNvSpPr txBox="1"/>
          <p:nvPr/>
        </p:nvSpPr>
        <p:spPr>
          <a:xfrm>
            <a:off x="1750438" y="1879804"/>
            <a:ext cx="5776800" cy="723300"/>
          </a:xfrm>
          <a:prstGeom prst="rect">
            <a:avLst/>
          </a:prstGeom>
          <a:noFill/>
          <a:ln>
            <a:noFill/>
          </a:ln>
        </p:spPr>
        <p:txBody>
          <a:bodyPr anchorCtr="0" anchor="t" bIns="91425" lIns="91425" spcFirstLastPara="1" rIns="91425" wrap="square" tIns="91425">
            <a:spAutoFit/>
          </a:bodyPr>
          <a:lstStyle/>
          <a:p>
            <a:pPr indent="0" lvl="0" marL="0" rtl="0" algn="ctr">
              <a:lnSpc>
                <a:spcPct val="110000"/>
              </a:lnSpc>
              <a:spcBef>
                <a:spcPts val="0"/>
              </a:spcBef>
              <a:spcAft>
                <a:spcPts val="0"/>
              </a:spcAft>
              <a:buNone/>
            </a:pPr>
            <a:r>
              <a:rPr lang="fr" sz="3500">
                <a:latin typeface="Calistoga"/>
                <a:ea typeface="Calistoga"/>
                <a:cs typeface="Calistoga"/>
                <a:sym typeface="Calistoga"/>
              </a:rPr>
              <a:t>Une offre globale</a:t>
            </a:r>
            <a:endParaRPr sz="1600">
              <a:latin typeface="Montserrat"/>
              <a:ea typeface="Montserrat"/>
              <a:cs typeface="Montserrat"/>
              <a:sym typeface="Montserrat"/>
            </a:endParaRPr>
          </a:p>
        </p:txBody>
      </p:sp>
      <p:pic>
        <p:nvPicPr>
          <p:cNvPr id="91" name="Google Shape;91;p14"/>
          <p:cNvPicPr preferRelativeResize="0"/>
          <p:nvPr/>
        </p:nvPicPr>
        <p:blipFill>
          <a:blip r:embed="rId17">
            <a:alphaModFix/>
          </a:blip>
          <a:stretch>
            <a:fillRect/>
          </a:stretch>
        </p:blipFill>
        <p:spPr>
          <a:xfrm>
            <a:off x="4174863" y="554362"/>
            <a:ext cx="927981" cy="787574"/>
          </a:xfrm>
          <a:prstGeom prst="rect">
            <a:avLst/>
          </a:prstGeom>
          <a:noFill/>
          <a:ln>
            <a:noFill/>
          </a:ln>
        </p:spPr>
      </p:pic>
      <p:sp>
        <p:nvSpPr>
          <p:cNvPr id="92" name="Google Shape;92;p14"/>
          <p:cNvSpPr txBox="1"/>
          <p:nvPr/>
        </p:nvSpPr>
        <p:spPr>
          <a:xfrm>
            <a:off x="597738" y="2607704"/>
            <a:ext cx="7948500" cy="492600"/>
          </a:xfrm>
          <a:prstGeom prst="rect">
            <a:avLst/>
          </a:prstGeom>
          <a:noFill/>
          <a:ln>
            <a:noFill/>
          </a:ln>
        </p:spPr>
        <p:txBody>
          <a:bodyPr anchorCtr="0" anchor="t" bIns="91425" lIns="91425" spcFirstLastPara="1" rIns="91425" wrap="square" tIns="91425">
            <a:spAutoFit/>
          </a:bodyPr>
          <a:lstStyle/>
          <a:p>
            <a:pPr indent="0" lvl="0" marL="0" rtl="0" algn="ctr">
              <a:lnSpc>
                <a:spcPct val="110000"/>
              </a:lnSpc>
              <a:spcBef>
                <a:spcPts val="0"/>
              </a:spcBef>
              <a:spcAft>
                <a:spcPts val="0"/>
              </a:spcAft>
              <a:buNone/>
            </a:pPr>
            <a:r>
              <a:rPr lang="fr" sz="2000">
                <a:solidFill>
                  <a:schemeClr val="dk1"/>
                </a:solidFill>
                <a:latin typeface="Montserrat"/>
                <a:ea typeface="Montserrat"/>
                <a:cs typeface="Montserrat"/>
                <a:sym typeface="Montserrat"/>
              </a:rPr>
              <a:t>pour la gestion connectée de la propreté </a:t>
            </a:r>
            <a:endParaRPr/>
          </a:p>
        </p:txBody>
      </p:sp>
      <p:sp>
        <p:nvSpPr>
          <p:cNvPr id="93" name="Google Shape;93;p14"/>
          <p:cNvSpPr txBox="1"/>
          <p:nvPr/>
        </p:nvSpPr>
        <p:spPr>
          <a:xfrm>
            <a:off x="3961950" y="1396200"/>
            <a:ext cx="181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400">
              <a:latin typeface="Montserrat"/>
              <a:ea typeface="Montserrat"/>
              <a:cs typeface="Montserrat"/>
              <a:sym typeface="Montserrat"/>
            </a:endParaRPr>
          </a:p>
        </p:txBody>
      </p:sp>
      <p:pic>
        <p:nvPicPr>
          <p:cNvPr id="94" name="Google Shape;94;p14"/>
          <p:cNvPicPr preferRelativeResize="0"/>
          <p:nvPr/>
        </p:nvPicPr>
        <p:blipFill rotWithShape="1">
          <a:blip r:embed="rId18">
            <a:alphaModFix/>
          </a:blip>
          <a:srcRect b="33226" l="0" r="0" t="0"/>
          <a:stretch/>
        </p:blipFill>
        <p:spPr>
          <a:xfrm>
            <a:off x="3578100" y="3564500"/>
            <a:ext cx="1987794" cy="7232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23"/>
          <p:cNvPicPr preferRelativeResize="0"/>
          <p:nvPr/>
        </p:nvPicPr>
        <p:blipFill>
          <a:blip r:embed="rId3">
            <a:alphaModFix/>
          </a:blip>
          <a:stretch>
            <a:fillRect/>
          </a:stretch>
        </p:blipFill>
        <p:spPr>
          <a:xfrm>
            <a:off x="6549036" y="1931725"/>
            <a:ext cx="2647414" cy="3472000"/>
          </a:xfrm>
          <a:prstGeom prst="rect">
            <a:avLst/>
          </a:prstGeom>
          <a:noFill/>
          <a:ln>
            <a:noFill/>
          </a:ln>
        </p:spPr>
      </p:pic>
      <p:pic>
        <p:nvPicPr>
          <p:cNvPr id="247" name="Google Shape;247;p23"/>
          <p:cNvPicPr preferRelativeResize="0"/>
          <p:nvPr/>
        </p:nvPicPr>
        <p:blipFill>
          <a:blip r:embed="rId3">
            <a:alphaModFix/>
          </a:blip>
          <a:stretch>
            <a:fillRect/>
          </a:stretch>
        </p:blipFill>
        <p:spPr>
          <a:xfrm>
            <a:off x="2615490" y="1877175"/>
            <a:ext cx="2647414" cy="3472000"/>
          </a:xfrm>
          <a:prstGeom prst="rect">
            <a:avLst/>
          </a:prstGeom>
          <a:noFill/>
          <a:ln>
            <a:noFill/>
          </a:ln>
        </p:spPr>
      </p:pic>
      <p:pic>
        <p:nvPicPr>
          <p:cNvPr id="248" name="Google Shape;248;p23"/>
          <p:cNvPicPr preferRelativeResize="0"/>
          <p:nvPr/>
        </p:nvPicPr>
        <p:blipFill>
          <a:blip r:embed="rId3">
            <a:alphaModFix/>
          </a:blip>
          <a:stretch>
            <a:fillRect/>
          </a:stretch>
        </p:blipFill>
        <p:spPr>
          <a:xfrm>
            <a:off x="4582261" y="1931725"/>
            <a:ext cx="2647414" cy="3472000"/>
          </a:xfrm>
          <a:prstGeom prst="rect">
            <a:avLst/>
          </a:prstGeom>
          <a:noFill/>
          <a:ln>
            <a:noFill/>
          </a:ln>
        </p:spPr>
      </p:pic>
      <p:pic>
        <p:nvPicPr>
          <p:cNvPr id="249" name="Google Shape;249;p23"/>
          <p:cNvPicPr preferRelativeResize="0"/>
          <p:nvPr/>
        </p:nvPicPr>
        <p:blipFill>
          <a:blip r:embed="rId3">
            <a:alphaModFix/>
          </a:blip>
          <a:stretch>
            <a:fillRect/>
          </a:stretch>
        </p:blipFill>
        <p:spPr>
          <a:xfrm>
            <a:off x="731350" y="1931725"/>
            <a:ext cx="2647414" cy="3472000"/>
          </a:xfrm>
          <a:prstGeom prst="rect">
            <a:avLst/>
          </a:prstGeom>
          <a:noFill/>
          <a:ln>
            <a:noFill/>
          </a:ln>
        </p:spPr>
      </p:pic>
      <p:sp>
        <p:nvSpPr>
          <p:cNvPr id="250" name="Google Shape;250;p23"/>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Statistiques</a:t>
            </a:r>
            <a:r>
              <a:rPr lang="fr" sz="2000">
                <a:latin typeface="Calistoga"/>
                <a:ea typeface="Calistoga"/>
                <a:cs typeface="Calistoga"/>
                <a:sym typeface="Calistoga"/>
              </a:rPr>
              <a:t> </a:t>
            </a:r>
            <a:endParaRPr sz="2000">
              <a:latin typeface="Calistoga"/>
              <a:ea typeface="Calistoga"/>
              <a:cs typeface="Calistoga"/>
              <a:sym typeface="Calistoga"/>
            </a:endParaRPr>
          </a:p>
        </p:txBody>
      </p:sp>
      <p:sp>
        <p:nvSpPr>
          <p:cNvPr id="251" name="Google Shape;251;p23"/>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3"/>
          <p:cNvSpPr txBox="1"/>
          <p:nvPr/>
        </p:nvSpPr>
        <p:spPr>
          <a:xfrm>
            <a:off x="815225" y="873475"/>
            <a:ext cx="7062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Valorisez votre travail et prenez de la hauteur sur la gestion de vos activités </a:t>
            </a:r>
            <a:endParaRPr b="1" sz="1300">
              <a:solidFill>
                <a:schemeClr val="lt1"/>
              </a:solidFill>
              <a:latin typeface="Montserrat"/>
              <a:ea typeface="Montserrat"/>
              <a:cs typeface="Montserrat"/>
              <a:sym typeface="Montserrat"/>
            </a:endParaRPr>
          </a:p>
        </p:txBody>
      </p:sp>
      <p:pic>
        <p:nvPicPr>
          <p:cNvPr id="253" name="Google Shape;253;p23"/>
          <p:cNvPicPr preferRelativeResize="0"/>
          <p:nvPr/>
        </p:nvPicPr>
        <p:blipFill>
          <a:blip r:embed="rId4">
            <a:alphaModFix/>
          </a:blip>
          <a:stretch>
            <a:fillRect/>
          </a:stretch>
        </p:blipFill>
        <p:spPr>
          <a:xfrm>
            <a:off x="817575" y="2020775"/>
            <a:ext cx="1797924" cy="2547226"/>
          </a:xfrm>
          <a:prstGeom prst="rect">
            <a:avLst/>
          </a:prstGeom>
          <a:noFill/>
          <a:ln>
            <a:noFill/>
          </a:ln>
        </p:spPr>
      </p:pic>
      <p:pic>
        <p:nvPicPr>
          <p:cNvPr id="254" name="Google Shape;254;p23"/>
          <p:cNvPicPr preferRelativeResize="0"/>
          <p:nvPr/>
        </p:nvPicPr>
        <p:blipFill>
          <a:blip r:embed="rId4">
            <a:alphaModFix/>
          </a:blip>
          <a:stretch>
            <a:fillRect/>
          </a:stretch>
        </p:blipFill>
        <p:spPr>
          <a:xfrm>
            <a:off x="2784350" y="2020775"/>
            <a:ext cx="1797901" cy="2547226"/>
          </a:xfrm>
          <a:prstGeom prst="rect">
            <a:avLst/>
          </a:prstGeom>
          <a:noFill/>
          <a:ln>
            <a:noFill/>
          </a:ln>
        </p:spPr>
      </p:pic>
      <p:pic>
        <p:nvPicPr>
          <p:cNvPr id="255" name="Google Shape;255;p23"/>
          <p:cNvPicPr preferRelativeResize="0"/>
          <p:nvPr/>
        </p:nvPicPr>
        <p:blipFill>
          <a:blip r:embed="rId4">
            <a:alphaModFix/>
          </a:blip>
          <a:stretch>
            <a:fillRect/>
          </a:stretch>
        </p:blipFill>
        <p:spPr>
          <a:xfrm>
            <a:off x="4751125" y="2020775"/>
            <a:ext cx="1797901" cy="2547226"/>
          </a:xfrm>
          <a:prstGeom prst="rect">
            <a:avLst/>
          </a:prstGeom>
          <a:noFill/>
          <a:ln>
            <a:noFill/>
          </a:ln>
        </p:spPr>
      </p:pic>
      <p:sp>
        <p:nvSpPr>
          <p:cNvPr id="256" name="Google Shape;256;p23"/>
          <p:cNvSpPr txBox="1"/>
          <p:nvPr/>
        </p:nvSpPr>
        <p:spPr>
          <a:xfrm>
            <a:off x="760150" y="1462575"/>
            <a:ext cx="6181500" cy="3693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fr" sz="1200">
                <a:solidFill>
                  <a:srgbClr val="395CED"/>
                </a:solidFill>
                <a:latin typeface="Montserrat"/>
                <a:ea typeface="Montserrat"/>
                <a:cs typeface="Montserrat"/>
                <a:sym typeface="Montserrat"/>
              </a:rPr>
              <a:t>Téléchargez et présentez</a:t>
            </a:r>
            <a:r>
              <a:rPr lang="fr" sz="1200">
                <a:latin typeface="Montserrat"/>
                <a:ea typeface="Montserrat"/>
                <a:cs typeface="Montserrat"/>
                <a:sym typeface="Montserrat"/>
              </a:rPr>
              <a:t> ces résultats à votre </a:t>
            </a:r>
            <a:r>
              <a:rPr lang="fr" sz="1200">
                <a:latin typeface="Montserrat"/>
                <a:ea typeface="Montserrat"/>
                <a:cs typeface="Montserrat"/>
                <a:sym typeface="Montserrat"/>
              </a:rPr>
              <a:t>direction</a:t>
            </a:r>
            <a:r>
              <a:rPr lang="fr" sz="1200">
                <a:latin typeface="Montserrat"/>
                <a:ea typeface="Montserrat"/>
                <a:cs typeface="Montserrat"/>
                <a:sym typeface="Montserrat"/>
              </a:rPr>
              <a:t> et à vos clients.</a:t>
            </a:r>
            <a:endParaRPr sz="1200">
              <a:latin typeface="Montserrat"/>
              <a:ea typeface="Montserrat"/>
              <a:cs typeface="Montserrat"/>
              <a:sym typeface="Montserrat"/>
            </a:endParaRPr>
          </a:p>
        </p:txBody>
      </p:sp>
      <p:sp>
        <p:nvSpPr>
          <p:cNvPr id="257" name="Google Shape;257;p23"/>
          <p:cNvSpPr txBox="1"/>
          <p:nvPr/>
        </p:nvSpPr>
        <p:spPr>
          <a:xfrm>
            <a:off x="983941"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Identifiez les récurrences</a:t>
            </a:r>
            <a:endParaRPr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dans les demandes</a:t>
            </a:r>
            <a:endParaRPr sz="1000">
              <a:latin typeface="Montserrat"/>
              <a:ea typeface="Montserrat"/>
              <a:cs typeface="Montserrat"/>
              <a:sym typeface="Montserrat"/>
            </a:endParaRPr>
          </a:p>
        </p:txBody>
      </p:sp>
      <p:sp>
        <p:nvSpPr>
          <p:cNvPr id="258" name="Google Shape;258;p23"/>
          <p:cNvSpPr txBox="1"/>
          <p:nvPr/>
        </p:nvSpPr>
        <p:spPr>
          <a:xfrm>
            <a:off x="2964886"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Suivez les performances</a:t>
            </a:r>
            <a:endParaRPr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de vos équipes</a:t>
            </a:r>
            <a:endParaRPr sz="1000">
              <a:latin typeface="Montserrat"/>
              <a:ea typeface="Montserrat"/>
              <a:cs typeface="Montserrat"/>
              <a:sym typeface="Montserrat"/>
            </a:endParaRPr>
          </a:p>
        </p:txBody>
      </p:sp>
      <p:sp>
        <p:nvSpPr>
          <p:cNvPr id="259" name="Google Shape;259;p23"/>
          <p:cNvSpPr txBox="1"/>
          <p:nvPr/>
        </p:nvSpPr>
        <p:spPr>
          <a:xfrm>
            <a:off x="4974790"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Suivez </a:t>
            </a:r>
            <a:endParaRPr b="1"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l’avancée</a:t>
            </a:r>
            <a:endParaRPr b="1"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de vos objectifs</a:t>
            </a:r>
            <a:endParaRPr sz="1000">
              <a:solidFill>
                <a:schemeClr val="dk1"/>
              </a:solidFill>
              <a:latin typeface="Montserrat"/>
              <a:ea typeface="Montserrat"/>
              <a:cs typeface="Montserrat"/>
              <a:sym typeface="Montserrat"/>
            </a:endParaRPr>
          </a:p>
        </p:txBody>
      </p:sp>
      <p:pic>
        <p:nvPicPr>
          <p:cNvPr id="260" name="Google Shape;260;p23"/>
          <p:cNvPicPr preferRelativeResize="0"/>
          <p:nvPr/>
        </p:nvPicPr>
        <p:blipFill>
          <a:blip r:embed="rId4">
            <a:alphaModFix/>
          </a:blip>
          <a:stretch>
            <a:fillRect/>
          </a:stretch>
        </p:blipFill>
        <p:spPr>
          <a:xfrm>
            <a:off x="6717900" y="2020775"/>
            <a:ext cx="1797901" cy="2547226"/>
          </a:xfrm>
          <a:prstGeom prst="rect">
            <a:avLst/>
          </a:prstGeom>
          <a:noFill/>
          <a:ln>
            <a:noFill/>
          </a:ln>
        </p:spPr>
      </p:pic>
      <p:sp>
        <p:nvSpPr>
          <p:cNvPr id="261" name="Google Shape;261;p23"/>
          <p:cNvSpPr txBox="1"/>
          <p:nvPr/>
        </p:nvSpPr>
        <p:spPr>
          <a:xfrm>
            <a:off x="6941565" y="3577876"/>
            <a:ext cx="14370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b="1" lang="fr" sz="1000">
                <a:solidFill>
                  <a:srgbClr val="395CED"/>
                </a:solidFill>
                <a:latin typeface="Montserrat"/>
                <a:ea typeface="Montserrat"/>
                <a:cs typeface="Montserrat"/>
                <a:sym typeface="Montserrat"/>
              </a:rPr>
              <a:t>Améliorez la satisfaction</a:t>
            </a:r>
            <a:endParaRPr sz="1000">
              <a:solidFill>
                <a:srgbClr val="395CED"/>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de vos clients</a:t>
            </a:r>
            <a:endParaRPr sz="1200"/>
          </a:p>
        </p:txBody>
      </p:sp>
      <p:pic>
        <p:nvPicPr>
          <p:cNvPr id="262" name="Google Shape;262;p23"/>
          <p:cNvPicPr preferRelativeResize="0"/>
          <p:nvPr/>
        </p:nvPicPr>
        <p:blipFill>
          <a:blip r:embed="rId5">
            <a:alphaModFix/>
          </a:blip>
          <a:stretch>
            <a:fillRect/>
          </a:stretch>
        </p:blipFill>
        <p:spPr>
          <a:xfrm>
            <a:off x="3029667" y="2407613"/>
            <a:ext cx="1307299" cy="848691"/>
          </a:xfrm>
          <a:prstGeom prst="rect">
            <a:avLst/>
          </a:prstGeom>
          <a:noFill/>
          <a:ln>
            <a:noFill/>
          </a:ln>
          <a:effectLst>
            <a:outerShdw blurRad="57150" rotWithShape="0" algn="bl" dir="5400000" dist="19050">
              <a:srgbClr val="000000">
                <a:alpha val="50000"/>
              </a:srgbClr>
            </a:outerShdw>
          </a:effectLst>
        </p:spPr>
      </p:pic>
      <p:pic>
        <p:nvPicPr>
          <p:cNvPr id="263" name="Google Shape;263;p23"/>
          <p:cNvPicPr preferRelativeResize="0"/>
          <p:nvPr/>
        </p:nvPicPr>
        <p:blipFill>
          <a:blip r:embed="rId6">
            <a:alphaModFix/>
          </a:blip>
          <a:stretch>
            <a:fillRect/>
          </a:stretch>
        </p:blipFill>
        <p:spPr>
          <a:xfrm>
            <a:off x="6941579" y="2385183"/>
            <a:ext cx="1307299" cy="848691"/>
          </a:xfrm>
          <a:prstGeom prst="rect">
            <a:avLst/>
          </a:prstGeom>
          <a:noFill/>
          <a:ln>
            <a:noFill/>
          </a:ln>
          <a:effectLst>
            <a:outerShdw blurRad="57150" rotWithShape="0" algn="bl" dir="5400000" dist="19050">
              <a:srgbClr val="000000">
                <a:alpha val="50000"/>
              </a:srgbClr>
            </a:outerShdw>
          </a:effectLst>
        </p:spPr>
      </p:pic>
      <p:pic>
        <p:nvPicPr>
          <p:cNvPr id="264" name="Google Shape;264;p23"/>
          <p:cNvPicPr preferRelativeResize="0"/>
          <p:nvPr/>
        </p:nvPicPr>
        <p:blipFill>
          <a:blip r:embed="rId7">
            <a:alphaModFix/>
          </a:blip>
          <a:stretch>
            <a:fillRect/>
          </a:stretch>
        </p:blipFill>
        <p:spPr>
          <a:xfrm>
            <a:off x="1048800" y="2385175"/>
            <a:ext cx="1307299" cy="848688"/>
          </a:xfrm>
          <a:prstGeom prst="rect">
            <a:avLst/>
          </a:prstGeom>
          <a:noFill/>
          <a:ln>
            <a:noFill/>
          </a:ln>
          <a:effectLst>
            <a:outerShdw blurRad="57150" rotWithShape="0" algn="bl" dir="5400000" dist="19050">
              <a:srgbClr val="000000">
                <a:alpha val="50000"/>
              </a:srgbClr>
            </a:outerShdw>
          </a:effectLst>
        </p:spPr>
      </p:pic>
      <p:pic>
        <p:nvPicPr>
          <p:cNvPr id="265" name="Google Shape;265;p23"/>
          <p:cNvPicPr preferRelativeResize="0"/>
          <p:nvPr/>
        </p:nvPicPr>
        <p:blipFill>
          <a:blip r:embed="rId8">
            <a:alphaModFix/>
          </a:blip>
          <a:stretch>
            <a:fillRect/>
          </a:stretch>
        </p:blipFill>
        <p:spPr>
          <a:xfrm>
            <a:off x="4996425" y="2385175"/>
            <a:ext cx="1307299" cy="848688"/>
          </a:xfrm>
          <a:prstGeom prst="rect">
            <a:avLst/>
          </a:prstGeom>
          <a:noFill/>
          <a:ln>
            <a:noFill/>
          </a:ln>
          <a:effectLst>
            <a:outerShdw blurRad="57150" rotWithShape="0" algn="bl" dir="5400000" dist="19050">
              <a:srgbClr val="000000">
                <a:alpha val="50000"/>
              </a:srgbClr>
            </a:outerShdw>
          </a:effectLst>
        </p:spPr>
      </p:pic>
      <p:sp>
        <p:nvSpPr>
          <p:cNvPr id="266" name="Google Shape;266;p2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24"/>
          <p:cNvPicPr preferRelativeResize="0"/>
          <p:nvPr/>
        </p:nvPicPr>
        <p:blipFill>
          <a:blip r:embed="rId3">
            <a:alphaModFix/>
          </a:blip>
          <a:stretch>
            <a:fillRect/>
          </a:stretch>
        </p:blipFill>
        <p:spPr>
          <a:xfrm>
            <a:off x="3154763" y="1720100"/>
            <a:ext cx="3432475" cy="3500924"/>
          </a:xfrm>
          <a:prstGeom prst="rect">
            <a:avLst/>
          </a:prstGeom>
          <a:noFill/>
          <a:ln>
            <a:noFill/>
          </a:ln>
        </p:spPr>
      </p:pic>
      <p:pic>
        <p:nvPicPr>
          <p:cNvPr id="272" name="Google Shape;272;p24"/>
          <p:cNvPicPr preferRelativeResize="0"/>
          <p:nvPr/>
        </p:nvPicPr>
        <p:blipFill>
          <a:blip r:embed="rId3">
            <a:alphaModFix/>
          </a:blip>
          <a:stretch>
            <a:fillRect/>
          </a:stretch>
        </p:blipFill>
        <p:spPr>
          <a:xfrm>
            <a:off x="5722325" y="1762450"/>
            <a:ext cx="3344024" cy="3500924"/>
          </a:xfrm>
          <a:prstGeom prst="rect">
            <a:avLst/>
          </a:prstGeom>
          <a:noFill/>
          <a:ln>
            <a:noFill/>
          </a:ln>
        </p:spPr>
      </p:pic>
      <p:pic>
        <p:nvPicPr>
          <p:cNvPr id="273" name="Google Shape;273;p24"/>
          <p:cNvPicPr preferRelativeResize="0"/>
          <p:nvPr/>
        </p:nvPicPr>
        <p:blipFill>
          <a:blip r:embed="rId3">
            <a:alphaModFix/>
          </a:blip>
          <a:stretch>
            <a:fillRect/>
          </a:stretch>
        </p:blipFill>
        <p:spPr>
          <a:xfrm>
            <a:off x="731350" y="1762450"/>
            <a:ext cx="3344024" cy="3500924"/>
          </a:xfrm>
          <a:prstGeom prst="rect">
            <a:avLst/>
          </a:prstGeom>
          <a:noFill/>
          <a:ln>
            <a:noFill/>
          </a:ln>
        </p:spPr>
      </p:pic>
      <p:sp>
        <p:nvSpPr>
          <p:cNvPr id="274" name="Google Shape;274;p24"/>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chemeClr val="dk1"/>
                </a:solidFill>
                <a:latin typeface="Calistoga"/>
                <a:ea typeface="Calistoga"/>
                <a:cs typeface="Calistoga"/>
                <a:sym typeface="Calistoga"/>
              </a:rPr>
              <a:t>Gestion des utilisateurs </a:t>
            </a:r>
            <a:endParaRPr sz="2000">
              <a:latin typeface="Calistoga"/>
              <a:ea typeface="Calistoga"/>
              <a:cs typeface="Calistoga"/>
              <a:sym typeface="Calistoga"/>
            </a:endParaRPr>
          </a:p>
        </p:txBody>
      </p:sp>
      <p:sp>
        <p:nvSpPr>
          <p:cNvPr id="275" name="Google Shape;275;p24"/>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4"/>
          <p:cNvSpPr txBox="1"/>
          <p:nvPr/>
        </p:nvSpPr>
        <p:spPr>
          <a:xfrm>
            <a:off x="815225" y="873475"/>
            <a:ext cx="6966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Notre plateforme modulable s’adapte à votre organisation</a:t>
            </a:r>
            <a:endParaRPr b="1" sz="1300">
              <a:solidFill>
                <a:schemeClr val="lt1"/>
              </a:solidFill>
              <a:latin typeface="Montserrat"/>
              <a:ea typeface="Montserrat"/>
              <a:cs typeface="Montserrat"/>
              <a:sym typeface="Montserrat"/>
            </a:endParaRPr>
          </a:p>
        </p:txBody>
      </p:sp>
      <p:pic>
        <p:nvPicPr>
          <p:cNvPr id="277" name="Google Shape;277;p24"/>
          <p:cNvPicPr preferRelativeResize="0"/>
          <p:nvPr/>
        </p:nvPicPr>
        <p:blipFill>
          <a:blip r:embed="rId4">
            <a:alphaModFix/>
          </a:blip>
          <a:stretch>
            <a:fillRect/>
          </a:stretch>
        </p:blipFill>
        <p:spPr>
          <a:xfrm>
            <a:off x="840275" y="1720100"/>
            <a:ext cx="2271000" cy="2848750"/>
          </a:xfrm>
          <a:prstGeom prst="rect">
            <a:avLst/>
          </a:prstGeom>
          <a:noFill/>
          <a:ln>
            <a:noFill/>
          </a:ln>
        </p:spPr>
      </p:pic>
      <p:pic>
        <p:nvPicPr>
          <p:cNvPr id="278" name="Google Shape;278;p24"/>
          <p:cNvPicPr preferRelativeResize="0"/>
          <p:nvPr/>
        </p:nvPicPr>
        <p:blipFill>
          <a:blip r:embed="rId4">
            <a:alphaModFix/>
          </a:blip>
          <a:stretch>
            <a:fillRect/>
          </a:stretch>
        </p:blipFill>
        <p:spPr>
          <a:xfrm>
            <a:off x="3373700" y="1732775"/>
            <a:ext cx="2331050" cy="2848750"/>
          </a:xfrm>
          <a:prstGeom prst="rect">
            <a:avLst/>
          </a:prstGeom>
          <a:noFill/>
          <a:ln>
            <a:noFill/>
          </a:ln>
        </p:spPr>
      </p:pic>
      <p:pic>
        <p:nvPicPr>
          <p:cNvPr id="279" name="Google Shape;279;p24"/>
          <p:cNvPicPr preferRelativeResize="0"/>
          <p:nvPr/>
        </p:nvPicPr>
        <p:blipFill>
          <a:blip r:embed="rId4">
            <a:alphaModFix/>
          </a:blip>
          <a:stretch>
            <a:fillRect/>
          </a:stretch>
        </p:blipFill>
        <p:spPr>
          <a:xfrm>
            <a:off x="5935625" y="1720100"/>
            <a:ext cx="2271000" cy="2848750"/>
          </a:xfrm>
          <a:prstGeom prst="rect">
            <a:avLst/>
          </a:prstGeom>
          <a:noFill/>
          <a:ln>
            <a:noFill/>
          </a:ln>
        </p:spPr>
      </p:pic>
      <p:sp>
        <p:nvSpPr>
          <p:cNvPr id="280" name="Google Shape;280;p24"/>
          <p:cNvSpPr txBox="1"/>
          <p:nvPr/>
        </p:nvSpPr>
        <p:spPr>
          <a:xfrm>
            <a:off x="1147237" y="3084413"/>
            <a:ext cx="1720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Agents</a:t>
            </a:r>
            <a:endParaRPr b="1" sz="1200">
              <a:solidFill>
                <a:srgbClr val="6ECCE2"/>
              </a:solidFill>
              <a:latin typeface="Montserrat"/>
              <a:ea typeface="Montserrat"/>
              <a:cs typeface="Montserrat"/>
              <a:sym typeface="Montserrat"/>
            </a:endParaRPr>
          </a:p>
        </p:txBody>
      </p:sp>
      <p:sp>
        <p:nvSpPr>
          <p:cNvPr id="281" name="Google Shape;281;p24"/>
          <p:cNvSpPr txBox="1"/>
          <p:nvPr/>
        </p:nvSpPr>
        <p:spPr>
          <a:xfrm>
            <a:off x="3663357" y="3084426"/>
            <a:ext cx="1720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Encadrants</a:t>
            </a:r>
            <a:endParaRPr b="1" sz="1200">
              <a:solidFill>
                <a:srgbClr val="6ECCE2"/>
              </a:solidFill>
              <a:latin typeface="Montserrat"/>
              <a:ea typeface="Montserrat"/>
              <a:cs typeface="Montserrat"/>
              <a:sym typeface="Montserrat"/>
            </a:endParaRPr>
          </a:p>
        </p:txBody>
      </p:sp>
      <p:sp>
        <p:nvSpPr>
          <p:cNvPr id="282" name="Google Shape;282;p24"/>
          <p:cNvSpPr txBox="1"/>
          <p:nvPr/>
        </p:nvSpPr>
        <p:spPr>
          <a:xfrm>
            <a:off x="6032525" y="3084425"/>
            <a:ext cx="2077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Clients</a:t>
            </a:r>
            <a:endParaRPr b="1" sz="800">
              <a:solidFill>
                <a:srgbClr val="6ECCE2"/>
              </a:solidFill>
              <a:latin typeface="Montserrat"/>
              <a:ea typeface="Montserrat"/>
              <a:cs typeface="Montserrat"/>
              <a:sym typeface="Montserrat"/>
            </a:endParaRPr>
          </a:p>
        </p:txBody>
      </p:sp>
      <p:sp>
        <p:nvSpPr>
          <p:cNvPr id="283" name="Google Shape;283;p24"/>
          <p:cNvSpPr txBox="1"/>
          <p:nvPr/>
        </p:nvSpPr>
        <p:spPr>
          <a:xfrm>
            <a:off x="905526" y="3511250"/>
            <a:ext cx="2140500" cy="861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Accès au planning</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Validation des prestations</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Signalisation des incidents</a:t>
            </a:r>
            <a:endParaRPr sz="1100">
              <a:solidFill>
                <a:schemeClr val="dk1"/>
              </a:solidFill>
              <a:latin typeface="Montserrat"/>
              <a:ea typeface="Montserrat"/>
              <a:cs typeface="Montserrat"/>
              <a:sym typeface="Montserrat"/>
            </a:endParaRPr>
          </a:p>
        </p:txBody>
      </p:sp>
      <p:sp>
        <p:nvSpPr>
          <p:cNvPr id="284" name="Google Shape;284;p24"/>
          <p:cNvSpPr txBox="1"/>
          <p:nvPr/>
        </p:nvSpPr>
        <p:spPr>
          <a:xfrm>
            <a:off x="3534225" y="3511250"/>
            <a:ext cx="2010000" cy="861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Maîtrise totale</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de la plateforme</a:t>
            </a:r>
            <a:endParaRPr sz="11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fr" sz="1100">
                <a:solidFill>
                  <a:schemeClr val="dk1"/>
                </a:solidFill>
                <a:latin typeface="Montserrat"/>
                <a:ea typeface="Montserrat"/>
                <a:cs typeface="Montserrat"/>
                <a:sym typeface="Montserrat"/>
              </a:rPr>
              <a:t>Pilotage des activités</a:t>
            </a:r>
            <a:endParaRPr sz="1100">
              <a:solidFill>
                <a:schemeClr val="dk1"/>
              </a:solidFill>
              <a:latin typeface="Montserrat"/>
              <a:ea typeface="Montserrat"/>
              <a:cs typeface="Montserrat"/>
              <a:sym typeface="Montserrat"/>
            </a:endParaRPr>
          </a:p>
        </p:txBody>
      </p:sp>
      <p:sp>
        <p:nvSpPr>
          <p:cNvPr id="285" name="Google Shape;285;p24"/>
          <p:cNvSpPr txBox="1"/>
          <p:nvPr/>
        </p:nvSpPr>
        <p:spPr>
          <a:xfrm>
            <a:off x="6217675" y="3511250"/>
            <a:ext cx="1814100" cy="861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100">
                <a:latin typeface="Montserrat"/>
                <a:ea typeface="Montserrat"/>
                <a:cs typeface="Montserrat"/>
                <a:sym typeface="Montserrat"/>
              </a:rPr>
              <a:t>Cahier de liaison digital</a:t>
            </a:r>
            <a:endParaRPr sz="1100">
              <a:latin typeface="Montserrat"/>
              <a:ea typeface="Montserrat"/>
              <a:cs typeface="Montserrat"/>
              <a:sym typeface="Montserrat"/>
            </a:endParaRPr>
          </a:p>
          <a:p>
            <a:pPr indent="0" lvl="0" marL="0" rtl="0" algn="ctr">
              <a:lnSpc>
                <a:spcPct val="150000"/>
              </a:lnSpc>
              <a:spcBef>
                <a:spcPts val="0"/>
              </a:spcBef>
              <a:spcAft>
                <a:spcPts val="0"/>
              </a:spcAft>
              <a:buNone/>
            </a:pPr>
            <a:r>
              <a:rPr lang="fr" sz="1100">
                <a:latin typeface="Montserrat"/>
                <a:ea typeface="Montserrat"/>
                <a:cs typeface="Montserrat"/>
                <a:sym typeface="Montserrat"/>
              </a:rPr>
              <a:t>Un accès plus ou moins restreint</a:t>
            </a:r>
            <a:endParaRPr sz="1100">
              <a:latin typeface="Montserrat"/>
              <a:ea typeface="Montserrat"/>
              <a:cs typeface="Montserrat"/>
              <a:sym typeface="Montserrat"/>
            </a:endParaRPr>
          </a:p>
        </p:txBody>
      </p:sp>
      <p:pic>
        <p:nvPicPr>
          <p:cNvPr id="286" name="Google Shape;286;p24"/>
          <p:cNvPicPr preferRelativeResize="0"/>
          <p:nvPr/>
        </p:nvPicPr>
        <p:blipFill>
          <a:blip r:embed="rId5">
            <a:alphaModFix/>
          </a:blip>
          <a:stretch>
            <a:fillRect/>
          </a:stretch>
        </p:blipFill>
        <p:spPr>
          <a:xfrm>
            <a:off x="1675500" y="2152375"/>
            <a:ext cx="663675" cy="663675"/>
          </a:xfrm>
          <a:prstGeom prst="rect">
            <a:avLst/>
          </a:prstGeom>
          <a:noFill/>
          <a:ln>
            <a:noFill/>
          </a:ln>
          <a:effectLst>
            <a:outerShdw blurRad="57150" rotWithShape="0" algn="bl" dir="5400000" dist="19050">
              <a:srgbClr val="000000">
                <a:alpha val="50000"/>
              </a:srgbClr>
            </a:outerShdw>
          </a:effectLst>
        </p:spPr>
      </p:pic>
      <p:pic>
        <p:nvPicPr>
          <p:cNvPr id="287" name="Google Shape;287;p24"/>
          <p:cNvPicPr preferRelativeResize="0"/>
          <p:nvPr/>
        </p:nvPicPr>
        <p:blipFill>
          <a:blip r:embed="rId6">
            <a:alphaModFix/>
          </a:blip>
          <a:stretch>
            <a:fillRect/>
          </a:stretch>
        </p:blipFill>
        <p:spPr>
          <a:xfrm>
            <a:off x="4191612" y="2150550"/>
            <a:ext cx="663675" cy="663675"/>
          </a:xfrm>
          <a:prstGeom prst="rect">
            <a:avLst/>
          </a:prstGeom>
          <a:noFill/>
          <a:ln>
            <a:noFill/>
          </a:ln>
          <a:effectLst>
            <a:outerShdw blurRad="57150" rotWithShape="0" algn="bl" dir="5400000" dist="19050">
              <a:srgbClr val="000000">
                <a:alpha val="50000"/>
              </a:srgbClr>
            </a:outerShdw>
          </a:effectLst>
        </p:spPr>
      </p:pic>
      <p:pic>
        <p:nvPicPr>
          <p:cNvPr id="288" name="Google Shape;288;p24"/>
          <p:cNvPicPr preferRelativeResize="0"/>
          <p:nvPr/>
        </p:nvPicPr>
        <p:blipFill>
          <a:blip r:embed="rId7">
            <a:alphaModFix/>
          </a:blip>
          <a:stretch>
            <a:fillRect/>
          </a:stretch>
        </p:blipFill>
        <p:spPr>
          <a:xfrm>
            <a:off x="6739275" y="2150550"/>
            <a:ext cx="663675" cy="663675"/>
          </a:xfrm>
          <a:prstGeom prst="rect">
            <a:avLst/>
          </a:prstGeom>
          <a:noFill/>
          <a:ln>
            <a:noFill/>
          </a:ln>
          <a:effectLst>
            <a:outerShdw blurRad="57150" rotWithShape="0" algn="bl" dir="5400000" dist="19050">
              <a:srgbClr val="000000">
                <a:alpha val="50000"/>
              </a:srgbClr>
            </a:outerShdw>
          </a:effectLst>
        </p:spPr>
      </p:pic>
      <p:sp>
        <p:nvSpPr>
          <p:cNvPr id="289" name="Google Shape;289;p2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293" name="Shape 293"/>
        <p:cNvGrpSpPr/>
        <p:nvPr/>
      </p:nvGrpSpPr>
      <p:grpSpPr>
        <a:xfrm>
          <a:off x="0" y="0"/>
          <a:ext cx="0" cy="0"/>
          <a:chOff x="0" y="0"/>
          <a:chExt cx="0" cy="0"/>
        </a:xfrm>
      </p:grpSpPr>
      <p:sp>
        <p:nvSpPr>
          <p:cNvPr id="294" name="Google Shape;294;p25"/>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5" name="Google Shape;295;p25"/>
          <p:cNvSpPr txBox="1"/>
          <p:nvPr/>
        </p:nvSpPr>
        <p:spPr>
          <a:xfrm>
            <a:off x="1755825" y="2018175"/>
            <a:ext cx="5935800" cy="143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pour le pointage des agents, la traçabilité des interventions, la propreté à l’usage &amp; plus encore</a:t>
            </a:r>
            <a:endParaRPr i="1" sz="1800">
              <a:latin typeface="Calistoga"/>
              <a:ea typeface="Calistoga"/>
              <a:cs typeface="Calistoga"/>
              <a:sym typeface="Calistoga"/>
            </a:endParaRPr>
          </a:p>
        </p:txBody>
      </p:sp>
      <p:sp>
        <p:nvSpPr>
          <p:cNvPr id="296" name="Google Shape;296;p2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6"/>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Pointage </a:t>
            </a:r>
            <a:r>
              <a:rPr lang="fr" sz="2000">
                <a:solidFill>
                  <a:schemeClr val="dk1"/>
                </a:solidFill>
                <a:latin typeface="Calistoga"/>
                <a:ea typeface="Calistoga"/>
                <a:cs typeface="Calistoga"/>
                <a:sym typeface="Calistoga"/>
              </a:rPr>
              <a:t>“entrée” / “sortie” </a:t>
            </a:r>
            <a:r>
              <a:rPr lang="fr" sz="2000">
                <a:latin typeface="Calistoga"/>
                <a:ea typeface="Calistoga"/>
                <a:cs typeface="Calistoga"/>
                <a:sym typeface="Calistoga"/>
              </a:rPr>
              <a:t>des agents</a:t>
            </a:r>
            <a:endParaRPr sz="2000">
              <a:latin typeface="Calistoga"/>
              <a:ea typeface="Calistoga"/>
              <a:cs typeface="Calistoga"/>
              <a:sym typeface="Calistoga"/>
            </a:endParaRPr>
          </a:p>
        </p:txBody>
      </p:sp>
      <p:sp>
        <p:nvSpPr>
          <p:cNvPr id="302" name="Google Shape;302;p2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6"/>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Ne soyez plus pris au dépourvu face à vos clients</a:t>
            </a:r>
            <a:endParaRPr b="1" sz="1300">
              <a:solidFill>
                <a:schemeClr val="lt1"/>
              </a:solidFill>
              <a:latin typeface="Montserrat"/>
              <a:ea typeface="Montserrat"/>
              <a:cs typeface="Montserrat"/>
              <a:sym typeface="Montserrat"/>
            </a:endParaRPr>
          </a:p>
        </p:txBody>
      </p:sp>
      <p:sp>
        <p:nvSpPr>
          <p:cNvPr id="304" name="Google Shape;304;p26"/>
          <p:cNvSpPr txBox="1"/>
          <p:nvPr/>
        </p:nvSpPr>
        <p:spPr>
          <a:xfrm>
            <a:off x="731345" y="1412750"/>
            <a:ext cx="820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pointage qui vous ressemble et qui est adapté à vos sites client</a:t>
            </a:r>
            <a:endParaRPr sz="1200">
              <a:latin typeface="Montserrat"/>
              <a:ea typeface="Montserrat"/>
              <a:cs typeface="Montserrat"/>
              <a:sym typeface="Montserrat"/>
            </a:endParaRPr>
          </a:p>
        </p:txBody>
      </p:sp>
      <p:pic>
        <p:nvPicPr>
          <p:cNvPr id="305" name="Google Shape;305;p26"/>
          <p:cNvPicPr preferRelativeResize="0"/>
          <p:nvPr/>
        </p:nvPicPr>
        <p:blipFill>
          <a:blip r:embed="rId3">
            <a:alphaModFix/>
          </a:blip>
          <a:stretch>
            <a:fillRect/>
          </a:stretch>
        </p:blipFill>
        <p:spPr>
          <a:xfrm>
            <a:off x="5880125" y="1753163"/>
            <a:ext cx="3344024" cy="3500924"/>
          </a:xfrm>
          <a:prstGeom prst="rect">
            <a:avLst/>
          </a:prstGeom>
          <a:noFill/>
          <a:ln>
            <a:noFill/>
          </a:ln>
        </p:spPr>
      </p:pic>
      <p:pic>
        <p:nvPicPr>
          <p:cNvPr id="306" name="Google Shape;306;p26"/>
          <p:cNvPicPr preferRelativeResize="0"/>
          <p:nvPr/>
        </p:nvPicPr>
        <p:blipFill>
          <a:blip r:embed="rId3">
            <a:alphaModFix/>
          </a:blip>
          <a:stretch>
            <a:fillRect/>
          </a:stretch>
        </p:blipFill>
        <p:spPr>
          <a:xfrm>
            <a:off x="3154763" y="1936425"/>
            <a:ext cx="3432475" cy="3500924"/>
          </a:xfrm>
          <a:prstGeom prst="rect">
            <a:avLst/>
          </a:prstGeom>
          <a:noFill/>
          <a:ln>
            <a:noFill/>
          </a:ln>
        </p:spPr>
      </p:pic>
      <p:pic>
        <p:nvPicPr>
          <p:cNvPr id="307" name="Google Shape;307;p26"/>
          <p:cNvPicPr preferRelativeResize="0"/>
          <p:nvPr/>
        </p:nvPicPr>
        <p:blipFill>
          <a:blip r:embed="rId3">
            <a:alphaModFix/>
          </a:blip>
          <a:stretch>
            <a:fillRect/>
          </a:stretch>
        </p:blipFill>
        <p:spPr>
          <a:xfrm>
            <a:off x="731350" y="1978775"/>
            <a:ext cx="3344024" cy="3500924"/>
          </a:xfrm>
          <a:prstGeom prst="rect">
            <a:avLst/>
          </a:prstGeom>
          <a:noFill/>
          <a:ln>
            <a:noFill/>
          </a:ln>
        </p:spPr>
      </p:pic>
      <p:pic>
        <p:nvPicPr>
          <p:cNvPr id="308" name="Google Shape;308;p26"/>
          <p:cNvPicPr preferRelativeResize="0"/>
          <p:nvPr/>
        </p:nvPicPr>
        <p:blipFill>
          <a:blip r:embed="rId4">
            <a:alphaModFix/>
          </a:blip>
          <a:stretch>
            <a:fillRect/>
          </a:stretch>
        </p:blipFill>
        <p:spPr>
          <a:xfrm>
            <a:off x="840275" y="1936425"/>
            <a:ext cx="2271000" cy="2696813"/>
          </a:xfrm>
          <a:prstGeom prst="rect">
            <a:avLst/>
          </a:prstGeom>
          <a:noFill/>
          <a:ln>
            <a:noFill/>
          </a:ln>
        </p:spPr>
      </p:pic>
      <p:pic>
        <p:nvPicPr>
          <p:cNvPr id="309" name="Google Shape;309;p26"/>
          <p:cNvPicPr preferRelativeResize="0"/>
          <p:nvPr/>
        </p:nvPicPr>
        <p:blipFill>
          <a:blip r:embed="rId4">
            <a:alphaModFix/>
          </a:blip>
          <a:stretch>
            <a:fillRect/>
          </a:stretch>
        </p:blipFill>
        <p:spPr>
          <a:xfrm>
            <a:off x="3373700" y="1949100"/>
            <a:ext cx="2331050" cy="2696825"/>
          </a:xfrm>
          <a:prstGeom prst="rect">
            <a:avLst/>
          </a:prstGeom>
          <a:noFill/>
          <a:ln>
            <a:noFill/>
          </a:ln>
        </p:spPr>
      </p:pic>
      <p:pic>
        <p:nvPicPr>
          <p:cNvPr id="310" name="Google Shape;310;p26"/>
          <p:cNvPicPr preferRelativeResize="0"/>
          <p:nvPr/>
        </p:nvPicPr>
        <p:blipFill>
          <a:blip r:embed="rId4">
            <a:alphaModFix/>
          </a:blip>
          <a:stretch>
            <a:fillRect/>
          </a:stretch>
        </p:blipFill>
        <p:spPr>
          <a:xfrm>
            <a:off x="5935625" y="1936425"/>
            <a:ext cx="2271000" cy="2709499"/>
          </a:xfrm>
          <a:prstGeom prst="rect">
            <a:avLst/>
          </a:prstGeom>
          <a:noFill/>
          <a:ln>
            <a:noFill/>
          </a:ln>
        </p:spPr>
      </p:pic>
      <p:sp>
        <p:nvSpPr>
          <p:cNvPr id="311" name="Google Shape;311;p26"/>
          <p:cNvSpPr txBox="1"/>
          <p:nvPr/>
        </p:nvSpPr>
        <p:spPr>
          <a:xfrm>
            <a:off x="1092413" y="2070300"/>
            <a:ext cx="1766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solidFill>
                  <a:srgbClr val="000000"/>
                </a:solidFill>
                <a:latin typeface="Montserrat Medium"/>
                <a:ea typeface="Montserrat Medium"/>
                <a:cs typeface="Montserrat Medium"/>
                <a:sym typeface="Montserrat Medium"/>
              </a:rPr>
              <a:t>Sites avec un agent</a:t>
            </a:r>
            <a:endParaRPr sz="1000">
              <a:solidFill>
                <a:srgbClr val="000000"/>
              </a:solidFill>
              <a:latin typeface="Montserrat Medium"/>
              <a:ea typeface="Montserrat Medium"/>
              <a:cs typeface="Montserrat Medium"/>
              <a:sym typeface="Montserrat Medium"/>
            </a:endParaRPr>
          </a:p>
        </p:txBody>
      </p:sp>
      <p:sp>
        <p:nvSpPr>
          <p:cNvPr id="312" name="Google Shape;312;p26"/>
          <p:cNvSpPr txBox="1"/>
          <p:nvPr/>
        </p:nvSpPr>
        <p:spPr>
          <a:xfrm>
            <a:off x="3157200"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sp>
        <p:nvSpPr>
          <p:cNvPr id="313" name="Google Shape;313;p26"/>
          <p:cNvSpPr txBox="1"/>
          <p:nvPr/>
        </p:nvSpPr>
        <p:spPr>
          <a:xfrm>
            <a:off x="1092425" y="365712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314" name="Google Shape;314;p26"/>
          <p:cNvSpPr txBox="1"/>
          <p:nvPr/>
        </p:nvSpPr>
        <p:spPr>
          <a:xfrm>
            <a:off x="3640100"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 de passage connectée Taqt</a:t>
            </a:r>
            <a:endParaRPr/>
          </a:p>
        </p:txBody>
      </p:sp>
      <p:sp>
        <p:nvSpPr>
          <p:cNvPr id="315" name="Google Shape;315;p26"/>
          <p:cNvSpPr txBox="1"/>
          <p:nvPr/>
        </p:nvSpPr>
        <p:spPr>
          <a:xfrm>
            <a:off x="6219325"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Badgeuse connectée Skiply</a:t>
            </a:r>
            <a:endParaRPr/>
          </a:p>
        </p:txBody>
      </p:sp>
      <p:pic>
        <p:nvPicPr>
          <p:cNvPr id="316" name="Google Shape;316;p26"/>
          <p:cNvPicPr preferRelativeResize="0"/>
          <p:nvPr/>
        </p:nvPicPr>
        <p:blipFill>
          <a:blip r:embed="rId5">
            <a:alphaModFix/>
          </a:blip>
          <a:stretch>
            <a:fillRect/>
          </a:stretch>
        </p:blipFill>
        <p:spPr>
          <a:xfrm>
            <a:off x="4156825" y="2509808"/>
            <a:ext cx="707262" cy="961905"/>
          </a:xfrm>
          <a:prstGeom prst="rect">
            <a:avLst/>
          </a:prstGeom>
          <a:noFill/>
          <a:ln>
            <a:noFill/>
          </a:ln>
          <a:effectLst>
            <a:outerShdw blurRad="57150" rotWithShape="0" algn="bl" dir="5400000" dist="19050">
              <a:srgbClr val="000000">
                <a:alpha val="50000"/>
              </a:srgbClr>
            </a:outerShdw>
          </a:effectLst>
        </p:spPr>
      </p:pic>
      <p:sp>
        <p:nvSpPr>
          <p:cNvPr id="317" name="Google Shape;317;p26"/>
          <p:cNvSpPr txBox="1"/>
          <p:nvPr/>
        </p:nvSpPr>
        <p:spPr>
          <a:xfrm>
            <a:off x="1146575" y="40389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Le plus simple,</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Anonyme</a:t>
            </a:r>
            <a:endParaRPr sz="1000">
              <a:solidFill>
                <a:srgbClr val="000000"/>
              </a:solidFill>
              <a:latin typeface="Montserrat"/>
              <a:ea typeface="Montserrat"/>
              <a:cs typeface="Montserrat"/>
              <a:sym typeface="Montserrat"/>
            </a:endParaRPr>
          </a:p>
        </p:txBody>
      </p:sp>
      <p:sp>
        <p:nvSpPr>
          <p:cNvPr id="318" name="Google Shape;318;p26"/>
          <p:cNvSpPr txBox="1"/>
          <p:nvPr/>
        </p:nvSpPr>
        <p:spPr>
          <a:xfrm>
            <a:off x="3694250"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Boutons + badge NFC,</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sp>
        <p:nvSpPr>
          <p:cNvPr id="319" name="Google Shape;319;p26"/>
          <p:cNvSpPr txBox="1"/>
          <p:nvPr/>
        </p:nvSpPr>
        <p:spPr>
          <a:xfrm>
            <a:off x="6273475"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Pointage main libre</a:t>
            </a:r>
            <a:r>
              <a:rPr lang="fr" sz="1000">
                <a:solidFill>
                  <a:srgbClr val="000000"/>
                </a:solidFill>
                <a:latin typeface="Montserrat"/>
                <a:ea typeface="Montserrat"/>
                <a:cs typeface="Montserrat"/>
                <a:sym typeface="Montserrat"/>
              </a:rPr>
              <a:t>,</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pic>
        <p:nvPicPr>
          <p:cNvPr id="320" name="Google Shape;320;p26"/>
          <p:cNvPicPr preferRelativeResize="0"/>
          <p:nvPr/>
        </p:nvPicPr>
        <p:blipFill>
          <a:blip r:embed="rId6">
            <a:alphaModFix/>
          </a:blip>
          <a:stretch>
            <a:fillRect/>
          </a:stretch>
        </p:blipFill>
        <p:spPr>
          <a:xfrm>
            <a:off x="6587250" y="2423162"/>
            <a:ext cx="537900" cy="1135201"/>
          </a:xfrm>
          <a:prstGeom prst="rect">
            <a:avLst/>
          </a:prstGeom>
          <a:noFill/>
          <a:ln>
            <a:noFill/>
          </a:ln>
          <a:effectLst>
            <a:outerShdw blurRad="57150" rotWithShape="0" algn="bl" dir="5400000" dist="19050">
              <a:srgbClr val="000000">
                <a:alpha val="50000"/>
              </a:srgbClr>
            </a:outerShdw>
          </a:effectLst>
        </p:spPr>
      </p:pic>
      <p:sp>
        <p:nvSpPr>
          <p:cNvPr id="321" name="Google Shape;321;p26"/>
          <p:cNvSpPr txBox="1"/>
          <p:nvPr/>
        </p:nvSpPr>
        <p:spPr>
          <a:xfrm>
            <a:off x="5676778"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pic>
        <p:nvPicPr>
          <p:cNvPr id="322" name="Google Shape;322;p26"/>
          <p:cNvPicPr preferRelativeResize="0"/>
          <p:nvPr/>
        </p:nvPicPr>
        <p:blipFill rotWithShape="1">
          <a:blip r:embed="rId7">
            <a:alphaModFix/>
          </a:blip>
          <a:srcRect b="-157409" l="-424970" r="-58459" t="-326021"/>
          <a:stretch/>
        </p:blipFill>
        <p:spPr>
          <a:xfrm>
            <a:off x="0" y="0"/>
            <a:ext cx="9144003" cy="5143501"/>
          </a:xfrm>
          <a:prstGeom prst="rect">
            <a:avLst/>
          </a:prstGeom>
          <a:noFill/>
          <a:ln>
            <a:noFill/>
          </a:ln>
        </p:spPr>
      </p:pic>
      <p:pic>
        <p:nvPicPr>
          <p:cNvPr id="323" name="Google Shape;323;p26"/>
          <p:cNvPicPr preferRelativeResize="0"/>
          <p:nvPr/>
        </p:nvPicPr>
        <p:blipFill>
          <a:blip r:embed="rId8">
            <a:alphaModFix/>
          </a:blip>
          <a:stretch>
            <a:fillRect/>
          </a:stretch>
        </p:blipFill>
        <p:spPr>
          <a:xfrm>
            <a:off x="1342950" y="2585362"/>
            <a:ext cx="1265650" cy="810799"/>
          </a:xfrm>
          <a:prstGeom prst="rect">
            <a:avLst/>
          </a:prstGeom>
          <a:noFill/>
          <a:ln>
            <a:noFill/>
          </a:ln>
        </p:spPr>
      </p:pic>
      <p:sp>
        <p:nvSpPr>
          <p:cNvPr id="324" name="Google Shape;324;p2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27"/>
          <p:cNvPicPr preferRelativeResize="0"/>
          <p:nvPr/>
        </p:nvPicPr>
        <p:blipFill>
          <a:blip r:embed="rId3">
            <a:alphaModFix/>
          </a:blip>
          <a:stretch>
            <a:fillRect/>
          </a:stretch>
        </p:blipFill>
        <p:spPr>
          <a:xfrm>
            <a:off x="5722325" y="1906650"/>
            <a:ext cx="3344024" cy="3500924"/>
          </a:xfrm>
          <a:prstGeom prst="rect">
            <a:avLst/>
          </a:prstGeom>
          <a:noFill/>
          <a:ln>
            <a:noFill/>
          </a:ln>
        </p:spPr>
      </p:pic>
      <p:sp>
        <p:nvSpPr>
          <p:cNvPr id="330" name="Google Shape;330;p27"/>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Traçabilité des interventions</a:t>
            </a:r>
            <a:endParaRPr sz="2000">
              <a:latin typeface="Calistoga"/>
              <a:ea typeface="Calistoga"/>
              <a:cs typeface="Calistoga"/>
              <a:sym typeface="Calistoga"/>
            </a:endParaRPr>
          </a:p>
        </p:txBody>
      </p:sp>
      <p:sp>
        <p:nvSpPr>
          <p:cNvPr id="331" name="Google Shape;331;p27"/>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7"/>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Prouvez votre engagement et votre efficacité</a:t>
            </a:r>
            <a:endParaRPr b="1" sz="1300">
              <a:solidFill>
                <a:schemeClr val="lt1"/>
              </a:solidFill>
              <a:latin typeface="Montserrat"/>
              <a:ea typeface="Montserrat"/>
              <a:cs typeface="Montserrat"/>
              <a:sym typeface="Montserrat"/>
            </a:endParaRPr>
          </a:p>
        </p:txBody>
      </p:sp>
      <p:pic>
        <p:nvPicPr>
          <p:cNvPr id="333" name="Google Shape;333;p27"/>
          <p:cNvPicPr preferRelativeResize="0"/>
          <p:nvPr/>
        </p:nvPicPr>
        <p:blipFill>
          <a:blip r:embed="rId3">
            <a:alphaModFix/>
          </a:blip>
          <a:stretch>
            <a:fillRect/>
          </a:stretch>
        </p:blipFill>
        <p:spPr>
          <a:xfrm>
            <a:off x="3154763" y="1864300"/>
            <a:ext cx="3432475" cy="3500924"/>
          </a:xfrm>
          <a:prstGeom prst="rect">
            <a:avLst/>
          </a:prstGeom>
          <a:noFill/>
          <a:ln>
            <a:noFill/>
          </a:ln>
        </p:spPr>
      </p:pic>
      <p:pic>
        <p:nvPicPr>
          <p:cNvPr id="334" name="Google Shape;334;p27"/>
          <p:cNvPicPr preferRelativeResize="0"/>
          <p:nvPr/>
        </p:nvPicPr>
        <p:blipFill>
          <a:blip r:embed="rId3">
            <a:alphaModFix/>
          </a:blip>
          <a:stretch>
            <a:fillRect/>
          </a:stretch>
        </p:blipFill>
        <p:spPr>
          <a:xfrm>
            <a:off x="731350" y="1906650"/>
            <a:ext cx="3344024" cy="3500924"/>
          </a:xfrm>
          <a:prstGeom prst="rect">
            <a:avLst/>
          </a:prstGeom>
          <a:noFill/>
          <a:ln>
            <a:noFill/>
          </a:ln>
        </p:spPr>
      </p:pic>
      <p:pic>
        <p:nvPicPr>
          <p:cNvPr id="335" name="Google Shape;335;p27"/>
          <p:cNvPicPr preferRelativeResize="0"/>
          <p:nvPr/>
        </p:nvPicPr>
        <p:blipFill>
          <a:blip r:embed="rId4">
            <a:alphaModFix/>
          </a:blip>
          <a:stretch>
            <a:fillRect/>
          </a:stretch>
        </p:blipFill>
        <p:spPr>
          <a:xfrm>
            <a:off x="840275" y="1864300"/>
            <a:ext cx="2271000" cy="2848750"/>
          </a:xfrm>
          <a:prstGeom prst="rect">
            <a:avLst/>
          </a:prstGeom>
          <a:noFill/>
          <a:ln>
            <a:noFill/>
          </a:ln>
        </p:spPr>
      </p:pic>
      <p:pic>
        <p:nvPicPr>
          <p:cNvPr id="336" name="Google Shape;336;p27"/>
          <p:cNvPicPr preferRelativeResize="0"/>
          <p:nvPr/>
        </p:nvPicPr>
        <p:blipFill>
          <a:blip r:embed="rId4">
            <a:alphaModFix/>
          </a:blip>
          <a:stretch>
            <a:fillRect/>
          </a:stretch>
        </p:blipFill>
        <p:spPr>
          <a:xfrm>
            <a:off x="3373700" y="1876975"/>
            <a:ext cx="2331050" cy="2848750"/>
          </a:xfrm>
          <a:prstGeom prst="rect">
            <a:avLst/>
          </a:prstGeom>
          <a:noFill/>
          <a:ln>
            <a:noFill/>
          </a:ln>
        </p:spPr>
      </p:pic>
      <p:pic>
        <p:nvPicPr>
          <p:cNvPr id="337" name="Google Shape;337;p27"/>
          <p:cNvPicPr preferRelativeResize="0"/>
          <p:nvPr/>
        </p:nvPicPr>
        <p:blipFill>
          <a:blip r:embed="rId4">
            <a:alphaModFix/>
          </a:blip>
          <a:stretch>
            <a:fillRect/>
          </a:stretch>
        </p:blipFill>
        <p:spPr>
          <a:xfrm>
            <a:off x="5935625" y="1864300"/>
            <a:ext cx="2271000" cy="2848750"/>
          </a:xfrm>
          <a:prstGeom prst="rect">
            <a:avLst/>
          </a:prstGeom>
          <a:noFill/>
          <a:ln>
            <a:noFill/>
          </a:ln>
        </p:spPr>
      </p:pic>
      <p:sp>
        <p:nvSpPr>
          <p:cNvPr id="338" name="Google Shape;338;p27"/>
          <p:cNvSpPr txBox="1"/>
          <p:nvPr/>
        </p:nvSpPr>
        <p:spPr>
          <a:xfrm>
            <a:off x="1092425" y="3540188"/>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 connecté</a:t>
            </a:r>
            <a:endParaRPr b="1" sz="1100">
              <a:solidFill>
                <a:srgbClr val="6ECCE2"/>
              </a:solidFill>
              <a:latin typeface="Montserrat"/>
              <a:ea typeface="Montserrat"/>
              <a:cs typeface="Montserrat"/>
              <a:sym typeface="Montserrat"/>
            </a:endParaRPr>
          </a:p>
        </p:txBody>
      </p:sp>
      <p:sp>
        <p:nvSpPr>
          <p:cNvPr id="339" name="Google Shape;339;p27"/>
          <p:cNvSpPr txBox="1"/>
          <p:nvPr/>
        </p:nvSpPr>
        <p:spPr>
          <a:xfrm>
            <a:off x="3640100" y="356047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QR code</a:t>
            </a:r>
            <a:endParaRPr/>
          </a:p>
        </p:txBody>
      </p:sp>
      <p:sp>
        <p:nvSpPr>
          <p:cNvPr id="340" name="Google Shape;340;p27"/>
          <p:cNvSpPr txBox="1"/>
          <p:nvPr/>
        </p:nvSpPr>
        <p:spPr>
          <a:xfrm>
            <a:off x="6219325" y="347587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Feuilles de passage connectées</a:t>
            </a:r>
            <a:endParaRPr/>
          </a:p>
        </p:txBody>
      </p:sp>
      <p:sp>
        <p:nvSpPr>
          <p:cNvPr id="341" name="Google Shape;341;p27"/>
          <p:cNvSpPr txBox="1"/>
          <p:nvPr/>
        </p:nvSpPr>
        <p:spPr>
          <a:xfrm>
            <a:off x="1146575" y="405750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sa simplicité</a:t>
            </a:r>
            <a:endParaRPr sz="1000">
              <a:solidFill>
                <a:schemeClr val="dk1"/>
              </a:solidFill>
              <a:latin typeface="Montserrat"/>
              <a:ea typeface="Montserrat"/>
              <a:cs typeface="Montserrat"/>
              <a:sym typeface="Montserrat"/>
            </a:endParaRPr>
          </a:p>
        </p:txBody>
      </p:sp>
      <p:sp>
        <p:nvSpPr>
          <p:cNvPr id="342" name="Google Shape;342;p27"/>
          <p:cNvSpPr txBox="1"/>
          <p:nvPr/>
        </p:nvSpPr>
        <p:spPr>
          <a:xfrm>
            <a:off x="3694250" y="406175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plus de détails</a:t>
            </a:r>
            <a:endParaRPr sz="1000">
              <a:solidFill>
                <a:schemeClr val="dk1"/>
              </a:solidFill>
              <a:latin typeface="Montserrat"/>
              <a:ea typeface="Montserrat"/>
              <a:cs typeface="Montserrat"/>
              <a:sym typeface="Montserrat"/>
            </a:endParaRPr>
          </a:p>
        </p:txBody>
      </p:sp>
      <p:sp>
        <p:nvSpPr>
          <p:cNvPr id="343" name="Google Shape;343;p27"/>
          <p:cNvSpPr txBox="1"/>
          <p:nvPr/>
        </p:nvSpPr>
        <p:spPr>
          <a:xfrm>
            <a:off x="5743175" y="4057500"/>
            <a:ext cx="26559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rassurer les occupants</a:t>
            </a:r>
            <a:endParaRPr sz="1000">
              <a:solidFill>
                <a:schemeClr val="dk1"/>
              </a:solidFill>
              <a:latin typeface="Montserrat"/>
              <a:ea typeface="Montserrat"/>
              <a:cs typeface="Montserrat"/>
              <a:sym typeface="Montserrat"/>
            </a:endParaRPr>
          </a:p>
        </p:txBody>
      </p:sp>
      <p:sp>
        <p:nvSpPr>
          <p:cNvPr id="344" name="Google Shape;344;p27"/>
          <p:cNvSpPr txBox="1"/>
          <p:nvPr/>
        </p:nvSpPr>
        <p:spPr>
          <a:xfrm>
            <a:off x="755121" y="1384350"/>
            <a:ext cx="746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traçabilité qui vous ressemble et adapté à chaque espace à équiper</a:t>
            </a:r>
            <a:endParaRPr sz="1200">
              <a:latin typeface="Montserrat"/>
              <a:ea typeface="Montserrat"/>
              <a:cs typeface="Montserrat"/>
              <a:sym typeface="Montserrat"/>
            </a:endParaRPr>
          </a:p>
        </p:txBody>
      </p:sp>
      <p:pic>
        <p:nvPicPr>
          <p:cNvPr id="345" name="Google Shape;345;p27"/>
          <p:cNvPicPr preferRelativeResize="0"/>
          <p:nvPr/>
        </p:nvPicPr>
        <p:blipFill>
          <a:blip r:embed="rId5">
            <a:alphaModFix/>
          </a:blip>
          <a:stretch>
            <a:fillRect/>
          </a:stretch>
        </p:blipFill>
        <p:spPr>
          <a:xfrm>
            <a:off x="6219325" y="2178029"/>
            <a:ext cx="779400" cy="1059871"/>
          </a:xfrm>
          <a:prstGeom prst="rect">
            <a:avLst/>
          </a:prstGeom>
          <a:noFill/>
          <a:ln>
            <a:noFill/>
          </a:ln>
          <a:effectLst>
            <a:outerShdw blurRad="57150" rotWithShape="0" algn="bl" dir="5400000" dist="19050">
              <a:srgbClr val="000000">
                <a:alpha val="50000"/>
              </a:srgbClr>
            </a:outerShdw>
          </a:effectLst>
        </p:spPr>
      </p:pic>
      <p:pic>
        <p:nvPicPr>
          <p:cNvPr id="346" name="Google Shape;346;p27"/>
          <p:cNvPicPr preferRelativeResize="0"/>
          <p:nvPr/>
        </p:nvPicPr>
        <p:blipFill>
          <a:blip r:embed="rId6">
            <a:alphaModFix/>
          </a:blip>
          <a:stretch>
            <a:fillRect/>
          </a:stretch>
        </p:blipFill>
        <p:spPr>
          <a:xfrm>
            <a:off x="1307426" y="2381387"/>
            <a:ext cx="1336698" cy="856276"/>
          </a:xfrm>
          <a:prstGeom prst="rect">
            <a:avLst/>
          </a:prstGeom>
          <a:noFill/>
          <a:ln>
            <a:noFill/>
          </a:ln>
        </p:spPr>
      </p:pic>
      <p:pic>
        <p:nvPicPr>
          <p:cNvPr id="347" name="Google Shape;347;p27"/>
          <p:cNvPicPr preferRelativeResize="0"/>
          <p:nvPr/>
        </p:nvPicPr>
        <p:blipFill>
          <a:blip r:embed="rId7">
            <a:alphaModFix/>
          </a:blip>
          <a:stretch>
            <a:fillRect/>
          </a:stretch>
        </p:blipFill>
        <p:spPr>
          <a:xfrm>
            <a:off x="4199548" y="2309946"/>
            <a:ext cx="700751" cy="999129"/>
          </a:xfrm>
          <a:prstGeom prst="rect">
            <a:avLst/>
          </a:prstGeom>
          <a:noFill/>
          <a:ln>
            <a:noFill/>
          </a:ln>
        </p:spPr>
      </p:pic>
      <p:pic>
        <p:nvPicPr>
          <p:cNvPr id="348" name="Google Shape;348;p27"/>
          <p:cNvPicPr preferRelativeResize="0"/>
          <p:nvPr/>
        </p:nvPicPr>
        <p:blipFill>
          <a:blip r:embed="rId8">
            <a:alphaModFix/>
          </a:blip>
          <a:stretch>
            <a:fillRect/>
          </a:stretch>
        </p:blipFill>
        <p:spPr>
          <a:xfrm>
            <a:off x="7097900" y="2184384"/>
            <a:ext cx="888124" cy="1047153"/>
          </a:xfrm>
          <a:prstGeom prst="rect">
            <a:avLst/>
          </a:prstGeom>
          <a:noFill/>
          <a:ln>
            <a:noFill/>
          </a:ln>
          <a:effectLst>
            <a:outerShdw blurRad="57150" rotWithShape="0" algn="bl" dir="5400000" dist="19050">
              <a:srgbClr val="000000">
                <a:alpha val="50000"/>
              </a:srgbClr>
            </a:outerShdw>
          </a:effectLst>
        </p:spPr>
      </p:pic>
      <p:sp>
        <p:nvSpPr>
          <p:cNvPr id="349" name="Google Shape;349;p2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28"/>
          <p:cNvPicPr preferRelativeResize="0"/>
          <p:nvPr/>
        </p:nvPicPr>
        <p:blipFill>
          <a:blip r:embed="rId3">
            <a:alphaModFix/>
          </a:blip>
          <a:stretch>
            <a:fillRect/>
          </a:stretch>
        </p:blipFill>
        <p:spPr>
          <a:xfrm>
            <a:off x="4605161" y="1596300"/>
            <a:ext cx="4912714" cy="3500924"/>
          </a:xfrm>
          <a:prstGeom prst="rect">
            <a:avLst/>
          </a:prstGeom>
          <a:noFill/>
          <a:ln>
            <a:noFill/>
          </a:ln>
        </p:spPr>
      </p:pic>
      <p:sp>
        <p:nvSpPr>
          <p:cNvPr id="355" name="Google Shape;355;p28"/>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Propreté à l’usage</a:t>
            </a:r>
            <a:endParaRPr sz="2000">
              <a:latin typeface="Calistoga"/>
              <a:ea typeface="Calistoga"/>
              <a:cs typeface="Calistoga"/>
              <a:sym typeface="Calistoga"/>
            </a:endParaRPr>
          </a:p>
        </p:txBody>
      </p:sp>
      <p:sp>
        <p:nvSpPr>
          <p:cNvPr id="356" name="Google Shape;356;p28"/>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8"/>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Optimisez les tournées de vos agents en fonction de l’occupation des locaux </a:t>
            </a:r>
            <a:endParaRPr b="1" sz="1300">
              <a:solidFill>
                <a:schemeClr val="lt1"/>
              </a:solidFill>
              <a:latin typeface="Montserrat"/>
              <a:ea typeface="Montserrat"/>
              <a:cs typeface="Montserrat"/>
              <a:sym typeface="Montserrat"/>
            </a:endParaRPr>
          </a:p>
        </p:txBody>
      </p:sp>
      <p:pic>
        <p:nvPicPr>
          <p:cNvPr id="358" name="Google Shape;358;p28"/>
          <p:cNvPicPr preferRelativeResize="0"/>
          <p:nvPr/>
        </p:nvPicPr>
        <p:blipFill>
          <a:blip r:embed="rId3">
            <a:alphaModFix/>
          </a:blip>
          <a:stretch>
            <a:fillRect/>
          </a:stretch>
        </p:blipFill>
        <p:spPr>
          <a:xfrm>
            <a:off x="683275" y="1638650"/>
            <a:ext cx="4786120" cy="3500924"/>
          </a:xfrm>
          <a:prstGeom prst="rect">
            <a:avLst/>
          </a:prstGeom>
          <a:noFill/>
          <a:ln>
            <a:noFill/>
          </a:ln>
        </p:spPr>
      </p:pic>
      <p:pic>
        <p:nvPicPr>
          <p:cNvPr id="359" name="Google Shape;359;p28"/>
          <p:cNvPicPr preferRelativeResize="0"/>
          <p:nvPr/>
        </p:nvPicPr>
        <p:blipFill>
          <a:blip r:embed="rId4">
            <a:alphaModFix/>
          </a:blip>
          <a:stretch>
            <a:fillRect/>
          </a:stretch>
        </p:blipFill>
        <p:spPr>
          <a:xfrm>
            <a:off x="839175" y="1596300"/>
            <a:ext cx="3407400" cy="3090524"/>
          </a:xfrm>
          <a:prstGeom prst="rect">
            <a:avLst/>
          </a:prstGeom>
          <a:noFill/>
          <a:ln>
            <a:noFill/>
          </a:ln>
        </p:spPr>
      </p:pic>
      <p:pic>
        <p:nvPicPr>
          <p:cNvPr id="360" name="Google Shape;360;p28"/>
          <p:cNvPicPr preferRelativeResize="0"/>
          <p:nvPr/>
        </p:nvPicPr>
        <p:blipFill>
          <a:blip r:embed="rId4">
            <a:alphaModFix/>
          </a:blip>
          <a:stretch>
            <a:fillRect/>
          </a:stretch>
        </p:blipFill>
        <p:spPr>
          <a:xfrm>
            <a:off x="4763300" y="1596300"/>
            <a:ext cx="3407400" cy="3090524"/>
          </a:xfrm>
          <a:prstGeom prst="rect">
            <a:avLst/>
          </a:prstGeom>
          <a:noFill/>
          <a:ln>
            <a:noFill/>
          </a:ln>
        </p:spPr>
      </p:pic>
      <p:sp>
        <p:nvSpPr>
          <p:cNvPr id="361" name="Google Shape;361;p28"/>
          <p:cNvSpPr txBox="1"/>
          <p:nvPr/>
        </p:nvSpPr>
        <p:spPr>
          <a:xfrm>
            <a:off x="1200162" y="3292464"/>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d’occupation</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(bureaux, salles de réunion)</a:t>
            </a:r>
            <a:endParaRPr i="1" sz="800">
              <a:solidFill>
                <a:srgbClr val="353C3A"/>
              </a:solidFill>
              <a:latin typeface="Montserrat"/>
              <a:ea typeface="Montserrat"/>
              <a:cs typeface="Montserrat"/>
              <a:sym typeface="Montserrat"/>
            </a:endParaRPr>
          </a:p>
        </p:txBody>
      </p:sp>
      <p:sp>
        <p:nvSpPr>
          <p:cNvPr id="362" name="Google Shape;362;p28"/>
          <p:cNvSpPr txBox="1"/>
          <p:nvPr/>
        </p:nvSpPr>
        <p:spPr>
          <a:xfrm>
            <a:off x="5238348" y="3292476"/>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de comptage</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(sanitaires)</a:t>
            </a:r>
            <a:endParaRPr b="1" sz="1100">
              <a:solidFill>
                <a:srgbClr val="6ECCE2"/>
              </a:solidFill>
              <a:latin typeface="Montserrat"/>
              <a:ea typeface="Montserrat"/>
              <a:cs typeface="Montserrat"/>
              <a:sym typeface="Montserrat"/>
            </a:endParaRPr>
          </a:p>
        </p:txBody>
      </p:sp>
      <p:sp>
        <p:nvSpPr>
          <p:cNvPr id="363" name="Google Shape;363;p28"/>
          <p:cNvSpPr txBox="1"/>
          <p:nvPr/>
        </p:nvSpPr>
        <p:spPr>
          <a:xfrm>
            <a:off x="865975" y="3753325"/>
            <a:ext cx="31968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Identification des espaces utilisés</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Mise en lumière des espaces à nettoyer</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Rapport clé en main</a:t>
            </a:r>
            <a:endParaRPr sz="1000">
              <a:solidFill>
                <a:schemeClr val="dk1"/>
              </a:solidFill>
              <a:latin typeface="Montserrat"/>
              <a:ea typeface="Montserrat"/>
              <a:cs typeface="Montserrat"/>
              <a:sym typeface="Montserrat"/>
            </a:endParaRPr>
          </a:p>
        </p:txBody>
      </p:sp>
      <p:sp>
        <p:nvSpPr>
          <p:cNvPr id="364" name="Google Shape;364;p28"/>
          <p:cNvSpPr txBox="1"/>
          <p:nvPr/>
        </p:nvSpPr>
        <p:spPr>
          <a:xfrm>
            <a:off x="4798850" y="3753325"/>
            <a:ext cx="34074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Comptage de flux</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Des repasses en cas de réelle nécessité</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Remplissage des consommables optimisé</a:t>
            </a:r>
            <a:endParaRPr sz="1000">
              <a:solidFill>
                <a:schemeClr val="dk1"/>
              </a:solidFill>
              <a:latin typeface="Montserrat"/>
              <a:ea typeface="Montserrat"/>
              <a:cs typeface="Montserrat"/>
              <a:sym typeface="Montserrat"/>
            </a:endParaRPr>
          </a:p>
        </p:txBody>
      </p:sp>
      <p:pic>
        <p:nvPicPr>
          <p:cNvPr id="365" name="Google Shape;365;p28"/>
          <p:cNvPicPr preferRelativeResize="0"/>
          <p:nvPr/>
        </p:nvPicPr>
        <p:blipFill>
          <a:blip r:embed="rId5">
            <a:alphaModFix/>
          </a:blip>
          <a:stretch>
            <a:fillRect/>
          </a:stretch>
        </p:blipFill>
        <p:spPr>
          <a:xfrm>
            <a:off x="5824248" y="1806676"/>
            <a:ext cx="1356600" cy="1242275"/>
          </a:xfrm>
          <a:prstGeom prst="rect">
            <a:avLst/>
          </a:prstGeom>
          <a:noFill/>
          <a:ln>
            <a:noFill/>
          </a:ln>
          <a:effectLst>
            <a:outerShdw blurRad="57150" rotWithShape="0" algn="bl" dir="5400000" dist="19050">
              <a:srgbClr val="000000">
                <a:alpha val="50000"/>
              </a:srgbClr>
            </a:outerShdw>
          </a:effectLst>
        </p:spPr>
      </p:pic>
      <p:pic>
        <p:nvPicPr>
          <p:cNvPr id="366" name="Google Shape;366;p28"/>
          <p:cNvPicPr preferRelativeResize="0"/>
          <p:nvPr/>
        </p:nvPicPr>
        <p:blipFill>
          <a:blip r:embed="rId6">
            <a:alphaModFix/>
          </a:blip>
          <a:stretch>
            <a:fillRect/>
          </a:stretch>
        </p:blipFill>
        <p:spPr>
          <a:xfrm>
            <a:off x="2018674" y="1806676"/>
            <a:ext cx="891405" cy="1242275"/>
          </a:xfrm>
          <a:prstGeom prst="rect">
            <a:avLst/>
          </a:prstGeom>
          <a:noFill/>
          <a:ln>
            <a:noFill/>
          </a:ln>
          <a:effectLst>
            <a:outerShdw blurRad="57150" rotWithShape="0" algn="bl" dir="5400000" dist="19050">
              <a:srgbClr val="000000">
                <a:alpha val="50000"/>
              </a:srgbClr>
            </a:outerShdw>
          </a:effectLst>
        </p:spPr>
      </p:pic>
      <p:sp>
        <p:nvSpPr>
          <p:cNvPr id="367" name="Google Shape;367;p2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29"/>
          <p:cNvPicPr preferRelativeResize="0"/>
          <p:nvPr/>
        </p:nvPicPr>
        <p:blipFill>
          <a:blip r:embed="rId3">
            <a:alphaModFix/>
          </a:blip>
          <a:stretch>
            <a:fillRect/>
          </a:stretch>
        </p:blipFill>
        <p:spPr>
          <a:xfrm>
            <a:off x="873485" y="3379507"/>
            <a:ext cx="4123091" cy="1593695"/>
          </a:xfrm>
          <a:prstGeom prst="rect">
            <a:avLst/>
          </a:prstGeom>
          <a:noFill/>
          <a:ln>
            <a:noFill/>
          </a:ln>
        </p:spPr>
      </p:pic>
      <p:sp>
        <p:nvSpPr>
          <p:cNvPr id="373" name="Google Shape;373;p29"/>
          <p:cNvSpPr txBox="1"/>
          <p:nvPr/>
        </p:nvSpPr>
        <p:spPr>
          <a:xfrm>
            <a:off x="731350" y="263775"/>
            <a:ext cx="67842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Remontée des demandes / incidents des occupants</a:t>
            </a:r>
            <a:endParaRPr sz="2000">
              <a:latin typeface="Calistoga"/>
              <a:ea typeface="Calistoga"/>
              <a:cs typeface="Calistoga"/>
              <a:sym typeface="Calistoga"/>
            </a:endParaRPr>
          </a:p>
        </p:txBody>
      </p:sp>
      <p:sp>
        <p:nvSpPr>
          <p:cNvPr id="374" name="Google Shape;374;p2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9"/>
          <p:cNvSpPr txBox="1"/>
          <p:nvPr/>
        </p:nvSpPr>
        <p:spPr>
          <a:xfrm>
            <a:off x="815300" y="873475"/>
            <a:ext cx="7305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Facilitez la remontée d’incidents et d’informations pour les occupants des sites</a:t>
            </a:r>
            <a:endParaRPr b="1" sz="1300">
              <a:solidFill>
                <a:schemeClr val="lt1"/>
              </a:solidFill>
              <a:latin typeface="Montserrat"/>
              <a:ea typeface="Montserrat"/>
              <a:cs typeface="Montserrat"/>
              <a:sym typeface="Montserrat"/>
            </a:endParaRPr>
          </a:p>
        </p:txBody>
      </p:sp>
      <p:pic>
        <p:nvPicPr>
          <p:cNvPr id="376" name="Google Shape;376;p29"/>
          <p:cNvPicPr preferRelativeResize="0"/>
          <p:nvPr/>
        </p:nvPicPr>
        <p:blipFill>
          <a:blip r:embed="rId4">
            <a:alphaModFix/>
          </a:blip>
          <a:stretch>
            <a:fillRect/>
          </a:stretch>
        </p:blipFill>
        <p:spPr>
          <a:xfrm>
            <a:off x="1896624" y="3201761"/>
            <a:ext cx="2557034" cy="1437767"/>
          </a:xfrm>
          <a:prstGeom prst="rect">
            <a:avLst/>
          </a:prstGeom>
          <a:noFill/>
          <a:ln>
            <a:noFill/>
          </a:ln>
        </p:spPr>
      </p:pic>
      <p:pic>
        <p:nvPicPr>
          <p:cNvPr id="377" name="Google Shape;377;p29"/>
          <p:cNvPicPr preferRelativeResize="0"/>
          <p:nvPr/>
        </p:nvPicPr>
        <p:blipFill>
          <a:blip r:embed="rId3">
            <a:alphaModFix/>
          </a:blip>
          <a:stretch>
            <a:fillRect/>
          </a:stretch>
        </p:blipFill>
        <p:spPr>
          <a:xfrm>
            <a:off x="2009238" y="1635750"/>
            <a:ext cx="3110010" cy="1981992"/>
          </a:xfrm>
          <a:prstGeom prst="rect">
            <a:avLst/>
          </a:prstGeom>
          <a:noFill/>
          <a:ln>
            <a:noFill/>
          </a:ln>
        </p:spPr>
      </p:pic>
      <p:pic>
        <p:nvPicPr>
          <p:cNvPr id="378" name="Google Shape;378;p29"/>
          <p:cNvPicPr preferRelativeResize="0"/>
          <p:nvPr/>
        </p:nvPicPr>
        <p:blipFill>
          <a:blip r:embed="rId4">
            <a:alphaModFix/>
          </a:blip>
          <a:stretch>
            <a:fillRect/>
          </a:stretch>
        </p:blipFill>
        <p:spPr>
          <a:xfrm>
            <a:off x="1922973" y="1635750"/>
            <a:ext cx="2557034" cy="1437767"/>
          </a:xfrm>
          <a:prstGeom prst="rect">
            <a:avLst/>
          </a:prstGeom>
          <a:noFill/>
          <a:ln>
            <a:noFill/>
          </a:ln>
        </p:spPr>
      </p:pic>
      <p:sp>
        <p:nvSpPr>
          <p:cNvPr id="379" name="Google Shape;379;p29"/>
          <p:cNvSpPr txBox="1"/>
          <p:nvPr/>
        </p:nvSpPr>
        <p:spPr>
          <a:xfrm>
            <a:off x="5385150" y="2299600"/>
            <a:ext cx="2433900" cy="16854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300">
                <a:latin typeface="Montserrat"/>
                <a:ea typeface="Montserrat"/>
                <a:cs typeface="Montserrat"/>
                <a:sym typeface="Montserrat"/>
              </a:rPr>
              <a:t>Ne découvrez plus les problèmes des heures après leur apparition et une fois que la </a:t>
            </a:r>
            <a:r>
              <a:rPr b="1" lang="fr" sz="1300">
                <a:solidFill>
                  <a:srgbClr val="395CED"/>
                </a:solidFill>
                <a:latin typeface="Montserrat"/>
                <a:ea typeface="Montserrat"/>
                <a:cs typeface="Montserrat"/>
                <a:sym typeface="Montserrat"/>
              </a:rPr>
              <a:t>frustration des occupants et de votre client</a:t>
            </a:r>
            <a:r>
              <a:rPr lang="fr" sz="1300">
                <a:latin typeface="Montserrat"/>
                <a:ea typeface="Montserrat"/>
                <a:cs typeface="Montserrat"/>
                <a:sym typeface="Montserrat"/>
              </a:rPr>
              <a:t> s’est faite sentir.</a:t>
            </a:r>
            <a:endParaRPr sz="1300">
              <a:latin typeface="Montserrat"/>
              <a:ea typeface="Montserrat"/>
              <a:cs typeface="Montserrat"/>
              <a:sym typeface="Montserrat"/>
            </a:endParaRPr>
          </a:p>
        </p:txBody>
      </p:sp>
      <p:sp>
        <p:nvSpPr>
          <p:cNvPr id="380" name="Google Shape;380;p29"/>
          <p:cNvSpPr txBox="1"/>
          <p:nvPr/>
        </p:nvSpPr>
        <p:spPr>
          <a:xfrm>
            <a:off x="2079471" y="1734498"/>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381" name="Google Shape;381;p29"/>
          <p:cNvSpPr txBox="1"/>
          <p:nvPr/>
        </p:nvSpPr>
        <p:spPr>
          <a:xfrm>
            <a:off x="2059622" y="3300496"/>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QR codes</a:t>
            </a:r>
            <a:endParaRPr b="1" sz="1100">
              <a:solidFill>
                <a:srgbClr val="6ECCE2"/>
              </a:solidFill>
              <a:latin typeface="Montserrat"/>
              <a:ea typeface="Montserrat"/>
              <a:cs typeface="Montserrat"/>
              <a:sym typeface="Montserrat"/>
            </a:endParaRPr>
          </a:p>
        </p:txBody>
      </p:sp>
      <p:sp>
        <p:nvSpPr>
          <p:cNvPr id="382" name="Google Shape;382;p29"/>
          <p:cNvSpPr txBox="1"/>
          <p:nvPr/>
        </p:nvSpPr>
        <p:spPr>
          <a:xfrm>
            <a:off x="3374425" y="2326850"/>
            <a:ext cx="1079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Le plus simple</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1 clic = 1 ticket</a:t>
            </a:r>
            <a:endParaRPr sz="800">
              <a:latin typeface="Montserrat"/>
              <a:ea typeface="Montserrat"/>
              <a:cs typeface="Montserrat"/>
              <a:sym typeface="Montserrat"/>
            </a:endParaRPr>
          </a:p>
        </p:txBody>
      </p:sp>
      <p:sp>
        <p:nvSpPr>
          <p:cNvPr id="383" name="Google Shape;383;p29"/>
          <p:cNvSpPr txBox="1"/>
          <p:nvPr/>
        </p:nvSpPr>
        <p:spPr>
          <a:xfrm>
            <a:off x="3336749" y="3735550"/>
            <a:ext cx="10296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La plus large typologie d’incidents.</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Plus de détails.</a:t>
            </a:r>
            <a:endParaRPr sz="800">
              <a:latin typeface="Montserrat"/>
              <a:ea typeface="Montserrat"/>
              <a:cs typeface="Montserrat"/>
              <a:sym typeface="Montserrat"/>
            </a:endParaRPr>
          </a:p>
        </p:txBody>
      </p:sp>
      <p:pic>
        <p:nvPicPr>
          <p:cNvPr id="384" name="Google Shape;384;p29"/>
          <p:cNvPicPr preferRelativeResize="0"/>
          <p:nvPr/>
        </p:nvPicPr>
        <p:blipFill>
          <a:blip r:embed="rId3">
            <a:alphaModFix/>
          </a:blip>
          <a:stretch>
            <a:fillRect/>
          </a:stretch>
        </p:blipFill>
        <p:spPr>
          <a:xfrm>
            <a:off x="4914500" y="3276563"/>
            <a:ext cx="4737051" cy="1859575"/>
          </a:xfrm>
          <a:prstGeom prst="rect">
            <a:avLst/>
          </a:prstGeom>
          <a:noFill/>
          <a:ln>
            <a:noFill/>
          </a:ln>
        </p:spPr>
      </p:pic>
      <p:pic>
        <p:nvPicPr>
          <p:cNvPr id="385" name="Google Shape;385;p29"/>
          <p:cNvPicPr preferRelativeResize="0"/>
          <p:nvPr/>
        </p:nvPicPr>
        <p:blipFill>
          <a:blip r:embed="rId5">
            <a:alphaModFix/>
          </a:blip>
          <a:stretch>
            <a:fillRect/>
          </a:stretch>
        </p:blipFill>
        <p:spPr>
          <a:xfrm>
            <a:off x="2161576" y="2088499"/>
            <a:ext cx="1029601" cy="659539"/>
          </a:xfrm>
          <a:prstGeom prst="rect">
            <a:avLst/>
          </a:prstGeom>
          <a:noFill/>
          <a:ln>
            <a:noFill/>
          </a:ln>
        </p:spPr>
      </p:pic>
      <p:pic>
        <p:nvPicPr>
          <p:cNvPr id="386" name="Google Shape;386;p29"/>
          <p:cNvPicPr preferRelativeResize="0"/>
          <p:nvPr/>
        </p:nvPicPr>
        <p:blipFill>
          <a:blip r:embed="rId6">
            <a:alphaModFix/>
          </a:blip>
          <a:stretch>
            <a:fillRect/>
          </a:stretch>
        </p:blipFill>
        <p:spPr>
          <a:xfrm>
            <a:off x="2161575" y="3654505"/>
            <a:ext cx="1029599" cy="766946"/>
          </a:xfrm>
          <a:prstGeom prst="rect">
            <a:avLst/>
          </a:prstGeom>
          <a:noFill/>
          <a:ln>
            <a:noFill/>
          </a:ln>
        </p:spPr>
      </p:pic>
      <p:sp>
        <p:nvSpPr>
          <p:cNvPr id="387" name="Google Shape;387;p2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30"/>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Alerting automatique</a:t>
            </a:r>
            <a:endParaRPr sz="2000">
              <a:latin typeface="Calistoga"/>
              <a:ea typeface="Calistoga"/>
              <a:cs typeface="Calistoga"/>
              <a:sym typeface="Calistoga"/>
            </a:endParaRPr>
          </a:p>
        </p:txBody>
      </p:sp>
      <p:sp>
        <p:nvSpPr>
          <p:cNvPr id="393" name="Google Shape;393;p30"/>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30"/>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Sécurisez vos bâtiments grâce à nos objets connectés (sans fils)</a:t>
            </a:r>
            <a:endParaRPr b="1" sz="1300">
              <a:solidFill>
                <a:schemeClr val="lt1"/>
              </a:solidFill>
              <a:latin typeface="Montserrat"/>
              <a:ea typeface="Montserrat"/>
              <a:cs typeface="Montserrat"/>
              <a:sym typeface="Montserrat"/>
            </a:endParaRPr>
          </a:p>
        </p:txBody>
      </p:sp>
      <p:pic>
        <p:nvPicPr>
          <p:cNvPr id="395" name="Google Shape;395;p30"/>
          <p:cNvPicPr preferRelativeResize="0"/>
          <p:nvPr/>
        </p:nvPicPr>
        <p:blipFill rotWithShape="1">
          <a:blip r:embed="rId3">
            <a:alphaModFix/>
          </a:blip>
          <a:srcRect b="0" l="10595" r="14732" t="0"/>
          <a:stretch/>
        </p:blipFill>
        <p:spPr>
          <a:xfrm>
            <a:off x="5158474" y="1445762"/>
            <a:ext cx="345423" cy="1038874"/>
          </a:xfrm>
          <a:prstGeom prst="rect">
            <a:avLst/>
          </a:prstGeom>
          <a:noFill/>
          <a:ln>
            <a:noFill/>
          </a:ln>
          <a:effectLst>
            <a:outerShdw blurRad="57150" rotWithShape="0" algn="bl" dir="5400000" dist="19050">
              <a:srgbClr val="000000">
                <a:alpha val="50000"/>
              </a:srgbClr>
            </a:outerShdw>
          </a:effectLst>
        </p:spPr>
      </p:pic>
      <p:sp>
        <p:nvSpPr>
          <p:cNvPr id="396" name="Google Shape;396;p30"/>
          <p:cNvSpPr txBox="1"/>
          <p:nvPr/>
        </p:nvSpPr>
        <p:spPr>
          <a:xfrm>
            <a:off x="2201150"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qualité d’air</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température, taux de CO2 ou taux d’humidité anormal </a:t>
            </a:r>
            <a:endParaRPr sz="1000">
              <a:latin typeface="Montserrat"/>
              <a:ea typeface="Montserrat"/>
              <a:cs typeface="Montserrat"/>
              <a:sym typeface="Montserrat"/>
            </a:endParaRPr>
          </a:p>
        </p:txBody>
      </p:sp>
      <p:pic>
        <p:nvPicPr>
          <p:cNvPr id="397" name="Google Shape;397;p30"/>
          <p:cNvPicPr preferRelativeResize="0"/>
          <p:nvPr/>
        </p:nvPicPr>
        <p:blipFill>
          <a:blip r:embed="rId4">
            <a:alphaModFix/>
          </a:blip>
          <a:stretch>
            <a:fillRect/>
          </a:stretch>
        </p:blipFill>
        <p:spPr>
          <a:xfrm>
            <a:off x="1147571" y="2742575"/>
            <a:ext cx="650650" cy="615736"/>
          </a:xfrm>
          <a:prstGeom prst="rect">
            <a:avLst/>
          </a:prstGeom>
          <a:noFill/>
          <a:ln>
            <a:noFill/>
          </a:ln>
          <a:effectLst>
            <a:outerShdw blurRad="57150" rotWithShape="0" algn="bl" dir="5400000" dist="19050">
              <a:srgbClr val="000000">
                <a:alpha val="50000"/>
              </a:srgbClr>
            </a:outerShdw>
          </a:effectLst>
        </p:spPr>
      </p:pic>
      <p:pic>
        <p:nvPicPr>
          <p:cNvPr id="398" name="Google Shape;398;p30"/>
          <p:cNvPicPr preferRelativeResize="0"/>
          <p:nvPr/>
        </p:nvPicPr>
        <p:blipFill rotWithShape="1">
          <a:blip r:embed="rId5">
            <a:alphaModFix/>
          </a:blip>
          <a:srcRect b="0" l="23520" r="22790" t="0"/>
          <a:stretch/>
        </p:blipFill>
        <p:spPr>
          <a:xfrm>
            <a:off x="5084338" y="2697810"/>
            <a:ext cx="493699" cy="819501"/>
          </a:xfrm>
          <a:prstGeom prst="rect">
            <a:avLst/>
          </a:prstGeom>
          <a:noFill/>
          <a:ln>
            <a:noFill/>
          </a:ln>
          <a:effectLst>
            <a:outerShdw blurRad="57150" rotWithShape="0" algn="bl" dir="5400000" dist="19050">
              <a:srgbClr val="000000">
                <a:alpha val="50000"/>
              </a:srgbClr>
            </a:outerShdw>
          </a:effectLst>
        </p:spPr>
      </p:pic>
      <p:sp>
        <p:nvSpPr>
          <p:cNvPr id="399" name="Google Shape;399;p30"/>
          <p:cNvSpPr txBox="1"/>
          <p:nvPr/>
        </p:nvSpPr>
        <p:spPr>
          <a:xfrm>
            <a:off x="2201150" y="264067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fuite d’eau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fuite d’eau ou d’une montée en charge sur une toiture plate</a:t>
            </a:r>
            <a:endParaRPr sz="600">
              <a:solidFill>
                <a:srgbClr val="000000"/>
              </a:solidFill>
              <a:latin typeface="Montserrat"/>
              <a:ea typeface="Montserrat"/>
              <a:cs typeface="Montserrat"/>
              <a:sym typeface="Montserrat"/>
            </a:endParaRPr>
          </a:p>
        </p:txBody>
      </p:sp>
      <p:sp>
        <p:nvSpPr>
          <p:cNvPr id="400" name="Google Shape;400;p30"/>
          <p:cNvSpPr txBox="1"/>
          <p:nvPr/>
        </p:nvSpPr>
        <p:spPr>
          <a:xfrm>
            <a:off x="5847625" y="2716875"/>
            <a:ext cx="2298900" cy="67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par contact sec</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panne sur l’installation surveillée</a:t>
            </a:r>
            <a:endParaRPr sz="1000">
              <a:solidFill>
                <a:srgbClr val="000000"/>
              </a:solidFill>
              <a:latin typeface="Montserrat"/>
              <a:ea typeface="Montserrat"/>
              <a:cs typeface="Montserrat"/>
              <a:sym typeface="Montserrat"/>
            </a:endParaRPr>
          </a:p>
        </p:txBody>
      </p:sp>
      <p:sp>
        <p:nvSpPr>
          <p:cNvPr id="401" name="Google Shape;401;p30"/>
          <p:cNvSpPr txBox="1"/>
          <p:nvPr/>
        </p:nvSpPr>
        <p:spPr>
          <a:xfrm>
            <a:off x="3795150" y="4590900"/>
            <a:ext cx="1553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latin typeface="Calistoga"/>
                <a:ea typeface="Calistoga"/>
                <a:cs typeface="Calistoga"/>
                <a:sym typeface="Calistoga"/>
              </a:rPr>
              <a:t>...</a:t>
            </a:r>
            <a:endParaRPr>
              <a:latin typeface="Calistoga"/>
              <a:ea typeface="Calistoga"/>
              <a:cs typeface="Calistoga"/>
              <a:sym typeface="Calistoga"/>
            </a:endParaRPr>
          </a:p>
        </p:txBody>
      </p:sp>
      <p:sp>
        <p:nvSpPr>
          <p:cNvPr id="402" name="Google Shape;402;p30"/>
          <p:cNvSpPr txBox="1"/>
          <p:nvPr/>
        </p:nvSpPr>
        <p:spPr>
          <a:xfrm>
            <a:off x="2201150" y="3772175"/>
            <a:ext cx="2298900" cy="103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a:t>
            </a:r>
            <a:r>
              <a:rPr b="1" lang="fr" sz="1100">
                <a:solidFill>
                  <a:srgbClr val="395CED"/>
                </a:solidFill>
                <a:latin typeface="Montserrat"/>
                <a:ea typeface="Montserrat"/>
                <a:cs typeface="Montserrat"/>
                <a:sym typeface="Montserrat"/>
              </a:rPr>
              <a:t>’ouverture / fermeture</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une porte est ouverte quand elle devrait être fermée</a:t>
            </a:r>
            <a:endParaRPr sz="600">
              <a:solidFill>
                <a:srgbClr val="000000"/>
              </a:solidFill>
              <a:latin typeface="Montserrat"/>
              <a:ea typeface="Montserrat"/>
              <a:cs typeface="Montserrat"/>
              <a:sym typeface="Montserrat"/>
            </a:endParaRPr>
          </a:p>
        </p:txBody>
      </p:sp>
      <p:pic>
        <p:nvPicPr>
          <p:cNvPr id="403" name="Google Shape;403;p30"/>
          <p:cNvPicPr preferRelativeResize="0"/>
          <p:nvPr/>
        </p:nvPicPr>
        <p:blipFill>
          <a:blip r:embed="rId6">
            <a:alphaModFix/>
          </a:blip>
          <a:stretch>
            <a:fillRect/>
          </a:stretch>
        </p:blipFill>
        <p:spPr>
          <a:xfrm>
            <a:off x="1143365" y="3890771"/>
            <a:ext cx="659100" cy="490900"/>
          </a:xfrm>
          <a:prstGeom prst="rect">
            <a:avLst/>
          </a:prstGeom>
          <a:noFill/>
          <a:ln>
            <a:noFill/>
          </a:ln>
        </p:spPr>
      </p:pic>
      <p:sp>
        <p:nvSpPr>
          <p:cNvPr id="404" name="Google Shape;404;p30"/>
          <p:cNvSpPr txBox="1"/>
          <p:nvPr/>
        </p:nvSpPr>
        <p:spPr>
          <a:xfrm>
            <a:off x="5847625" y="3772175"/>
            <a:ext cx="2298900" cy="87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a:t>
            </a:r>
            <a:r>
              <a:rPr b="1" lang="fr" sz="1100">
                <a:solidFill>
                  <a:srgbClr val="395CED"/>
                </a:solidFill>
                <a:latin typeface="Montserrat"/>
                <a:ea typeface="Montserrat"/>
                <a:cs typeface="Montserrat"/>
                <a:sym typeface="Montserrat"/>
              </a:rPr>
              <a:t>consommation élec / 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 écart trop important est remonté.</a:t>
            </a:r>
            <a:endParaRPr sz="1000"/>
          </a:p>
        </p:txBody>
      </p:sp>
      <p:pic>
        <p:nvPicPr>
          <p:cNvPr id="405" name="Google Shape;405;p30"/>
          <p:cNvPicPr preferRelativeResize="0"/>
          <p:nvPr/>
        </p:nvPicPr>
        <p:blipFill rotWithShape="1">
          <a:blip r:embed="rId7">
            <a:alphaModFix/>
          </a:blip>
          <a:srcRect b="0" l="5007" r="7150" t="0"/>
          <a:stretch/>
        </p:blipFill>
        <p:spPr>
          <a:xfrm>
            <a:off x="5001637" y="3866595"/>
            <a:ext cx="659100" cy="751654"/>
          </a:xfrm>
          <a:prstGeom prst="rect">
            <a:avLst/>
          </a:prstGeom>
          <a:noFill/>
          <a:ln>
            <a:noFill/>
          </a:ln>
          <a:effectLst>
            <a:outerShdw blurRad="57150" rotWithShape="0" algn="bl" dir="5400000" dist="19050">
              <a:srgbClr val="000000">
                <a:alpha val="50000"/>
              </a:srgbClr>
            </a:outerShdw>
          </a:effectLst>
        </p:spPr>
      </p:pic>
      <p:sp>
        <p:nvSpPr>
          <p:cNvPr id="406" name="Google Shape;406;p30"/>
          <p:cNvSpPr txBox="1"/>
          <p:nvPr/>
        </p:nvSpPr>
        <p:spPr>
          <a:xfrm>
            <a:off x="5847625"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température </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Prévention du développement de la légionellose (d’autres cas d’usage possibles). Capteur par sonde</a:t>
            </a:r>
            <a:endParaRPr sz="1000">
              <a:latin typeface="Montserrat"/>
              <a:ea typeface="Montserrat"/>
              <a:cs typeface="Montserrat"/>
              <a:sym typeface="Montserrat"/>
            </a:endParaRPr>
          </a:p>
        </p:txBody>
      </p:sp>
      <p:pic>
        <p:nvPicPr>
          <p:cNvPr id="407" name="Google Shape;407;p30"/>
          <p:cNvPicPr preferRelativeResize="0"/>
          <p:nvPr/>
        </p:nvPicPr>
        <p:blipFill>
          <a:blip r:embed="rId8">
            <a:alphaModFix/>
          </a:blip>
          <a:stretch>
            <a:fillRect/>
          </a:stretch>
        </p:blipFill>
        <p:spPr>
          <a:xfrm>
            <a:off x="997463" y="1573425"/>
            <a:ext cx="493675" cy="755280"/>
          </a:xfrm>
          <a:prstGeom prst="rect">
            <a:avLst/>
          </a:prstGeom>
          <a:noFill/>
          <a:ln>
            <a:noFill/>
          </a:ln>
          <a:effectLst>
            <a:outerShdw blurRad="57150" rotWithShape="0" algn="bl" dir="5400000" dist="19050">
              <a:srgbClr val="000000">
                <a:alpha val="50000"/>
              </a:srgbClr>
            </a:outerShdw>
          </a:effectLst>
        </p:spPr>
      </p:pic>
      <p:pic>
        <p:nvPicPr>
          <p:cNvPr id="408" name="Google Shape;408;p30"/>
          <p:cNvPicPr preferRelativeResize="0"/>
          <p:nvPr/>
        </p:nvPicPr>
        <p:blipFill rotWithShape="1">
          <a:blip r:embed="rId9">
            <a:alphaModFix/>
          </a:blip>
          <a:srcRect b="7426" l="51306" r="8320" t="14313"/>
          <a:stretch/>
        </p:blipFill>
        <p:spPr>
          <a:xfrm rot="-375018">
            <a:off x="1276162" y="1648583"/>
            <a:ext cx="733477" cy="747011"/>
          </a:xfrm>
          <a:prstGeom prst="rect">
            <a:avLst/>
          </a:prstGeom>
          <a:noFill/>
          <a:ln>
            <a:noFill/>
          </a:ln>
        </p:spPr>
      </p:pic>
      <p:sp>
        <p:nvSpPr>
          <p:cNvPr id="409" name="Google Shape;409;p3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31"/>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Pourquoi choisir MerciYanis</a:t>
            </a:r>
            <a:endParaRPr sz="2000">
              <a:latin typeface="Calistoga"/>
              <a:ea typeface="Calistoga"/>
              <a:cs typeface="Calistoga"/>
              <a:sym typeface="Calistoga"/>
            </a:endParaRPr>
          </a:p>
        </p:txBody>
      </p:sp>
      <p:sp>
        <p:nvSpPr>
          <p:cNvPr id="415" name="Google Shape;415;p3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1"/>
          <p:cNvSpPr txBox="1"/>
          <p:nvPr/>
        </p:nvSpPr>
        <p:spPr>
          <a:xfrm>
            <a:off x="815225" y="873475"/>
            <a:ext cx="6966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MerciYanis vs les autres solutions du marché</a:t>
            </a:r>
            <a:endParaRPr b="1" sz="1300">
              <a:solidFill>
                <a:schemeClr val="lt1"/>
              </a:solidFill>
              <a:latin typeface="Montserrat"/>
              <a:ea typeface="Montserrat"/>
              <a:cs typeface="Montserrat"/>
              <a:sym typeface="Montserrat"/>
            </a:endParaRPr>
          </a:p>
        </p:txBody>
      </p:sp>
      <p:pic>
        <p:nvPicPr>
          <p:cNvPr id="417" name="Google Shape;417;p31"/>
          <p:cNvPicPr preferRelativeResize="0"/>
          <p:nvPr/>
        </p:nvPicPr>
        <p:blipFill>
          <a:blip r:embed="rId3">
            <a:alphaModFix/>
          </a:blip>
          <a:stretch>
            <a:fillRect/>
          </a:stretch>
        </p:blipFill>
        <p:spPr>
          <a:xfrm>
            <a:off x="3154763" y="1720100"/>
            <a:ext cx="3432475" cy="3500924"/>
          </a:xfrm>
          <a:prstGeom prst="rect">
            <a:avLst/>
          </a:prstGeom>
          <a:noFill/>
          <a:ln>
            <a:noFill/>
          </a:ln>
        </p:spPr>
      </p:pic>
      <p:pic>
        <p:nvPicPr>
          <p:cNvPr id="418" name="Google Shape;418;p31"/>
          <p:cNvPicPr preferRelativeResize="0"/>
          <p:nvPr/>
        </p:nvPicPr>
        <p:blipFill>
          <a:blip r:embed="rId3">
            <a:alphaModFix/>
          </a:blip>
          <a:stretch>
            <a:fillRect/>
          </a:stretch>
        </p:blipFill>
        <p:spPr>
          <a:xfrm>
            <a:off x="5722325" y="1762450"/>
            <a:ext cx="3344024" cy="3500924"/>
          </a:xfrm>
          <a:prstGeom prst="rect">
            <a:avLst/>
          </a:prstGeom>
          <a:noFill/>
          <a:ln>
            <a:noFill/>
          </a:ln>
        </p:spPr>
      </p:pic>
      <p:pic>
        <p:nvPicPr>
          <p:cNvPr id="419" name="Google Shape;419;p31"/>
          <p:cNvPicPr preferRelativeResize="0"/>
          <p:nvPr/>
        </p:nvPicPr>
        <p:blipFill>
          <a:blip r:embed="rId3">
            <a:alphaModFix/>
          </a:blip>
          <a:stretch>
            <a:fillRect/>
          </a:stretch>
        </p:blipFill>
        <p:spPr>
          <a:xfrm>
            <a:off x="731350" y="1762450"/>
            <a:ext cx="3344024" cy="3500924"/>
          </a:xfrm>
          <a:prstGeom prst="rect">
            <a:avLst/>
          </a:prstGeom>
          <a:noFill/>
          <a:ln>
            <a:noFill/>
          </a:ln>
        </p:spPr>
      </p:pic>
      <p:pic>
        <p:nvPicPr>
          <p:cNvPr id="420" name="Google Shape;420;p31"/>
          <p:cNvPicPr preferRelativeResize="0"/>
          <p:nvPr/>
        </p:nvPicPr>
        <p:blipFill>
          <a:blip r:embed="rId4">
            <a:alphaModFix/>
          </a:blip>
          <a:stretch>
            <a:fillRect/>
          </a:stretch>
        </p:blipFill>
        <p:spPr>
          <a:xfrm>
            <a:off x="840275" y="1720100"/>
            <a:ext cx="2271000" cy="2848750"/>
          </a:xfrm>
          <a:prstGeom prst="rect">
            <a:avLst/>
          </a:prstGeom>
          <a:noFill/>
          <a:ln>
            <a:noFill/>
          </a:ln>
        </p:spPr>
      </p:pic>
      <p:pic>
        <p:nvPicPr>
          <p:cNvPr id="421" name="Google Shape;421;p31"/>
          <p:cNvPicPr preferRelativeResize="0"/>
          <p:nvPr/>
        </p:nvPicPr>
        <p:blipFill>
          <a:blip r:embed="rId4">
            <a:alphaModFix/>
          </a:blip>
          <a:stretch>
            <a:fillRect/>
          </a:stretch>
        </p:blipFill>
        <p:spPr>
          <a:xfrm>
            <a:off x="3373700" y="1732775"/>
            <a:ext cx="2331050" cy="2848750"/>
          </a:xfrm>
          <a:prstGeom prst="rect">
            <a:avLst/>
          </a:prstGeom>
          <a:noFill/>
          <a:ln>
            <a:noFill/>
          </a:ln>
        </p:spPr>
      </p:pic>
      <p:pic>
        <p:nvPicPr>
          <p:cNvPr id="422" name="Google Shape;422;p31"/>
          <p:cNvPicPr preferRelativeResize="0"/>
          <p:nvPr/>
        </p:nvPicPr>
        <p:blipFill>
          <a:blip r:embed="rId4">
            <a:alphaModFix/>
          </a:blip>
          <a:stretch>
            <a:fillRect/>
          </a:stretch>
        </p:blipFill>
        <p:spPr>
          <a:xfrm>
            <a:off x="5935625" y="1720100"/>
            <a:ext cx="2271000" cy="2848750"/>
          </a:xfrm>
          <a:prstGeom prst="rect">
            <a:avLst/>
          </a:prstGeom>
          <a:noFill/>
          <a:ln>
            <a:noFill/>
          </a:ln>
        </p:spPr>
      </p:pic>
      <p:sp>
        <p:nvSpPr>
          <p:cNvPr id="423" name="Google Shape;423;p31"/>
          <p:cNvSpPr txBox="1"/>
          <p:nvPr/>
        </p:nvSpPr>
        <p:spPr>
          <a:xfrm>
            <a:off x="1199754" y="2955726"/>
            <a:ext cx="1552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Complet</a:t>
            </a:r>
            <a:endParaRPr b="1" sz="1200">
              <a:solidFill>
                <a:srgbClr val="6ECCE2"/>
              </a:solidFill>
              <a:latin typeface="Montserrat"/>
              <a:ea typeface="Montserrat"/>
              <a:cs typeface="Montserrat"/>
              <a:sym typeface="Montserrat"/>
            </a:endParaRPr>
          </a:p>
        </p:txBody>
      </p:sp>
      <p:sp>
        <p:nvSpPr>
          <p:cNvPr id="424" name="Google Shape;424;p31"/>
          <p:cNvSpPr txBox="1"/>
          <p:nvPr/>
        </p:nvSpPr>
        <p:spPr>
          <a:xfrm>
            <a:off x="3663357" y="2955726"/>
            <a:ext cx="1720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Simple et moderne</a:t>
            </a:r>
            <a:endParaRPr b="1" sz="1200">
              <a:solidFill>
                <a:srgbClr val="6ECCE2"/>
              </a:solidFill>
              <a:latin typeface="Montserrat"/>
              <a:ea typeface="Montserrat"/>
              <a:cs typeface="Montserrat"/>
              <a:sym typeface="Montserrat"/>
            </a:endParaRPr>
          </a:p>
        </p:txBody>
      </p:sp>
      <p:sp>
        <p:nvSpPr>
          <p:cNvPr id="425" name="Google Shape;425;p31"/>
          <p:cNvSpPr txBox="1"/>
          <p:nvPr/>
        </p:nvSpPr>
        <p:spPr>
          <a:xfrm>
            <a:off x="6064062" y="2959825"/>
            <a:ext cx="2077200" cy="369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fr" sz="1200">
                <a:solidFill>
                  <a:srgbClr val="6ECCE2"/>
                </a:solidFill>
                <a:latin typeface="Montserrat"/>
                <a:ea typeface="Montserrat"/>
                <a:cs typeface="Montserrat"/>
                <a:sym typeface="Montserrat"/>
              </a:rPr>
              <a:t>Déploiement rapide</a:t>
            </a:r>
            <a:endParaRPr b="1" sz="800">
              <a:solidFill>
                <a:srgbClr val="6ECCE2"/>
              </a:solidFill>
              <a:latin typeface="Montserrat"/>
              <a:ea typeface="Montserrat"/>
              <a:cs typeface="Montserrat"/>
              <a:sym typeface="Montserrat"/>
            </a:endParaRPr>
          </a:p>
        </p:txBody>
      </p:sp>
      <p:sp>
        <p:nvSpPr>
          <p:cNvPr id="426" name="Google Shape;426;p31"/>
          <p:cNvSpPr txBox="1"/>
          <p:nvPr/>
        </p:nvSpPr>
        <p:spPr>
          <a:xfrm>
            <a:off x="982100" y="3378275"/>
            <a:ext cx="2010000" cy="1046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000">
                <a:latin typeface="Montserrat"/>
                <a:ea typeface="Montserrat"/>
                <a:cs typeface="Montserrat"/>
                <a:sym typeface="Montserrat"/>
              </a:rPr>
              <a:t>Notre offre répond aux besoins des métiers de la propreté. Tout est au même endroit pour vous, vos agents, et vos clients</a:t>
            </a:r>
            <a:endParaRPr sz="1000">
              <a:latin typeface="Montserrat"/>
              <a:ea typeface="Montserrat"/>
              <a:cs typeface="Montserrat"/>
              <a:sym typeface="Montserrat"/>
            </a:endParaRPr>
          </a:p>
        </p:txBody>
      </p:sp>
      <p:sp>
        <p:nvSpPr>
          <p:cNvPr id="427" name="Google Shape;427;p31"/>
          <p:cNvSpPr txBox="1"/>
          <p:nvPr/>
        </p:nvSpPr>
        <p:spPr>
          <a:xfrm>
            <a:off x="3518450" y="3378275"/>
            <a:ext cx="2077200" cy="869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000">
                <a:latin typeface="Montserrat"/>
                <a:ea typeface="Montserrat"/>
                <a:cs typeface="Montserrat"/>
                <a:sym typeface="Montserrat"/>
              </a:rPr>
              <a:t>Notre plateforme est simple et intuitive, contrairement à la plupart des outils existants sur le marché</a:t>
            </a:r>
            <a:endParaRPr sz="1000">
              <a:latin typeface="Montserrat"/>
              <a:ea typeface="Montserrat"/>
              <a:cs typeface="Montserrat"/>
              <a:sym typeface="Montserrat"/>
            </a:endParaRPr>
          </a:p>
        </p:txBody>
      </p:sp>
      <p:sp>
        <p:nvSpPr>
          <p:cNvPr id="428" name="Google Shape;428;p31"/>
          <p:cNvSpPr txBox="1"/>
          <p:nvPr/>
        </p:nvSpPr>
        <p:spPr>
          <a:xfrm>
            <a:off x="6063300" y="3378275"/>
            <a:ext cx="2010000" cy="869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000">
                <a:latin typeface="Montserrat"/>
                <a:ea typeface="Montserrat"/>
                <a:cs typeface="Montserrat"/>
                <a:sym typeface="Montserrat"/>
              </a:rPr>
              <a:t>Notre déploiement est rapide et efficace.</a:t>
            </a:r>
            <a:endParaRPr sz="1000">
              <a:latin typeface="Montserrat"/>
              <a:ea typeface="Montserrat"/>
              <a:cs typeface="Montserrat"/>
              <a:sym typeface="Montserrat"/>
            </a:endParaRPr>
          </a:p>
          <a:p>
            <a:pPr indent="0" lvl="0" marL="0" rtl="0" algn="ctr">
              <a:lnSpc>
                <a:spcPct val="115000"/>
              </a:lnSpc>
              <a:spcBef>
                <a:spcPts val="0"/>
              </a:spcBef>
              <a:spcAft>
                <a:spcPts val="0"/>
              </a:spcAft>
              <a:buNone/>
            </a:pPr>
            <a:r>
              <a:rPr lang="fr" sz="1000">
                <a:latin typeface="Montserrat"/>
                <a:ea typeface="Montserrat"/>
                <a:cs typeface="Montserrat"/>
                <a:sym typeface="Montserrat"/>
              </a:rPr>
              <a:t>Nos clients nous attribuent d’ailleurs une note de 9,5/10 !</a:t>
            </a:r>
            <a:endParaRPr sz="1000">
              <a:latin typeface="Montserrat"/>
              <a:ea typeface="Montserrat"/>
              <a:cs typeface="Montserrat"/>
              <a:sym typeface="Montserrat"/>
            </a:endParaRPr>
          </a:p>
        </p:txBody>
      </p:sp>
      <p:pic>
        <p:nvPicPr>
          <p:cNvPr id="429" name="Google Shape;429;p31"/>
          <p:cNvPicPr preferRelativeResize="0"/>
          <p:nvPr/>
        </p:nvPicPr>
        <p:blipFill>
          <a:blip r:embed="rId5">
            <a:alphaModFix/>
          </a:blip>
          <a:stretch>
            <a:fillRect/>
          </a:stretch>
        </p:blipFill>
        <p:spPr>
          <a:xfrm>
            <a:off x="1655257" y="2099900"/>
            <a:ext cx="663675" cy="663675"/>
          </a:xfrm>
          <a:prstGeom prst="rect">
            <a:avLst/>
          </a:prstGeom>
          <a:noFill/>
          <a:ln>
            <a:noFill/>
          </a:ln>
          <a:effectLst>
            <a:outerShdw blurRad="57150" rotWithShape="0" algn="bl" dir="5400000" dist="19050">
              <a:srgbClr val="000000">
                <a:alpha val="50000"/>
              </a:srgbClr>
            </a:outerShdw>
          </a:effectLst>
        </p:spPr>
      </p:pic>
      <p:pic>
        <p:nvPicPr>
          <p:cNvPr id="430" name="Google Shape;430;p31"/>
          <p:cNvPicPr preferRelativeResize="0"/>
          <p:nvPr/>
        </p:nvPicPr>
        <p:blipFill>
          <a:blip r:embed="rId6">
            <a:alphaModFix/>
          </a:blip>
          <a:stretch>
            <a:fillRect/>
          </a:stretch>
        </p:blipFill>
        <p:spPr>
          <a:xfrm>
            <a:off x="4191613" y="2099900"/>
            <a:ext cx="663675" cy="663675"/>
          </a:xfrm>
          <a:prstGeom prst="rect">
            <a:avLst/>
          </a:prstGeom>
          <a:noFill/>
          <a:ln>
            <a:noFill/>
          </a:ln>
          <a:effectLst>
            <a:outerShdw blurRad="57150" rotWithShape="0" algn="bl" dir="5400000" dist="19050">
              <a:srgbClr val="000000">
                <a:alpha val="50000"/>
              </a:srgbClr>
            </a:outerShdw>
          </a:effectLst>
        </p:spPr>
      </p:pic>
      <p:pic>
        <p:nvPicPr>
          <p:cNvPr id="431" name="Google Shape;431;p31"/>
          <p:cNvPicPr preferRelativeResize="0"/>
          <p:nvPr/>
        </p:nvPicPr>
        <p:blipFill>
          <a:blip r:embed="rId7">
            <a:alphaModFix/>
          </a:blip>
          <a:stretch>
            <a:fillRect/>
          </a:stretch>
        </p:blipFill>
        <p:spPr>
          <a:xfrm>
            <a:off x="6728000" y="2099900"/>
            <a:ext cx="663675" cy="663675"/>
          </a:xfrm>
          <a:prstGeom prst="rect">
            <a:avLst/>
          </a:prstGeom>
          <a:noFill/>
          <a:ln>
            <a:noFill/>
          </a:ln>
          <a:effectLst>
            <a:outerShdw blurRad="57150" rotWithShape="0" algn="bl" dir="5400000" dist="19050">
              <a:srgbClr val="000000">
                <a:alpha val="50000"/>
              </a:srgbClr>
            </a:outerShdw>
          </a:effectLst>
        </p:spPr>
      </p:pic>
      <p:sp>
        <p:nvSpPr>
          <p:cNvPr id="432" name="Google Shape;432;p3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32"/>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Quelles sont les prochaines étapes ?</a:t>
            </a:r>
            <a:endParaRPr sz="2000">
              <a:latin typeface="Calistoga"/>
              <a:ea typeface="Calistoga"/>
              <a:cs typeface="Calistoga"/>
              <a:sym typeface="Calistoga"/>
            </a:endParaRPr>
          </a:p>
        </p:txBody>
      </p:sp>
      <p:sp>
        <p:nvSpPr>
          <p:cNvPr id="438" name="Google Shape;438;p32"/>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2"/>
          <p:cNvSpPr txBox="1"/>
          <p:nvPr/>
        </p:nvSpPr>
        <p:spPr>
          <a:xfrm>
            <a:off x="815225" y="873475"/>
            <a:ext cx="6966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Justement, notre équipe déploiement prend le relai !</a:t>
            </a:r>
            <a:endParaRPr b="1" sz="1300">
              <a:solidFill>
                <a:schemeClr val="lt1"/>
              </a:solidFill>
              <a:latin typeface="Montserrat"/>
              <a:ea typeface="Montserrat"/>
              <a:cs typeface="Montserrat"/>
              <a:sym typeface="Montserrat"/>
            </a:endParaRPr>
          </a:p>
        </p:txBody>
      </p:sp>
      <p:pic>
        <p:nvPicPr>
          <p:cNvPr id="440" name="Google Shape;440;p32"/>
          <p:cNvPicPr preferRelativeResize="0"/>
          <p:nvPr/>
        </p:nvPicPr>
        <p:blipFill>
          <a:blip r:embed="rId3">
            <a:alphaModFix/>
          </a:blip>
          <a:stretch>
            <a:fillRect/>
          </a:stretch>
        </p:blipFill>
        <p:spPr>
          <a:xfrm>
            <a:off x="3154763" y="1720100"/>
            <a:ext cx="3432475" cy="3500924"/>
          </a:xfrm>
          <a:prstGeom prst="rect">
            <a:avLst/>
          </a:prstGeom>
          <a:noFill/>
          <a:ln>
            <a:noFill/>
          </a:ln>
        </p:spPr>
      </p:pic>
      <p:pic>
        <p:nvPicPr>
          <p:cNvPr id="441" name="Google Shape;441;p32"/>
          <p:cNvPicPr preferRelativeResize="0"/>
          <p:nvPr/>
        </p:nvPicPr>
        <p:blipFill>
          <a:blip r:embed="rId3">
            <a:alphaModFix/>
          </a:blip>
          <a:stretch>
            <a:fillRect/>
          </a:stretch>
        </p:blipFill>
        <p:spPr>
          <a:xfrm>
            <a:off x="5722325" y="1762450"/>
            <a:ext cx="3344024" cy="3500924"/>
          </a:xfrm>
          <a:prstGeom prst="rect">
            <a:avLst/>
          </a:prstGeom>
          <a:noFill/>
          <a:ln>
            <a:noFill/>
          </a:ln>
        </p:spPr>
      </p:pic>
      <p:pic>
        <p:nvPicPr>
          <p:cNvPr id="442" name="Google Shape;442;p32"/>
          <p:cNvPicPr preferRelativeResize="0"/>
          <p:nvPr/>
        </p:nvPicPr>
        <p:blipFill>
          <a:blip r:embed="rId3">
            <a:alphaModFix/>
          </a:blip>
          <a:stretch>
            <a:fillRect/>
          </a:stretch>
        </p:blipFill>
        <p:spPr>
          <a:xfrm>
            <a:off x="731350" y="1762450"/>
            <a:ext cx="3344024" cy="3500924"/>
          </a:xfrm>
          <a:prstGeom prst="rect">
            <a:avLst/>
          </a:prstGeom>
          <a:noFill/>
          <a:ln>
            <a:noFill/>
          </a:ln>
        </p:spPr>
      </p:pic>
      <p:pic>
        <p:nvPicPr>
          <p:cNvPr id="443" name="Google Shape;443;p32"/>
          <p:cNvPicPr preferRelativeResize="0"/>
          <p:nvPr/>
        </p:nvPicPr>
        <p:blipFill>
          <a:blip r:embed="rId4">
            <a:alphaModFix/>
          </a:blip>
          <a:stretch>
            <a:fillRect/>
          </a:stretch>
        </p:blipFill>
        <p:spPr>
          <a:xfrm>
            <a:off x="840275" y="1720100"/>
            <a:ext cx="2271000" cy="2848750"/>
          </a:xfrm>
          <a:prstGeom prst="rect">
            <a:avLst/>
          </a:prstGeom>
          <a:noFill/>
          <a:ln>
            <a:noFill/>
          </a:ln>
        </p:spPr>
      </p:pic>
      <p:pic>
        <p:nvPicPr>
          <p:cNvPr id="444" name="Google Shape;444;p32"/>
          <p:cNvPicPr preferRelativeResize="0"/>
          <p:nvPr/>
        </p:nvPicPr>
        <p:blipFill>
          <a:blip r:embed="rId4">
            <a:alphaModFix/>
          </a:blip>
          <a:stretch>
            <a:fillRect/>
          </a:stretch>
        </p:blipFill>
        <p:spPr>
          <a:xfrm>
            <a:off x="3373700" y="1732775"/>
            <a:ext cx="2331050" cy="2848750"/>
          </a:xfrm>
          <a:prstGeom prst="rect">
            <a:avLst/>
          </a:prstGeom>
          <a:noFill/>
          <a:ln>
            <a:noFill/>
          </a:ln>
        </p:spPr>
      </p:pic>
      <p:pic>
        <p:nvPicPr>
          <p:cNvPr id="445" name="Google Shape;445;p32"/>
          <p:cNvPicPr preferRelativeResize="0"/>
          <p:nvPr/>
        </p:nvPicPr>
        <p:blipFill>
          <a:blip r:embed="rId4">
            <a:alphaModFix/>
          </a:blip>
          <a:stretch>
            <a:fillRect/>
          </a:stretch>
        </p:blipFill>
        <p:spPr>
          <a:xfrm>
            <a:off x="5935625" y="1720100"/>
            <a:ext cx="2271000" cy="2848750"/>
          </a:xfrm>
          <a:prstGeom prst="rect">
            <a:avLst/>
          </a:prstGeom>
          <a:noFill/>
          <a:ln>
            <a:noFill/>
          </a:ln>
        </p:spPr>
      </p:pic>
      <p:sp>
        <p:nvSpPr>
          <p:cNvPr id="446" name="Google Shape;446;p32"/>
          <p:cNvSpPr txBox="1"/>
          <p:nvPr/>
        </p:nvSpPr>
        <p:spPr>
          <a:xfrm>
            <a:off x="1004400" y="2997225"/>
            <a:ext cx="2010000" cy="800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000">
                <a:latin typeface="Montserrat"/>
                <a:ea typeface="Montserrat"/>
                <a:cs typeface="Montserrat"/>
                <a:sym typeface="Montserrat"/>
              </a:rPr>
              <a:t>Notre équipe commerciale vous aide à identifier le périmètre de votre projet </a:t>
            </a:r>
            <a:endParaRPr sz="1000">
              <a:latin typeface="Montserrat"/>
              <a:ea typeface="Montserrat"/>
              <a:cs typeface="Montserrat"/>
              <a:sym typeface="Montserrat"/>
            </a:endParaRPr>
          </a:p>
        </p:txBody>
      </p:sp>
      <p:sp>
        <p:nvSpPr>
          <p:cNvPr id="447" name="Google Shape;447;p32"/>
          <p:cNvSpPr txBox="1"/>
          <p:nvPr/>
        </p:nvSpPr>
        <p:spPr>
          <a:xfrm>
            <a:off x="3518450" y="2997213"/>
            <a:ext cx="2010000" cy="1031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000">
                <a:latin typeface="Montserrat"/>
                <a:ea typeface="Montserrat"/>
                <a:cs typeface="Montserrat"/>
                <a:sym typeface="Montserrat"/>
              </a:rPr>
              <a:t>Notre équipe opérations paramètre les capteurs et les connecte au réseau des objets connectés</a:t>
            </a:r>
            <a:endParaRPr sz="1000">
              <a:latin typeface="Montserrat"/>
              <a:ea typeface="Montserrat"/>
              <a:cs typeface="Montserrat"/>
              <a:sym typeface="Montserrat"/>
            </a:endParaRPr>
          </a:p>
        </p:txBody>
      </p:sp>
      <p:sp>
        <p:nvSpPr>
          <p:cNvPr id="448" name="Google Shape;448;p32"/>
          <p:cNvSpPr txBox="1"/>
          <p:nvPr/>
        </p:nvSpPr>
        <p:spPr>
          <a:xfrm>
            <a:off x="6100487" y="2997225"/>
            <a:ext cx="1941300" cy="800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fr" sz="1000">
                <a:latin typeface="Montserrat"/>
                <a:ea typeface="Montserrat"/>
                <a:cs typeface="Montserrat"/>
                <a:sym typeface="Montserrat"/>
              </a:rPr>
              <a:t>C'est prêt ! Utilisez dès à présent MerciYanis pour piloter votre activité</a:t>
            </a:r>
            <a:endParaRPr sz="1000">
              <a:latin typeface="Montserrat"/>
              <a:ea typeface="Montserrat"/>
              <a:cs typeface="Montserrat"/>
              <a:sym typeface="Montserrat"/>
            </a:endParaRPr>
          </a:p>
        </p:txBody>
      </p:sp>
      <p:pic>
        <p:nvPicPr>
          <p:cNvPr id="449" name="Google Shape;449;p32"/>
          <p:cNvPicPr preferRelativeResize="0"/>
          <p:nvPr/>
        </p:nvPicPr>
        <p:blipFill>
          <a:blip r:embed="rId5">
            <a:alphaModFix/>
          </a:blip>
          <a:stretch>
            <a:fillRect/>
          </a:stretch>
        </p:blipFill>
        <p:spPr>
          <a:xfrm>
            <a:off x="1797275" y="2064975"/>
            <a:ext cx="351384" cy="623700"/>
          </a:xfrm>
          <a:prstGeom prst="rect">
            <a:avLst/>
          </a:prstGeom>
          <a:noFill/>
          <a:ln>
            <a:noFill/>
          </a:ln>
        </p:spPr>
      </p:pic>
      <p:pic>
        <p:nvPicPr>
          <p:cNvPr id="450" name="Google Shape;450;p32"/>
          <p:cNvPicPr preferRelativeResize="0"/>
          <p:nvPr/>
        </p:nvPicPr>
        <p:blipFill>
          <a:blip r:embed="rId6">
            <a:alphaModFix/>
          </a:blip>
          <a:stretch>
            <a:fillRect/>
          </a:stretch>
        </p:blipFill>
        <p:spPr>
          <a:xfrm>
            <a:off x="4296850" y="2069936"/>
            <a:ext cx="453200" cy="623691"/>
          </a:xfrm>
          <a:prstGeom prst="rect">
            <a:avLst/>
          </a:prstGeom>
          <a:noFill/>
          <a:ln>
            <a:noFill/>
          </a:ln>
        </p:spPr>
      </p:pic>
      <p:pic>
        <p:nvPicPr>
          <p:cNvPr id="451" name="Google Shape;451;p32"/>
          <p:cNvPicPr preferRelativeResize="0"/>
          <p:nvPr/>
        </p:nvPicPr>
        <p:blipFill>
          <a:blip r:embed="rId7">
            <a:alphaModFix/>
          </a:blip>
          <a:stretch>
            <a:fillRect/>
          </a:stretch>
        </p:blipFill>
        <p:spPr>
          <a:xfrm>
            <a:off x="6836450" y="2065005"/>
            <a:ext cx="469350" cy="623635"/>
          </a:xfrm>
          <a:prstGeom prst="rect">
            <a:avLst/>
          </a:prstGeom>
          <a:noFill/>
          <a:ln>
            <a:noFill/>
          </a:ln>
        </p:spPr>
      </p:pic>
      <p:pic>
        <p:nvPicPr>
          <p:cNvPr id="452" name="Google Shape;452;p32"/>
          <p:cNvPicPr preferRelativeResize="0"/>
          <p:nvPr/>
        </p:nvPicPr>
        <p:blipFill>
          <a:blip r:embed="rId8">
            <a:alphaModFix/>
          </a:blip>
          <a:stretch>
            <a:fillRect/>
          </a:stretch>
        </p:blipFill>
        <p:spPr>
          <a:xfrm>
            <a:off x="2275475" y="3891912"/>
            <a:ext cx="1720201" cy="567764"/>
          </a:xfrm>
          <a:prstGeom prst="rect">
            <a:avLst/>
          </a:prstGeom>
          <a:noFill/>
          <a:ln>
            <a:noFill/>
          </a:ln>
        </p:spPr>
      </p:pic>
      <p:pic>
        <p:nvPicPr>
          <p:cNvPr id="453" name="Google Shape;453;p32"/>
          <p:cNvPicPr preferRelativeResize="0"/>
          <p:nvPr/>
        </p:nvPicPr>
        <p:blipFill>
          <a:blip r:embed="rId9">
            <a:alphaModFix/>
          </a:blip>
          <a:stretch>
            <a:fillRect/>
          </a:stretch>
        </p:blipFill>
        <p:spPr>
          <a:xfrm>
            <a:off x="5007669" y="1528277"/>
            <a:ext cx="1730657" cy="472475"/>
          </a:xfrm>
          <a:prstGeom prst="rect">
            <a:avLst/>
          </a:prstGeom>
          <a:noFill/>
          <a:ln>
            <a:noFill/>
          </a:ln>
        </p:spPr>
      </p:pic>
      <p:sp>
        <p:nvSpPr>
          <p:cNvPr id="454" name="Google Shape;454;p3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nvSpPr>
        <p:spPr>
          <a:xfrm>
            <a:off x="5047575" y="494225"/>
            <a:ext cx="38016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200">
                <a:latin typeface="Calistoga"/>
                <a:ea typeface="Calistoga"/>
                <a:cs typeface="Calistoga"/>
                <a:sym typeface="Calistoga"/>
              </a:rPr>
              <a:t>Le mot des co-fondateurs</a:t>
            </a:r>
            <a:endParaRPr sz="2200">
              <a:latin typeface="Calistoga"/>
              <a:ea typeface="Calistoga"/>
              <a:cs typeface="Calistoga"/>
              <a:sym typeface="Calistoga"/>
            </a:endParaRPr>
          </a:p>
        </p:txBody>
      </p:sp>
      <p:sp>
        <p:nvSpPr>
          <p:cNvPr id="100" name="Google Shape;100;p15"/>
          <p:cNvSpPr txBox="1"/>
          <p:nvPr/>
        </p:nvSpPr>
        <p:spPr>
          <a:xfrm>
            <a:off x="5047575" y="1190950"/>
            <a:ext cx="3372900" cy="3278700"/>
          </a:xfrm>
          <a:prstGeom prst="rect">
            <a:avLst/>
          </a:prstGeom>
          <a:noFill/>
          <a:ln>
            <a:noFill/>
          </a:ln>
        </p:spPr>
        <p:txBody>
          <a:bodyPr anchorCtr="0" anchor="t" bIns="91425" lIns="91425" spcFirstLastPara="1" rIns="91425" wrap="square" tIns="91425">
            <a:spAutoFit/>
          </a:bodyPr>
          <a:lstStyle/>
          <a:p>
            <a:pPr indent="0" lvl="0" marL="0" rtl="0" algn="just">
              <a:lnSpc>
                <a:spcPct val="150000"/>
              </a:lnSpc>
              <a:spcBef>
                <a:spcPts val="120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Les entreprises ont fait face à une épidémie mondiale qui a bouleversé les méthodes de fonctionnement, de communication, d’occupation des espaces dans les bâtiments. </a:t>
            </a:r>
            <a:endParaRPr sz="900">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Placés au cœur des ententes, les acteurs de la propreté se réinventent en digitalisant les actions opérationnelles afin de répondre à ces nouveaux besoins.</a:t>
            </a:r>
            <a:endParaRPr sz="900">
              <a:solidFill>
                <a:schemeClr val="dk1"/>
              </a:solidFill>
              <a:latin typeface="Montserrat"/>
              <a:ea typeface="Montserrat"/>
              <a:cs typeface="Montserrat"/>
              <a:sym typeface="Montserrat"/>
            </a:endParaRPr>
          </a:p>
          <a:p>
            <a:pPr indent="0" lvl="0" marL="0" rtl="0" algn="just">
              <a:lnSpc>
                <a:spcPct val="150000"/>
              </a:lnSpc>
              <a:spcBef>
                <a:spcPts val="120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Nous sommes convaincus que le digital, combiné aux objets connectés, permettra aux acteurs de la propreté de répondre aux nouvelles  attentes des décisionnaires. </a:t>
            </a:r>
            <a:endParaRPr sz="900">
              <a:solidFill>
                <a:schemeClr val="dk1"/>
              </a:solidFill>
              <a:latin typeface="Montserrat"/>
              <a:ea typeface="Montserrat"/>
              <a:cs typeface="Montserrat"/>
              <a:sym typeface="Montserrat"/>
            </a:endParaRPr>
          </a:p>
          <a:p>
            <a:pPr indent="0" lvl="0" marL="0" rtl="0" algn="just">
              <a:lnSpc>
                <a:spcPct val="150000"/>
              </a:lnSpc>
              <a:spcBef>
                <a:spcPts val="1200"/>
              </a:spcBef>
              <a:spcAft>
                <a:spcPts val="1200"/>
              </a:spcAft>
              <a:buNone/>
            </a:pPr>
            <a:r>
              <a:rPr lang="fr" sz="900">
                <a:solidFill>
                  <a:schemeClr val="dk1"/>
                </a:solidFill>
                <a:latin typeface="Montserrat"/>
                <a:ea typeface="Montserrat"/>
                <a:cs typeface="Montserrat"/>
                <a:sym typeface="Montserrat"/>
              </a:rPr>
              <a:t>C'est pour cela que nous avons construit la plateforme MerciYanis.</a:t>
            </a:r>
            <a:endParaRPr sz="900">
              <a:latin typeface="Montserrat"/>
              <a:ea typeface="Montserrat"/>
              <a:cs typeface="Montserrat"/>
              <a:sym typeface="Montserrat"/>
            </a:endParaRPr>
          </a:p>
        </p:txBody>
      </p:sp>
      <p:pic>
        <p:nvPicPr>
          <p:cNvPr id="101" name="Google Shape;101;p15"/>
          <p:cNvPicPr preferRelativeResize="0"/>
          <p:nvPr/>
        </p:nvPicPr>
        <p:blipFill rotWithShape="1">
          <a:blip r:embed="rId3">
            <a:alphaModFix/>
          </a:blip>
          <a:srcRect b="0" l="11375" r="10223" t="0"/>
          <a:stretch/>
        </p:blipFill>
        <p:spPr>
          <a:xfrm>
            <a:off x="0" y="577200"/>
            <a:ext cx="4673700" cy="3353100"/>
          </a:xfrm>
          <a:prstGeom prst="round1Rect">
            <a:avLst>
              <a:gd fmla="val 16667" name="adj"/>
            </a:avLst>
          </a:prstGeom>
          <a:noFill/>
          <a:ln>
            <a:noFill/>
          </a:ln>
        </p:spPr>
      </p:pic>
      <p:sp>
        <p:nvSpPr>
          <p:cNvPr id="102" name="Google Shape;102;p15"/>
          <p:cNvSpPr/>
          <p:nvPr/>
        </p:nvSpPr>
        <p:spPr>
          <a:xfrm>
            <a:off x="324750" y="4163050"/>
            <a:ext cx="3954900" cy="5529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
          <p:cNvSpPr txBox="1"/>
          <p:nvPr/>
        </p:nvSpPr>
        <p:spPr>
          <a:xfrm>
            <a:off x="324750" y="4148650"/>
            <a:ext cx="3954900" cy="54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1100">
                <a:solidFill>
                  <a:schemeClr val="lt1"/>
                </a:solidFill>
                <a:latin typeface="Montserrat"/>
                <a:ea typeface="Montserrat"/>
                <a:cs typeface="Montserrat"/>
                <a:sym typeface="Montserrat"/>
              </a:rPr>
              <a:t>Elise Applanat  &amp; Guillaume Blanc, </a:t>
            </a:r>
            <a:endParaRPr sz="1100">
              <a:solidFill>
                <a:schemeClr val="lt1"/>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100">
                <a:solidFill>
                  <a:schemeClr val="lt1"/>
                </a:solidFill>
                <a:latin typeface="Montserrat"/>
                <a:ea typeface="Montserrat"/>
                <a:cs typeface="Montserrat"/>
                <a:sym typeface="Montserrat"/>
              </a:rPr>
              <a:t>co-fondateurs de MerciYanis</a:t>
            </a:r>
            <a:endParaRPr sz="1100">
              <a:solidFill>
                <a:schemeClr val="lt1"/>
              </a:solidFill>
              <a:latin typeface="Montserrat"/>
              <a:ea typeface="Montserrat"/>
              <a:cs typeface="Montserrat"/>
              <a:sym typeface="Montserrat"/>
            </a:endParaRPr>
          </a:p>
        </p:txBody>
      </p:sp>
      <p:sp>
        <p:nvSpPr>
          <p:cNvPr id="104" name="Google Shape;104;p1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33"/>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Votre contact référent chez MerciYanis</a:t>
            </a:r>
            <a:endParaRPr sz="2000">
              <a:latin typeface="Calistoga"/>
              <a:ea typeface="Calistoga"/>
              <a:cs typeface="Calistoga"/>
              <a:sym typeface="Calistoga"/>
            </a:endParaRPr>
          </a:p>
        </p:txBody>
      </p:sp>
      <p:sp>
        <p:nvSpPr>
          <p:cNvPr id="460" name="Google Shape;460;p33"/>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33"/>
          <p:cNvSpPr txBox="1"/>
          <p:nvPr/>
        </p:nvSpPr>
        <p:spPr>
          <a:xfrm>
            <a:off x="815225" y="873475"/>
            <a:ext cx="7409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Pour toute demande, conseil, déploiement etc. je suis à votre écoute !</a:t>
            </a:r>
            <a:endParaRPr b="1" sz="1300">
              <a:solidFill>
                <a:schemeClr val="lt1"/>
              </a:solidFill>
              <a:latin typeface="Montserrat"/>
              <a:ea typeface="Montserrat"/>
              <a:cs typeface="Montserrat"/>
              <a:sym typeface="Montserrat"/>
            </a:endParaRPr>
          </a:p>
        </p:txBody>
      </p:sp>
      <p:pic>
        <p:nvPicPr>
          <p:cNvPr id="462" name="Google Shape;462;p33"/>
          <p:cNvPicPr preferRelativeResize="0"/>
          <p:nvPr/>
        </p:nvPicPr>
        <p:blipFill>
          <a:blip r:embed="rId3">
            <a:alphaModFix/>
          </a:blip>
          <a:stretch>
            <a:fillRect/>
          </a:stretch>
        </p:blipFill>
        <p:spPr>
          <a:xfrm>
            <a:off x="352350" y="2225350"/>
            <a:ext cx="4419551" cy="2559099"/>
          </a:xfrm>
          <a:prstGeom prst="rect">
            <a:avLst/>
          </a:prstGeom>
          <a:noFill/>
          <a:ln>
            <a:noFill/>
          </a:ln>
        </p:spPr>
      </p:pic>
      <p:pic>
        <p:nvPicPr>
          <p:cNvPr id="463" name="Google Shape;463;p33"/>
          <p:cNvPicPr preferRelativeResize="0"/>
          <p:nvPr/>
        </p:nvPicPr>
        <p:blipFill>
          <a:blip r:embed="rId4">
            <a:alphaModFix/>
          </a:blip>
          <a:stretch>
            <a:fillRect/>
          </a:stretch>
        </p:blipFill>
        <p:spPr>
          <a:xfrm>
            <a:off x="850625" y="2433850"/>
            <a:ext cx="2935325" cy="1440699"/>
          </a:xfrm>
          <a:prstGeom prst="rect">
            <a:avLst/>
          </a:prstGeom>
          <a:noFill/>
          <a:ln>
            <a:noFill/>
          </a:ln>
        </p:spPr>
      </p:pic>
      <p:sp>
        <p:nvSpPr>
          <p:cNvPr id="464" name="Google Shape;464;p33"/>
          <p:cNvSpPr txBox="1"/>
          <p:nvPr/>
        </p:nvSpPr>
        <p:spPr>
          <a:xfrm>
            <a:off x="1997433" y="2631010"/>
            <a:ext cx="18417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000">
                <a:latin typeface="Montserrat"/>
                <a:ea typeface="Montserrat"/>
                <a:cs typeface="Montserrat"/>
                <a:sym typeface="Montserrat"/>
              </a:rPr>
              <a:t>Océane Coux</a:t>
            </a:r>
            <a:endParaRPr b="1" sz="1000">
              <a:latin typeface="Montserrat"/>
              <a:ea typeface="Montserrat"/>
              <a:cs typeface="Montserrat"/>
              <a:sym typeface="Montserrat"/>
            </a:endParaRPr>
          </a:p>
        </p:txBody>
      </p:sp>
      <p:sp>
        <p:nvSpPr>
          <p:cNvPr id="465" name="Google Shape;465;p33"/>
          <p:cNvSpPr txBox="1"/>
          <p:nvPr/>
        </p:nvSpPr>
        <p:spPr>
          <a:xfrm>
            <a:off x="1997417" y="2882982"/>
            <a:ext cx="17799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700">
                <a:solidFill>
                  <a:schemeClr val="dk1"/>
                </a:solidFill>
                <a:latin typeface="Montserrat"/>
                <a:ea typeface="Montserrat"/>
                <a:cs typeface="Montserrat"/>
                <a:sym typeface="Montserrat"/>
              </a:rPr>
              <a:t>Référente commerciale T2MC</a:t>
            </a:r>
            <a:endParaRPr sz="700">
              <a:solidFill>
                <a:schemeClr val="dk1"/>
              </a:solidFill>
              <a:latin typeface="Montserrat"/>
              <a:ea typeface="Montserrat"/>
              <a:cs typeface="Montserrat"/>
              <a:sym typeface="Montserrat"/>
            </a:endParaRPr>
          </a:p>
        </p:txBody>
      </p:sp>
      <p:sp>
        <p:nvSpPr>
          <p:cNvPr id="466" name="Google Shape;466;p33"/>
          <p:cNvSpPr txBox="1"/>
          <p:nvPr/>
        </p:nvSpPr>
        <p:spPr>
          <a:xfrm>
            <a:off x="1997414" y="3148850"/>
            <a:ext cx="1657500" cy="415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fr" sz="600">
                <a:solidFill>
                  <a:schemeClr val="dk2"/>
                </a:solidFill>
                <a:uFill>
                  <a:noFill/>
                </a:uFill>
                <a:latin typeface="Montserrat"/>
                <a:ea typeface="Montserrat"/>
                <a:cs typeface="Montserrat"/>
                <a:sym typeface="Montserrat"/>
                <a:hlinkClick r:id="rId5">
                  <a:extLst>
                    <a:ext uri="{A12FA001-AC4F-418D-AE19-62706E023703}">
                      <ahyp:hlinkClr val="tx"/>
                    </a:ext>
                  </a:extLst>
                </a:hlinkClick>
              </a:rPr>
              <a:t>oceane@merciyanis.com</a:t>
            </a:r>
            <a:endParaRPr sz="600">
              <a:solidFill>
                <a:schemeClr val="dk2"/>
              </a:solidFill>
              <a:latin typeface="Montserrat"/>
              <a:ea typeface="Montserrat"/>
              <a:cs typeface="Montserrat"/>
              <a:sym typeface="Montserrat"/>
            </a:endParaRPr>
          </a:p>
          <a:p>
            <a:pPr indent="0" lvl="0" marL="0" marR="0" rtl="0" algn="l">
              <a:lnSpc>
                <a:spcPct val="150000"/>
              </a:lnSpc>
              <a:spcBef>
                <a:spcPts val="0"/>
              </a:spcBef>
              <a:spcAft>
                <a:spcPts val="1200"/>
              </a:spcAft>
              <a:buNone/>
            </a:pPr>
            <a:r>
              <a:rPr lang="fr" sz="600">
                <a:solidFill>
                  <a:schemeClr val="dk2"/>
                </a:solidFill>
                <a:latin typeface="Montserrat"/>
                <a:ea typeface="Montserrat"/>
                <a:cs typeface="Montserrat"/>
                <a:sym typeface="Montserrat"/>
              </a:rPr>
              <a:t>06 15 18 38 46</a:t>
            </a:r>
            <a:endParaRPr sz="600">
              <a:solidFill>
                <a:schemeClr val="dk2"/>
              </a:solidFill>
              <a:latin typeface="Montserrat"/>
              <a:ea typeface="Montserrat"/>
              <a:cs typeface="Montserrat"/>
              <a:sym typeface="Montserrat"/>
            </a:endParaRPr>
          </a:p>
        </p:txBody>
      </p:sp>
      <p:pic>
        <p:nvPicPr>
          <p:cNvPr id="467" name="Google Shape;467;p33"/>
          <p:cNvPicPr preferRelativeResize="0"/>
          <p:nvPr/>
        </p:nvPicPr>
        <p:blipFill>
          <a:blip r:embed="rId6">
            <a:alphaModFix/>
          </a:blip>
          <a:stretch>
            <a:fillRect/>
          </a:stretch>
        </p:blipFill>
        <p:spPr>
          <a:xfrm>
            <a:off x="1152868" y="2753513"/>
            <a:ext cx="795000" cy="772500"/>
          </a:xfrm>
          <a:prstGeom prst="ellipse">
            <a:avLst/>
          </a:prstGeom>
          <a:noFill/>
          <a:ln>
            <a:noFill/>
          </a:ln>
        </p:spPr>
      </p:pic>
      <p:sp>
        <p:nvSpPr>
          <p:cNvPr id="468" name="Google Shape;468;p3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469" name="Google Shape;469;p33"/>
          <p:cNvPicPr preferRelativeResize="0"/>
          <p:nvPr/>
        </p:nvPicPr>
        <p:blipFill>
          <a:blip r:embed="rId7">
            <a:alphaModFix/>
          </a:blip>
          <a:stretch>
            <a:fillRect/>
          </a:stretch>
        </p:blipFill>
        <p:spPr>
          <a:xfrm>
            <a:off x="4401050" y="1726750"/>
            <a:ext cx="3845400" cy="2797800"/>
          </a:xfrm>
          <a:prstGeom prst="roundRect">
            <a:avLst>
              <a:gd fmla="val 7879" name="adj"/>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pic>
        <p:nvPicPr>
          <p:cNvPr id="474" name="Google Shape;474;p34"/>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475" name="Google Shape;475;p34"/>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476" name="Google Shape;476;p34"/>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477" name="Google Shape;477;p34"/>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478" name="Google Shape;478;p34"/>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479" name="Google Shape;479;p34"/>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480" name="Google Shape;480;p34"/>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481" name="Google Shape;481;p34"/>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482" name="Google Shape;482;p34"/>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483" name="Google Shape;483;p34"/>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484" name="Google Shape;484;p34"/>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485" name="Google Shape;485;p34"/>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486" name="Google Shape;486;p34"/>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487" name="Google Shape;487;p34"/>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488" name="Google Shape;488;p34"/>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489" name="Google Shape;489;p34"/>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490" name="Google Shape;490;p34"/>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491" name="Google Shape;491;p34"/>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492" name="Google Shape;492;p34"/>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493" name="Google Shape;493;p34"/>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494" name="Google Shape;494;p34"/>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495" name="Google Shape;495;p34"/>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496" name="Google Shape;496;p34"/>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497" name="Google Shape;497;p34"/>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498" name="Google Shape;498;p34"/>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499" name="Google Shape;499;p34"/>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500" name="Google Shape;500;p34"/>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501" name="Google Shape;501;p34"/>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502" name="Google Shape;502;p34"/>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503" name="Google Shape;503;p34"/>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504" name="Google Shape;504;p34"/>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505" name="Google Shape;505;p34"/>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sp>
        <p:nvSpPr>
          <p:cNvPr id="506" name="Google Shape;506;p34"/>
          <p:cNvSpPr txBox="1"/>
          <p:nvPr/>
        </p:nvSpPr>
        <p:spPr>
          <a:xfrm>
            <a:off x="2635188" y="2177975"/>
            <a:ext cx="3873600" cy="338700"/>
          </a:xfrm>
          <a:prstGeom prst="rect">
            <a:avLst/>
          </a:prstGeom>
          <a:noFill/>
          <a:ln>
            <a:noFill/>
          </a:ln>
        </p:spPr>
        <p:txBody>
          <a:bodyPr anchorCtr="0" anchor="t" bIns="91425" lIns="90000" spcFirstLastPara="1" rIns="91425" wrap="square" tIns="91425">
            <a:spAutoFit/>
          </a:bodyPr>
          <a:lstStyle/>
          <a:p>
            <a:pPr indent="0" lvl="0" marL="0" rtl="0" algn="ctr">
              <a:spcBef>
                <a:spcPts val="0"/>
              </a:spcBef>
              <a:spcAft>
                <a:spcPts val="0"/>
              </a:spcAft>
              <a:buNone/>
            </a:pPr>
            <a:r>
              <a:rPr lang="fr" sz="1000">
                <a:solidFill>
                  <a:schemeClr val="dk2"/>
                </a:solidFill>
                <a:latin typeface="Montserrat"/>
                <a:ea typeface="Montserrat"/>
                <a:cs typeface="Montserrat"/>
                <a:sym typeface="Montserrat"/>
              </a:rPr>
              <a:t>M     E     R     C     I     Y     A     N     I     S</a:t>
            </a:r>
            <a:endParaRPr sz="1000">
              <a:solidFill>
                <a:schemeClr val="dk2"/>
              </a:solidFill>
              <a:latin typeface="Montserrat"/>
              <a:ea typeface="Montserrat"/>
              <a:cs typeface="Montserrat"/>
              <a:sym typeface="Montserrat"/>
            </a:endParaRPr>
          </a:p>
        </p:txBody>
      </p:sp>
      <p:pic>
        <p:nvPicPr>
          <p:cNvPr id="507" name="Google Shape;507;p34"/>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6"/>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Présentation de MerciYanis</a:t>
            </a:r>
            <a:endParaRPr sz="2000">
              <a:latin typeface="Calistoga"/>
              <a:ea typeface="Calistoga"/>
              <a:cs typeface="Calistoga"/>
              <a:sym typeface="Calistoga"/>
            </a:endParaRPr>
          </a:p>
        </p:txBody>
      </p:sp>
      <p:sp>
        <p:nvSpPr>
          <p:cNvPr id="110" name="Google Shape;110;p16"/>
          <p:cNvSpPr/>
          <p:nvPr/>
        </p:nvSpPr>
        <p:spPr>
          <a:xfrm>
            <a:off x="837300" y="815600"/>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6"/>
          <p:cNvSpPr txBox="1"/>
          <p:nvPr/>
        </p:nvSpPr>
        <p:spPr>
          <a:xfrm>
            <a:off x="837300" y="815600"/>
            <a:ext cx="3000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Nos chiffres clés</a:t>
            </a:r>
            <a:endParaRPr b="1" sz="1300">
              <a:solidFill>
                <a:schemeClr val="lt1"/>
              </a:solidFill>
              <a:latin typeface="Montserrat"/>
              <a:ea typeface="Montserrat"/>
              <a:cs typeface="Montserrat"/>
              <a:sym typeface="Montserrat"/>
            </a:endParaRPr>
          </a:p>
        </p:txBody>
      </p:sp>
      <p:pic>
        <p:nvPicPr>
          <p:cNvPr id="112" name="Google Shape;112;p16"/>
          <p:cNvPicPr preferRelativeResize="0"/>
          <p:nvPr/>
        </p:nvPicPr>
        <p:blipFill>
          <a:blip r:embed="rId3">
            <a:alphaModFix/>
          </a:blip>
          <a:stretch>
            <a:fillRect/>
          </a:stretch>
        </p:blipFill>
        <p:spPr>
          <a:xfrm>
            <a:off x="1029075" y="1420588"/>
            <a:ext cx="1092508" cy="808400"/>
          </a:xfrm>
          <a:prstGeom prst="rect">
            <a:avLst/>
          </a:prstGeom>
          <a:noFill/>
          <a:ln>
            <a:noFill/>
          </a:ln>
          <a:effectLst>
            <a:outerShdw blurRad="57150" rotWithShape="0" algn="bl" dir="5400000" dist="19050">
              <a:srgbClr val="000000">
                <a:alpha val="50000"/>
              </a:srgbClr>
            </a:outerShdw>
          </a:effectLst>
        </p:spPr>
      </p:pic>
      <p:pic>
        <p:nvPicPr>
          <p:cNvPr id="113" name="Google Shape;113;p16"/>
          <p:cNvPicPr preferRelativeResize="0"/>
          <p:nvPr/>
        </p:nvPicPr>
        <p:blipFill>
          <a:blip r:embed="rId4">
            <a:alphaModFix/>
          </a:blip>
          <a:stretch>
            <a:fillRect/>
          </a:stretch>
        </p:blipFill>
        <p:spPr>
          <a:xfrm>
            <a:off x="1029075" y="2658387"/>
            <a:ext cx="1092501" cy="673863"/>
          </a:xfrm>
          <a:prstGeom prst="rect">
            <a:avLst/>
          </a:prstGeom>
          <a:noFill/>
          <a:ln>
            <a:noFill/>
          </a:ln>
          <a:effectLst>
            <a:outerShdw blurRad="57150" rotWithShape="0" algn="bl" dir="5400000" dist="19050">
              <a:srgbClr val="000000">
                <a:alpha val="50000"/>
              </a:srgbClr>
            </a:outerShdw>
          </a:effectLst>
        </p:spPr>
      </p:pic>
      <p:pic>
        <p:nvPicPr>
          <p:cNvPr id="114" name="Google Shape;114;p16"/>
          <p:cNvPicPr preferRelativeResize="0"/>
          <p:nvPr/>
        </p:nvPicPr>
        <p:blipFill>
          <a:blip r:embed="rId5">
            <a:alphaModFix/>
          </a:blip>
          <a:stretch>
            <a:fillRect/>
          </a:stretch>
        </p:blipFill>
        <p:spPr>
          <a:xfrm>
            <a:off x="4787852" y="1446925"/>
            <a:ext cx="1092499" cy="674747"/>
          </a:xfrm>
          <a:prstGeom prst="rect">
            <a:avLst/>
          </a:prstGeom>
          <a:noFill/>
          <a:ln>
            <a:noFill/>
          </a:ln>
          <a:effectLst>
            <a:outerShdw blurRad="57150" rotWithShape="0" algn="bl" dir="5400000" dist="19050">
              <a:srgbClr val="000000">
                <a:alpha val="50000"/>
              </a:srgbClr>
            </a:outerShdw>
          </a:effectLst>
        </p:spPr>
      </p:pic>
      <p:pic>
        <p:nvPicPr>
          <p:cNvPr id="115" name="Google Shape;115;p16"/>
          <p:cNvPicPr preferRelativeResize="0"/>
          <p:nvPr/>
        </p:nvPicPr>
        <p:blipFill>
          <a:blip r:embed="rId6">
            <a:alphaModFix/>
          </a:blip>
          <a:stretch>
            <a:fillRect/>
          </a:stretch>
        </p:blipFill>
        <p:spPr>
          <a:xfrm>
            <a:off x="1029076" y="3761663"/>
            <a:ext cx="1092500" cy="1050679"/>
          </a:xfrm>
          <a:prstGeom prst="rect">
            <a:avLst/>
          </a:prstGeom>
          <a:noFill/>
          <a:ln>
            <a:noFill/>
          </a:ln>
          <a:effectLst>
            <a:outerShdw blurRad="57150" rotWithShape="0" algn="bl" dir="5400000" dist="19050">
              <a:srgbClr val="000000">
                <a:alpha val="50000"/>
              </a:srgbClr>
            </a:outerShdw>
          </a:effectLst>
        </p:spPr>
      </p:pic>
      <p:pic>
        <p:nvPicPr>
          <p:cNvPr id="116" name="Google Shape;116;p16"/>
          <p:cNvPicPr preferRelativeResize="0"/>
          <p:nvPr/>
        </p:nvPicPr>
        <p:blipFill>
          <a:blip r:embed="rId7">
            <a:alphaModFix/>
          </a:blip>
          <a:stretch>
            <a:fillRect/>
          </a:stretch>
        </p:blipFill>
        <p:spPr>
          <a:xfrm>
            <a:off x="4787850" y="2636625"/>
            <a:ext cx="1092500" cy="636391"/>
          </a:xfrm>
          <a:prstGeom prst="rect">
            <a:avLst/>
          </a:prstGeom>
          <a:noFill/>
          <a:ln>
            <a:noFill/>
          </a:ln>
          <a:effectLst>
            <a:outerShdw blurRad="57150" rotWithShape="0" algn="bl" dir="5400000" dist="19050">
              <a:srgbClr val="000000">
                <a:alpha val="50000"/>
              </a:srgbClr>
            </a:outerShdw>
          </a:effectLst>
        </p:spPr>
      </p:pic>
      <p:sp>
        <p:nvSpPr>
          <p:cNvPr id="117" name="Google Shape;117;p16"/>
          <p:cNvSpPr txBox="1"/>
          <p:nvPr/>
        </p:nvSpPr>
        <p:spPr>
          <a:xfrm>
            <a:off x="2307638" y="1563950"/>
            <a:ext cx="659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15+</a:t>
            </a:r>
            <a:endParaRPr sz="1800">
              <a:solidFill>
                <a:srgbClr val="395CED"/>
              </a:solidFill>
              <a:latin typeface="Calistoga"/>
              <a:ea typeface="Calistoga"/>
              <a:cs typeface="Calistoga"/>
              <a:sym typeface="Calistoga"/>
            </a:endParaRPr>
          </a:p>
        </p:txBody>
      </p:sp>
      <p:sp>
        <p:nvSpPr>
          <p:cNvPr id="118" name="Google Shape;118;p16"/>
          <p:cNvSpPr txBox="1"/>
          <p:nvPr/>
        </p:nvSpPr>
        <p:spPr>
          <a:xfrm>
            <a:off x="2307638" y="1859688"/>
            <a:ext cx="1426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collaborateurs</a:t>
            </a:r>
            <a:endParaRPr sz="1100">
              <a:latin typeface="Montserrat"/>
              <a:ea typeface="Montserrat"/>
              <a:cs typeface="Montserrat"/>
              <a:sym typeface="Montserrat"/>
            </a:endParaRPr>
          </a:p>
        </p:txBody>
      </p:sp>
      <p:sp>
        <p:nvSpPr>
          <p:cNvPr id="119" name="Google Shape;119;p16"/>
          <p:cNvSpPr txBox="1"/>
          <p:nvPr/>
        </p:nvSpPr>
        <p:spPr>
          <a:xfrm>
            <a:off x="2283653" y="2642713"/>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€1,2 millions</a:t>
            </a:r>
            <a:endParaRPr sz="1800">
              <a:solidFill>
                <a:srgbClr val="395CED"/>
              </a:solidFill>
              <a:latin typeface="Calistoga"/>
              <a:ea typeface="Calistoga"/>
              <a:cs typeface="Calistoga"/>
              <a:sym typeface="Calistoga"/>
            </a:endParaRPr>
          </a:p>
        </p:txBody>
      </p:sp>
      <p:sp>
        <p:nvSpPr>
          <p:cNvPr id="120" name="Google Shape;120;p16"/>
          <p:cNvSpPr txBox="1"/>
          <p:nvPr/>
        </p:nvSpPr>
        <p:spPr>
          <a:xfrm>
            <a:off x="2283638" y="2962963"/>
            <a:ext cx="1426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de fonds levés</a:t>
            </a:r>
            <a:endParaRPr sz="1100">
              <a:latin typeface="Montserrat"/>
              <a:ea typeface="Montserrat"/>
              <a:cs typeface="Montserrat"/>
              <a:sym typeface="Montserrat"/>
            </a:endParaRPr>
          </a:p>
        </p:txBody>
      </p:sp>
      <p:sp>
        <p:nvSpPr>
          <p:cNvPr id="121" name="Google Shape;121;p16"/>
          <p:cNvSpPr txBox="1"/>
          <p:nvPr/>
        </p:nvSpPr>
        <p:spPr>
          <a:xfrm>
            <a:off x="2355628" y="3929888"/>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+20 000</a:t>
            </a:r>
            <a:endParaRPr sz="1800">
              <a:solidFill>
                <a:srgbClr val="395CED"/>
              </a:solidFill>
              <a:latin typeface="Calistoga"/>
              <a:ea typeface="Calistoga"/>
              <a:cs typeface="Calistoga"/>
              <a:sym typeface="Calistoga"/>
            </a:endParaRPr>
          </a:p>
        </p:txBody>
      </p:sp>
      <p:sp>
        <p:nvSpPr>
          <p:cNvPr id="122" name="Google Shape;122;p16"/>
          <p:cNvSpPr txBox="1"/>
          <p:nvPr/>
        </p:nvSpPr>
        <p:spPr>
          <a:xfrm>
            <a:off x="2355627" y="4214863"/>
            <a:ext cx="1643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capteurs déployés</a:t>
            </a:r>
            <a:endParaRPr sz="1100">
              <a:latin typeface="Montserrat"/>
              <a:ea typeface="Montserrat"/>
              <a:cs typeface="Montserrat"/>
              <a:sym typeface="Montserrat"/>
            </a:endParaRPr>
          </a:p>
        </p:txBody>
      </p:sp>
      <p:sp>
        <p:nvSpPr>
          <p:cNvPr id="123" name="Google Shape;123;p16"/>
          <p:cNvSpPr txBox="1"/>
          <p:nvPr/>
        </p:nvSpPr>
        <p:spPr>
          <a:xfrm>
            <a:off x="6121850" y="1522150"/>
            <a:ext cx="874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+200</a:t>
            </a:r>
            <a:endParaRPr sz="1800">
              <a:solidFill>
                <a:srgbClr val="395CED"/>
              </a:solidFill>
              <a:latin typeface="Calistoga"/>
              <a:ea typeface="Calistoga"/>
              <a:cs typeface="Calistoga"/>
              <a:sym typeface="Calistoga"/>
            </a:endParaRPr>
          </a:p>
        </p:txBody>
      </p:sp>
      <p:sp>
        <p:nvSpPr>
          <p:cNvPr id="124" name="Google Shape;124;p16"/>
          <p:cNvSpPr txBox="1"/>
          <p:nvPr/>
        </p:nvSpPr>
        <p:spPr>
          <a:xfrm>
            <a:off x="6121838" y="1817888"/>
            <a:ext cx="14268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clients</a:t>
            </a:r>
            <a:endParaRPr sz="1100">
              <a:latin typeface="Montserrat"/>
              <a:ea typeface="Montserrat"/>
              <a:cs typeface="Montserrat"/>
              <a:sym typeface="Montserrat"/>
            </a:endParaRPr>
          </a:p>
        </p:txBody>
      </p:sp>
      <p:sp>
        <p:nvSpPr>
          <p:cNvPr id="125" name="Google Shape;125;p16"/>
          <p:cNvSpPr txBox="1"/>
          <p:nvPr/>
        </p:nvSpPr>
        <p:spPr>
          <a:xfrm>
            <a:off x="6054853" y="2619200"/>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9,5/10</a:t>
            </a:r>
            <a:endParaRPr sz="1800">
              <a:solidFill>
                <a:srgbClr val="395CED"/>
              </a:solidFill>
              <a:latin typeface="Calistoga"/>
              <a:ea typeface="Calistoga"/>
              <a:cs typeface="Calistoga"/>
              <a:sym typeface="Calistoga"/>
            </a:endParaRPr>
          </a:p>
        </p:txBody>
      </p:sp>
      <p:sp>
        <p:nvSpPr>
          <p:cNvPr id="126" name="Google Shape;126;p16"/>
          <p:cNvSpPr txBox="1"/>
          <p:nvPr/>
        </p:nvSpPr>
        <p:spPr>
          <a:xfrm>
            <a:off x="6054850" y="2939475"/>
            <a:ext cx="23886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note attribuée par nos clients</a:t>
            </a:r>
            <a:endParaRPr sz="1100">
              <a:latin typeface="Montserrat"/>
              <a:ea typeface="Montserrat"/>
              <a:cs typeface="Montserrat"/>
              <a:sym typeface="Montserrat"/>
            </a:endParaRPr>
          </a:p>
        </p:txBody>
      </p:sp>
      <p:sp>
        <p:nvSpPr>
          <p:cNvPr id="127" name="Google Shape;127;p16"/>
          <p:cNvSpPr txBox="1"/>
          <p:nvPr/>
        </p:nvSpPr>
        <p:spPr>
          <a:xfrm>
            <a:off x="6121853" y="3928825"/>
            <a:ext cx="164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solidFill>
                  <a:srgbClr val="395CED"/>
                </a:solidFill>
                <a:latin typeface="Calistoga"/>
                <a:ea typeface="Calistoga"/>
                <a:cs typeface="Calistoga"/>
                <a:sym typeface="Calistoga"/>
              </a:rPr>
              <a:t>+100 000</a:t>
            </a:r>
            <a:endParaRPr sz="1800">
              <a:solidFill>
                <a:srgbClr val="395CED"/>
              </a:solidFill>
              <a:latin typeface="Calistoga"/>
              <a:ea typeface="Calistoga"/>
              <a:cs typeface="Calistoga"/>
              <a:sym typeface="Calistoga"/>
            </a:endParaRPr>
          </a:p>
        </p:txBody>
      </p:sp>
      <p:sp>
        <p:nvSpPr>
          <p:cNvPr id="128" name="Google Shape;128;p16"/>
          <p:cNvSpPr txBox="1"/>
          <p:nvPr/>
        </p:nvSpPr>
        <p:spPr>
          <a:xfrm>
            <a:off x="6157802" y="4233000"/>
            <a:ext cx="1643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latin typeface="Montserrat"/>
                <a:ea typeface="Montserrat"/>
                <a:cs typeface="Montserrat"/>
                <a:sym typeface="Montserrat"/>
              </a:rPr>
              <a:t>passages validés</a:t>
            </a:r>
            <a:endParaRPr sz="1100">
              <a:latin typeface="Montserrat"/>
              <a:ea typeface="Montserrat"/>
              <a:cs typeface="Montserrat"/>
              <a:sym typeface="Montserrat"/>
            </a:endParaRPr>
          </a:p>
        </p:txBody>
      </p:sp>
      <p:pic>
        <p:nvPicPr>
          <p:cNvPr id="129" name="Google Shape;129;p16"/>
          <p:cNvPicPr preferRelativeResize="0"/>
          <p:nvPr/>
        </p:nvPicPr>
        <p:blipFill>
          <a:blip r:embed="rId8">
            <a:alphaModFix/>
          </a:blip>
          <a:stretch>
            <a:fillRect/>
          </a:stretch>
        </p:blipFill>
        <p:spPr>
          <a:xfrm>
            <a:off x="4728738" y="3950076"/>
            <a:ext cx="1210720" cy="673875"/>
          </a:xfrm>
          <a:prstGeom prst="rect">
            <a:avLst/>
          </a:prstGeom>
          <a:noFill/>
          <a:ln>
            <a:noFill/>
          </a:ln>
          <a:effectLst>
            <a:outerShdw blurRad="57150" rotWithShape="0" algn="bl" dir="5400000" dist="19050">
              <a:srgbClr val="000000">
                <a:alpha val="50000"/>
              </a:srgbClr>
            </a:outerShdw>
          </a:effectLst>
        </p:spPr>
      </p:pic>
      <p:sp>
        <p:nvSpPr>
          <p:cNvPr id="130" name="Google Shape;130;p1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134" name="Shape 134"/>
        <p:cNvGrpSpPr/>
        <p:nvPr/>
      </p:nvGrpSpPr>
      <p:grpSpPr>
        <a:xfrm>
          <a:off x="0" y="0"/>
          <a:ext cx="0" cy="0"/>
          <a:chOff x="0" y="0"/>
          <a:chExt cx="0" cy="0"/>
        </a:xfrm>
      </p:grpSpPr>
      <p:sp>
        <p:nvSpPr>
          <p:cNvPr id="135" name="Google Shape;135;p17"/>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36" name="Google Shape;136;p17"/>
          <p:cNvSpPr txBox="1"/>
          <p:nvPr/>
        </p:nvSpPr>
        <p:spPr>
          <a:xfrm>
            <a:off x="1755825" y="2018175"/>
            <a:ext cx="5935800" cy="143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Une plateforme,</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un interlocuteur, une multitude de modules &amp; d’objets connectés</a:t>
            </a:r>
            <a:endParaRPr i="1" sz="1800">
              <a:latin typeface="Calistoga"/>
              <a:ea typeface="Calistoga"/>
              <a:cs typeface="Calistoga"/>
              <a:sym typeface="Calistoga"/>
            </a:endParaRPr>
          </a:p>
        </p:txBody>
      </p:sp>
      <p:sp>
        <p:nvSpPr>
          <p:cNvPr id="137" name="Google Shape;137;p1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141" name="Shape 141"/>
        <p:cNvGrpSpPr/>
        <p:nvPr/>
      </p:nvGrpSpPr>
      <p:grpSpPr>
        <a:xfrm>
          <a:off x="0" y="0"/>
          <a:ext cx="0" cy="0"/>
          <a:chOff x="0" y="0"/>
          <a:chExt cx="0" cy="0"/>
        </a:xfrm>
      </p:grpSpPr>
      <p:sp>
        <p:nvSpPr>
          <p:cNvPr id="142" name="Google Shape;142;p1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143" name="Google Shape;143;p18"/>
          <p:cNvPicPr preferRelativeResize="0"/>
          <p:nvPr/>
        </p:nvPicPr>
        <p:blipFill>
          <a:blip r:embed="rId3">
            <a:alphaModFix/>
          </a:blip>
          <a:stretch>
            <a:fillRect/>
          </a:stretch>
        </p:blipFill>
        <p:spPr>
          <a:xfrm>
            <a:off x="3161873" y="1266182"/>
            <a:ext cx="1621628" cy="1091343"/>
          </a:xfrm>
          <a:prstGeom prst="rect">
            <a:avLst/>
          </a:prstGeom>
          <a:noFill/>
          <a:ln>
            <a:noFill/>
          </a:ln>
        </p:spPr>
      </p:pic>
      <p:pic>
        <p:nvPicPr>
          <p:cNvPr id="144" name="Google Shape;144;p18"/>
          <p:cNvPicPr preferRelativeResize="0"/>
          <p:nvPr/>
        </p:nvPicPr>
        <p:blipFill rotWithShape="1">
          <a:blip r:embed="rId4">
            <a:alphaModFix/>
          </a:blip>
          <a:srcRect b="2467" l="0" r="2315" t="0"/>
          <a:stretch/>
        </p:blipFill>
        <p:spPr>
          <a:xfrm>
            <a:off x="3370338" y="1434198"/>
            <a:ext cx="1204697" cy="733050"/>
          </a:xfrm>
          <a:prstGeom prst="rect">
            <a:avLst/>
          </a:prstGeom>
          <a:noFill/>
          <a:ln>
            <a:noFill/>
          </a:ln>
          <a:effectLst>
            <a:outerShdw blurRad="57150" rotWithShape="0" algn="bl" dir="5400000" dist="19050">
              <a:srgbClr val="000000">
                <a:alpha val="50000"/>
              </a:srgbClr>
            </a:outerShdw>
          </a:effectLst>
        </p:spPr>
      </p:pic>
      <p:pic>
        <p:nvPicPr>
          <p:cNvPr id="145" name="Google Shape;145;p18"/>
          <p:cNvPicPr preferRelativeResize="0"/>
          <p:nvPr/>
        </p:nvPicPr>
        <p:blipFill>
          <a:blip r:embed="rId3">
            <a:alphaModFix/>
          </a:blip>
          <a:stretch>
            <a:fillRect/>
          </a:stretch>
        </p:blipFill>
        <p:spPr>
          <a:xfrm>
            <a:off x="3695238" y="1650288"/>
            <a:ext cx="1657575" cy="1225848"/>
          </a:xfrm>
          <a:prstGeom prst="rect">
            <a:avLst/>
          </a:prstGeom>
          <a:noFill/>
          <a:ln>
            <a:noFill/>
          </a:ln>
        </p:spPr>
      </p:pic>
      <p:pic>
        <p:nvPicPr>
          <p:cNvPr id="146" name="Google Shape;146;p18"/>
          <p:cNvPicPr preferRelativeResize="0"/>
          <p:nvPr/>
        </p:nvPicPr>
        <p:blipFill rotWithShape="1">
          <a:blip r:embed="rId5">
            <a:alphaModFix/>
          </a:blip>
          <a:srcRect b="0" l="0" r="24528" t="0"/>
          <a:stretch/>
        </p:blipFill>
        <p:spPr>
          <a:xfrm>
            <a:off x="3924644" y="1827105"/>
            <a:ext cx="1198755" cy="827685"/>
          </a:xfrm>
          <a:prstGeom prst="rect">
            <a:avLst/>
          </a:prstGeom>
          <a:noFill/>
          <a:ln>
            <a:noFill/>
          </a:ln>
        </p:spPr>
      </p:pic>
      <p:sp>
        <p:nvSpPr>
          <p:cNvPr id="147" name="Google Shape;147;p18"/>
          <p:cNvSpPr/>
          <p:nvPr/>
        </p:nvSpPr>
        <p:spPr>
          <a:xfrm>
            <a:off x="902100" y="30474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8"/>
          <p:cNvSpPr/>
          <p:nvPr/>
        </p:nvSpPr>
        <p:spPr>
          <a:xfrm>
            <a:off x="87785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5136700" y="3026950"/>
            <a:ext cx="3036000" cy="9123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13670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8"/>
          <p:cNvSpPr txBox="1"/>
          <p:nvPr/>
        </p:nvSpPr>
        <p:spPr>
          <a:xfrm>
            <a:off x="1019400" y="4388175"/>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format calendrier sur MerciYanis permet d’avoir une vision globale sur toutes les interventions qui ont été réalisées ou pas (code couleur). Une alerte est d’ailleurs envoyée en cas d’absence ou manquement.</a:t>
            </a:r>
            <a:endParaRPr sz="600">
              <a:solidFill>
                <a:srgbClr val="353C3A"/>
              </a:solidFill>
              <a:latin typeface="Montserrat Light"/>
              <a:ea typeface="Montserrat Light"/>
              <a:cs typeface="Montserrat Light"/>
              <a:sym typeface="Montserrat Light"/>
            </a:endParaRPr>
          </a:p>
        </p:txBody>
      </p:sp>
      <p:cxnSp>
        <p:nvCxnSpPr>
          <p:cNvPr id="152" name="Google Shape;152;p18"/>
          <p:cNvCxnSpPr>
            <a:stCxn id="153" idx="0"/>
          </p:cNvCxnSpPr>
          <p:nvPr/>
        </p:nvCxnSpPr>
        <p:spPr>
          <a:xfrm rot="-5400000">
            <a:off x="4077975" y="3227381"/>
            <a:ext cx="897600" cy="30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54" name="Google Shape;154;p18"/>
          <p:cNvCxnSpPr>
            <a:endCxn id="150" idx="1"/>
          </p:cNvCxnSpPr>
          <p:nvPr/>
        </p:nvCxnSpPr>
        <p:spPr>
          <a:xfrm>
            <a:off x="4525300" y="4307600"/>
            <a:ext cx="611400" cy="1815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55" name="Google Shape;155;p18"/>
          <p:cNvCxnSpPr>
            <a:stCxn id="151" idx="3"/>
            <a:endCxn id="153" idx="2"/>
          </p:cNvCxnSpPr>
          <p:nvPr/>
        </p:nvCxnSpPr>
        <p:spPr>
          <a:xfrm flipH="1" rot="10800000">
            <a:off x="3963000" y="4290825"/>
            <a:ext cx="562200" cy="342000"/>
          </a:xfrm>
          <a:prstGeom prst="bentConnector2">
            <a:avLst/>
          </a:prstGeom>
          <a:noFill/>
          <a:ln cap="flat" cmpd="sng" w="9525">
            <a:solidFill>
              <a:srgbClr val="67CCE4"/>
            </a:solidFill>
            <a:prstDash val="dot"/>
            <a:round/>
            <a:headEnd len="med" w="med" type="none"/>
            <a:tailEnd len="med" w="med" type="none"/>
          </a:ln>
        </p:spPr>
      </p:cxnSp>
      <p:cxnSp>
        <p:nvCxnSpPr>
          <p:cNvPr id="156" name="Google Shape;156;p18"/>
          <p:cNvCxnSpPr/>
          <p:nvPr/>
        </p:nvCxnSpPr>
        <p:spPr>
          <a:xfrm flipH="1" rot="10800000">
            <a:off x="4524488" y="3421500"/>
            <a:ext cx="600300" cy="1293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57" name="Google Shape;157;p18"/>
          <p:cNvCxnSpPr/>
          <p:nvPr/>
        </p:nvCxnSpPr>
        <p:spPr>
          <a:xfrm flipH="1">
            <a:off x="3963000" y="3307675"/>
            <a:ext cx="549600" cy="267300"/>
          </a:xfrm>
          <a:prstGeom prst="bentConnector3">
            <a:avLst>
              <a:gd fmla="val 50000" name="adj1"/>
            </a:avLst>
          </a:prstGeom>
          <a:noFill/>
          <a:ln cap="flat" cmpd="sng" w="9525">
            <a:solidFill>
              <a:srgbClr val="67CCE4"/>
            </a:solidFill>
            <a:prstDash val="dot"/>
            <a:round/>
            <a:headEnd len="med" w="med" type="none"/>
            <a:tailEnd len="med" w="med" type="none"/>
          </a:ln>
        </p:spPr>
      </p:cxnSp>
      <p:sp>
        <p:nvSpPr>
          <p:cNvPr id="158" name="Google Shape;158;p18"/>
          <p:cNvSpPr txBox="1"/>
          <p:nvPr/>
        </p:nvSpPr>
        <p:spPr>
          <a:xfrm>
            <a:off x="1369950" y="4112725"/>
            <a:ext cx="24036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Assurance de la réalité des opérations</a:t>
            </a:r>
            <a:endParaRPr sz="400">
              <a:solidFill>
                <a:srgbClr val="353C3A"/>
              </a:solidFill>
              <a:latin typeface="Montserrat SemiBold"/>
              <a:ea typeface="Montserrat SemiBold"/>
              <a:cs typeface="Montserrat SemiBold"/>
              <a:sym typeface="Montserrat SemiBold"/>
            </a:endParaRPr>
          </a:p>
        </p:txBody>
      </p:sp>
      <p:sp>
        <p:nvSpPr>
          <p:cNvPr id="159" name="Google Shape;159;p18"/>
          <p:cNvSpPr txBox="1"/>
          <p:nvPr/>
        </p:nvSpPr>
        <p:spPr>
          <a:xfrm>
            <a:off x="136995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Planification de vos prestations</a:t>
            </a:r>
            <a:endParaRPr sz="400">
              <a:solidFill>
                <a:srgbClr val="353C3A"/>
              </a:solidFill>
              <a:latin typeface="Montserrat SemiBold"/>
              <a:ea typeface="Montserrat SemiBold"/>
              <a:cs typeface="Montserrat SemiBold"/>
              <a:sym typeface="Montserrat SemiBold"/>
            </a:endParaRPr>
          </a:p>
        </p:txBody>
      </p:sp>
      <p:sp>
        <p:nvSpPr>
          <p:cNvPr id="160" name="Google Shape;160;p18"/>
          <p:cNvSpPr txBox="1"/>
          <p:nvPr/>
        </p:nvSpPr>
        <p:spPr>
          <a:xfrm>
            <a:off x="5699000" y="41127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Dashboards de reporting</a:t>
            </a:r>
            <a:endParaRPr sz="400">
              <a:solidFill>
                <a:srgbClr val="353C3A"/>
              </a:solidFill>
              <a:latin typeface="Montserrat SemiBold"/>
              <a:ea typeface="Montserrat SemiBold"/>
              <a:cs typeface="Montserrat SemiBold"/>
              <a:sym typeface="Montserrat SemiBold"/>
            </a:endParaRPr>
          </a:p>
        </p:txBody>
      </p:sp>
      <p:pic>
        <p:nvPicPr>
          <p:cNvPr id="161" name="Google Shape;161;p18"/>
          <p:cNvPicPr preferRelativeResize="0"/>
          <p:nvPr/>
        </p:nvPicPr>
        <p:blipFill>
          <a:blip r:embed="rId6">
            <a:alphaModFix/>
          </a:blip>
          <a:stretch>
            <a:fillRect/>
          </a:stretch>
        </p:blipFill>
        <p:spPr>
          <a:xfrm>
            <a:off x="1131525" y="3166800"/>
            <a:ext cx="233800" cy="233800"/>
          </a:xfrm>
          <a:prstGeom prst="rect">
            <a:avLst/>
          </a:prstGeom>
          <a:noFill/>
          <a:ln>
            <a:noFill/>
          </a:ln>
        </p:spPr>
      </p:pic>
      <p:sp>
        <p:nvSpPr>
          <p:cNvPr id="162" name="Google Shape;162;p18"/>
          <p:cNvSpPr txBox="1"/>
          <p:nvPr/>
        </p:nvSpPr>
        <p:spPr>
          <a:xfrm>
            <a:off x="1040525" y="3396163"/>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pilotage de vos interventions est centralisé. Vous pouvez planifier toutes vos rondes de traçabilité et de pointage des agents. Ces derniers en ont d’ailleurs la vision sur leur smartphone.</a:t>
            </a:r>
            <a:endParaRPr sz="600">
              <a:solidFill>
                <a:srgbClr val="353C3A"/>
              </a:solidFill>
              <a:latin typeface="Montserrat Light"/>
              <a:ea typeface="Montserrat Light"/>
              <a:cs typeface="Montserrat Light"/>
              <a:sym typeface="Montserrat Light"/>
            </a:endParaRPr>
          </a:p>
        </p:txBody>
      </p:sp>
      <p:pic>
        <p:nvPicPr>
          <p:cNvPr id="163" name="Google Shape;163;p18"/>
          <p:cNvPicPr preferRelativeResize="0"/>
          <p:nvPr/>
        </p:nvPicPr>
        <p:blipFill>
          <a:blip r:embed="rId7">
            <a:alphaModFix/>
          </a:blip>
          <a:stretch>
            <a:fillRect/>
          </a:stretch>
        </p:blipFill>
        <p:spPr>
          <a:xfrm>
            <a:off x="5410234" y="4154367"/>
            <a:ext cx="233800" cy="233800"/>
          </a:xfrm>
          <a:prstGeom prst="rect">
            <a:avLst/>
          </a:prstGeom>
          <a:noFill/>
          <a:ln>
            <a:noFill/>
          </a:ln>
        </p:spPr>
      </p:pic>
      <p:pic>
        <p:nvPicPr>
          <p:cNvPr id="153" name="Google Shape;153;p18"/>
          <p:cNvPicPr preferRelativeResize="0"/>
          <p:nvPr/>
        </p:nvPicPr>
        <p:blipFill>
          <a:blip r:embed="rId8">
            <a:alphaModFix/>
          </a:blip>
          <a:stretch>
            <a:fillRect/>
          </a:stretch>
        </p:blipFill>
        <p:spPr>
          <a:xfrm>
            <a:off x="4218762" y="3677681"/>
            <a:ext cx="613026" cy="613026"/>
          </a:xfrm>
          <a:prstGeom prst="rect">
            <a:avLst/>
          </a:prstGeom>
          <a:noFill/>
          <a:ln>
            <a:noFill/>
          </a:ln>
        </p:spPr>
      </p:pic>
      <p:sp>
        <p:nvSpPr>
          <p:cNvPr id="164" name="Google Shape;164;p18"/>
          <p:cNvSpPr txBox="1"/>
          <p:nvPr/>
        </p:nvSpPr>
        <p:spPr>
          <a:xfrm>
            <a:off x="5326500" y="4388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statistiques sont intégrées à votre espace client afin que vous ayez un suivi d’indicateurs, clé en main. Dashboards, exports… de quoi valoriser vos services et prendre de la hauteur !</a:t>
            </a:r>
            <a:endParaRPr sz="600">
              <a:solidFill>
                <a:srgbClr val="353C3A"/>
              </a:solidFill>
              <a:latin typeface="Montserrat Light"/>
              <a:ea typeface="Montserrat Light"/>
              <a:cs typeface="Montserrat Light"/>
              <a:sym typeface="Montserrat Light"/>
            </a:endParaRPr>
          </a:p>
        </p:txBody>
      </p:sp>
      <p:pic>
        <p:nvPicPr>
          <p:cNvPr id="165" name="Google Shape;165;p18"/>
          <p:cNvPicPr preferRelativeResize="0"/>
          <p:nvPr/>
        </p:nvPicPr>
        <p:blipFill rotWithShape="1">
          <a:blip r:embed="rId9">
            <a:alphaModFix/>
          </a:blip>
          <a:srcRect b="16001" l="66344" r="14303" t="15028"/>
          <a:stretch/>
        </p:blipFill>
        <p:spPr>
          <a:xfrm>
            <a:off x="5197575" y="1434199"/>
            <a:ext cx="562202" cy="1225826"/>
          </a:xfrm>
          <a:prstGeom prst="rect">
            <a:avLst/>
          </a:prstGeom>
          <a:noFill/>
          <a:ln>
            <a:noFill/>
          </a:ln>
        </p:spPr>
      </p:pic>
      <p:pic>
        <p:nvPicPr>
          <p:cNvPr id="166" name="Google Shape;166;p18"/>
          <p:cNvPicPr preferRelativeResize="0"/>
          <p:nvPr/>
        </p:nvPicPr>
        <p:blipFill rotWithShape="1">
          <a:blip r:embed="rId10">
            <a:alphaModFix/>
          </a:blip>
          <a:srcRect b="0" l="4234" r="3921" t="0"/>
          <a:stretch/>
        </p:blipFill>
        <p:spPr>
          <a:xfrm>
            <a:off x="5233063" y="1534686"/>
            <a:ext cx="491225" cy="1024850"/>
          </a:xfrm>
          <a:prstGeom prst="rect">
            <a:avLst/>
          </a:prstGeom>
          <a:noFill/>
          <a:ln>
            <a:noFill/>
          </a:ln>
        </p:spPr>
      </p:pic>
      <p:pic>
        <p:nvPicPr>
          <p:cNvPr id="167" name="Google Shape;167;p18"/>
          <p:cNvPicPr preferRelativeResize="0"/>
          <p:nvPr/>
        </p:nvPicPr>
        <p:blipFill>
          <a:blip r:embed="rId11">
            <a:alphaModFix/>
          </a:blip>
          <a:stretch>
            <a:fillRect/>
          </a:stretch>
        </p:blipFill>
        <p:spPr>
          <a:xfrm>
            <a:off x="1131521" y="4154375"/>
            <a:ext cx="233800" cy="233800"/>
          </a:xfrm>
          <a:prstGeom prst="rect">
            <a:avLst/>
          </a:prstGeom>
          <a:noFill/>
          <a:ln>
            <a:noFill/>
          </a:ln>
        </p:spPr>
      </p:pic>
      <p:pic>
        <p:nvPicPr>
          <p:cNvPr id="168" name="Google Shape;168;p18"/>
          <p:cNvPicPr preferRelativeResize="0"/>
          <p:nvPr/>
        </p:nvPicPr>
        <p:blipFill>
          <a:blip r:embed="rId12">
            <a:alphaModFix/>
          </a:blip>
          <a:stretch>
            <a:fillRect/>
          </a:stretch>
        </p:blipFill>
        <p:spPr>
          <a:xfrm>
            <a:off x="5410225" y="3147475"/>
            <a:ext cx="233793" cy="233825"/>
          </a:xfrm>
          <a:prstGeom prst="rect">
            <a:avLst/>
          </a:prstGeom>
          <a:noFill/>
          <a:ln>
            <a:noFill/>
          </a:ln>
        </p:spPr>
      </p:pic>
      <p:sp>
        <p:nvSpPr>
          <p:cNvPr id="169" name="Google Shape;169;p18"/>
          <p:cNvSpPr txBox="1"/>
          <p:nvPr/>
        </p:nvSpPr>
        <p:spPr>
          <a:xfrm>
            <a:off x="571120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Remontées des anomalies</a:t>
            </a:r>
            <a:endParaRPr sz="400">
              <a:solidFill>
                <a:srgbClr val="353C3A"/>
              </a:solidFill>
              <a:latin typeface="Montserrat SemiBold"/>
              <a:ea typeface="Montserrat SemiBold"/>
              <a:cs typeface="Montserrat SemiBold"/>
              <a:sym typeface="Montserrat SemiBold"/>
            </a:endParaRPr>
          </a:p>
        </p:txBody>
      </p:sp>
      <p:sp>
        <p:nvSpPr>
          <p:cNvPr id="170" name="Google Shape;170;p18"/>
          <p:cNvSpPr txBox="1"/>
          <p:nvPr/>
        </p:nvSpPr>
        <p:spPr>
          <a:xfrm>
            <a:off x="5338300" y="3396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L’agent peut déclarer des incidents où qu’il soit. MerciYanis devient un véritable centre de partage avec votre client, qui peut également vous faire toutes ses demandes ponctuelles (les occupants aussi)/</a:t>
            </a:r>
            <a:endParaRPr sz="600">
              <a:solidFill>
                <a:srgbClr val="353C3A"/>
              </a:solidFill>
              <a:latin typeface="Montserrat Light"/>
              <a:ea typeface="Montserrat Light"/>
              <a:cs typeface="Montserrat Light"/>
              <a:sym typeface="Montserrat Light"/>
            </a:endParaRPr>
          </a:p>
        </p:txBody>
      </p:sp>
      <p:sp>
        <p:nvSpPr>
          <p:cNvPr id="171" name="Google Shape;171;p18"/>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000000"/>
                </a:solidFill>
                <a:latin typeface="Calistoga"/>
                <a:ea typeface="Calistoga"/>
                <a:cs typeface="Calistoga"/>
                <a:sym typeface="Calistoga"/>
              </a:rPr>
              <a:t>Une plateforme tout en 1</a:t>
            </a:r>
            <a:endParaRPr sz="2500">
              <a:latin typeface="Calistoga"/>
              <a:ea typeface="Calistoga"/>
              <a:cs typeface="Calistoga"/>
              <a:sym typeface="Calistoga"/>
            </a:endParaRPr>
          </a:p>
        </p:txBody>
      </p:sp>
      <p:sp>
        <p:nvSpPr>
          <p:cNvPr id="172" name="Google Shape;172;p1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Une interface, un interlocuteur pour une multitudes d’innovations</a:t>
            </a:r>
            <a:endParaRPr b="1" sz="1200">
              <a:solidFill>
                <a:srgbClr val="FFFFFF"/>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p19"/>
          <p:cNvPicPr preferRelativeResize="0"/>
          <p:nvPr/>
        </p:nvPicPr>
        <p:blipFill>
          <a:blip r:embed="rId3">
            <a:alphaModFix/>
          </a:blip>
          <a:stretch>
            <a:fillRect/>
          </a:stretch>
        </p:blipFill>
        <p:spPr>
          <a:xfrm>
            <a:off x="5352626" y="1786950"/>
            <a:ext cx="3543600" cy="3500924"/>
          </a:xfrm>
          <a:prstGeom prst="rect">
            <a:avLst/>
          </a:prstGeom>
          <a:noFill/>
          <a:ln>
            <a:noFill/>
          </a:ln>
        </p:spPr>
      </p:pic>
      <p:sp>
        <p:nvSpPr>
          <p:cNvPr id="179" name="Google Shape;179;p1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9"/>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Miser sur une vision calendrier, des alertes automatiques et des exports clé en main</a:t>
            </a:r>
            <a:endParaRPr b="1" sz="1200">
              <a:solidFill>
                <a:srgbClr val="FFFFFF"/>
              </a:solidFill>
              <a:latin typeface="Montserrat"/>
              <a:ea typeface="Montserrat"/>
              <a:cs typeface="Montserrat"/>
              <a:sym typeface="Montserrat"/>
            </a:endParaRPr>
          </a:p>
        </p:txBody>
      </p:sp>
      <p:pic>
        <p:nvPicPr>
          <p:cNvPr id="181" name="Google Shape;181;p19"/>
          <p:cNvPicPr preferRelativeResize="0"/>
          <p:nvPr/>
        </p:nvPicPr>
        <p:blipFill>
          <a:blip r:embed="rId4">
            <a:alphaModFix/>
          </a:blip>
          <a:stretch>
            <a:fillRect/>
          </a:stretch>
        </p:blipFill>
        <p:spPr>
          <a:xfrm>
            <a:off x="5352625" y="1910675"/>
            <a:ext cx="2910276" cy="2351325"/>
          </a:xfrm>
          <a:prstGeom prst="rect">
            <a:avLst/>
          </a:prstGeom>
          <a:noFill/>
          <a:ln>
            <a:noFill/>
          </a:ln>
        </p:spPr>
      </p:pic>
      <p:sp>
        <p:nvSpPr>
          <p:cNvPr id="182" name="Google Shape;182;p19"/>
          <p:cNvSpPr txBox="1"/>
          <p:nvPr/>
        </p:nvSpPr>
        <p:spPr>
          <a:xfrm>
            <a:off x="6068125" y="2121425"/>
            <a:ext cx="21126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Planification des rondes </a:t>
            </a:r>
            <a:r>
              <a:rPr b="1" lang="fr" sz="800">
                <a:solidFill>
                  <a:srgbClr val="395CED"/>
                </a:solidFill>
                <a:latin typeface="Montserrat"/>
                <a:ea typeface="Montserrat"/>
                <a:cs typeface="Montserrat"/>
                <a:sym typeface="Montserrat"/>
              </a:rPr>
              <a:t>ponctuelles et récurrentes </a:t>
            </a:r>
            <a:r>
              <a:rPr lang="fr" sz="800">
                <a:solidFill>
                  <a:schemeClr val="dk1"/>
                </a:solidFill>
                <a:latin typeface="Montserrat"/>
                <a:ea typeface="Montserrat"/>
                <a:cs typeface="Montserrat"/>
                <a:sym typeface="Montserrat"/>
              </a:rPr>
              <a:t>de pointage ou traçabilité</a:t>
            </a:r>
            <a:r>
              <a:rPr b="1" lang="fr" sz="800">
                <a:solidFill>
                  <a:srgbClr val="395CED"/>
                </a:solidFill>
                <a:latin typeface="Montserrat"/>
                <a:ea typeface="Montserrat"/>
                <a:cs typeface="Montserrat"/>
                <a:sym typeface="Montserrat"/>
              </a:rPr>
              <a:t> </a:t>
            </a:r>
            <a:r>
              <a:rPr lang="fr" sz="800">
                <a:latin typeface="Montserrat"/>
                <a:ea typeface="Montserrat"/>
                <a:cs typeface="Montserrat"/>
                <a:sym typeface="Montserrat"/>
              </a:rPr>
              <a:t>sur la plateforme</a:t>
            </a:r>
            <a:endParaRPr b="1" sz="800">
              <a:solidFill>
                <a:srgbClr val="395CED"/>
              </a:solidFill>
              <a:latin typeface="Montserrat"/>
              <a:ea typeface="Montserrat"/>
              <a:cs typeface="Montserrat"/>
              <a:sym typeface="Montserrat"/>
            </a:endParaRPr>
          </a:p>
        </p:txBody>
      </p:sp>
      <p:sp>
        <p:nvSpPr>
          <p:cNvPr id="183" name="Google Shape;183;p19"/>
          <p:cNvSpPr txBox="1"/>
          <p:nvPr/>
        </p:nvSpPr>
        <p:spPr>
          <a:xfrm>
            <a:off x="6068125" y="2880650"/>
            <a:ext cx="2112600" cy="4680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fr" sz="800">
                <a:solidFill>
                  <a:srgbClr val="395CED"/>
                </a:solidFill>
                <a:latin typeface="Montserrat"/>
                <a:ea typeface="Montserrat"/>
                <a:cs typeface="Montserrat"/>
                <a:sym typeface="Montserrat"/>
              </a:rPr>
              <a:t>Pilotage</a:t>
            </a:r>
            <a:r>
              <a:rPr lang="fr" sz="800">
                <a:latin typeface="Montserrat"/>
                <a:ea typeface="Montserrat"/>
                <a:cs typeface="Montserrat"/>
                <a:sym typeface="Montserrat"/>
              </a:rPr>
              <a:t> et </a:t>
            </a:r>
            <a:r>
              <a:rPr b="1" lang="fr" sz="800">
                <a:solidFill>
                  <a:srgbClr val="395CED"/>
                </a:solidFill>
                <a:latin typeface="Montserrat"/>
                <a:ea typeface="Montserrat"/>
                <a:cs typeface="Montserrat"/>
                <a:sym typeface="Montserrat"/>
              </a:rPr>
              <a:t>suivi</a:t>
            </a:r>
            <a:r>
              <a:rPr lang="fr" sz="800">
                <a:latin typeface="Montserrat"/>
                <a:ea typeface="Montserrat"/>
                <a:cs typeface="Montserrat"/>
                <a:sym typeface="Montserrat"/>
              </a:rPr>
              <a:t> de l’ensemble des interventions sur site(s).</a:t>
            </a:r>
            <a:endParaRPr b="1" sz="800">
              <a:solidFill>
                <a:srgbClr val="395CED"/>
              </a:solidFill>
              <a:latin typeface="Montserrat"/>
              <a:ea typeface="Montserrat"/>
              <a:cs typeface="Montserrat"/>
              <a:sym typeface="Montserrat"/>
            </a:endParaRPr>
          </a:p>
        </p:txBody>
      </p:sp>
      <p:sp>
        <p:nvSpPr>
          <p:cNvPr id="184" name="Google Shape;184;p19"/>
          <p:cNvSpPr txBox="1"/>
          <p:nvPr/>
        </p:nvSpPr>
        <p:spPr>
          <a:xfrm>
            <a:off x="6068125" y="3479975"/>
            <a:ext cx="2112600" cy="7881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b="1" lang="fr" sz="800">
                <a:solidFill>
                  <a:srgbClr val="395CED"/>
                </a:solidFill>
                <a:latin typeface="Montserrat"/>
                <a:ea typeface="Montserrat"/>
                <a:cs typeface="Montserrat"/>
                <a:sym typeface="Montserrat"/>
              </a:rPr>
              <a:t>Alertes</a:t>
            </a:r>
            <a:r>
              <a:rPr lang="fr" sz="800">
                <a:latin typeface="Montserrat"/>
                <a:ea typeface="Montserrat"/>
                <a:cs typeface="Montserrat"/>
                <a:sym typeface="Montserrat"/>
              </a:rPr>
              <a:t> automatiques si absence / incident sur site ou manquements pour réagir au plus vite !</a:t>
            </a:r>
            <a:endParaRPr sz="800">
              <a:latin typeface="Montserrat"/>
              <a:ea typeface="Montserrat"/>
              <a:cs typeface="Montserrat"/>
              <a:sym typeface="Montserrat"/>
            </a:endParaRPr>
          </a:p>
          <a:p>
            <a:pPr indent="0" lvl="0" marL="0" rtl="0" algn="l">
              <a:lnSpc>
                <a:spcPct val="130000"/>
              </a:lnSpc>
              <a:spcBef>
                <a:spcPts val="0"/>
              </a:spcBef>
              <a:spcAft>
                <a:spcPts val="0"/>
              </a:spcAft>
              <a:buClr>
                <a:schemeClr val="dk1"/>
              </a:buClr>
              <a:buSzPts val="1100"/>
              <a:buFont typeface="Arial"/>
              <a:buNone/>
            </a:pPr>
            <a:r>
              <a:t/>
            </a:r>
            <a:endParaRPr sz="800">
              <a:latin typeface="Montserrat"/>
              <a:ea typeface="Montserrat"/>
              <a:cs typeface="Montserrat"/>
              <a:sym typeface="Montserrat"/>
            </a:endParaRPr>
          </a:p>
        </p:txBody>
      </p:sp>
      <p:pic>
        <p:nvPicPr>
          <p:cNvPr id="185" name="Google Shape;185;p19"/>
          <p:cNvPicPr preferRelativeResize="0"/>
          <p:nvPr/>
        </p:nvPicPr>
        <p:blipFill>
          <a:blip r:embed="rId5">
            <a:alphaModFix/>
          </a:blip>
          <a:stretch>
            <a:fillRect/>
          </a:stretch>
        </p:blipFill>
        <p:spPr>
          <a:xfrm>
            <a:off x="5595524" y="2242914"/>
            <a:ext cx="384900" cy="384900"/>
          </a:xfrm>
          <a:prstGeom prst="rect">
            <a:avLst/>
          </a:prstGeom>
          <a:noFill/>
          <a:ln>
            <a:noFill/>
          </a:ln>
          <a:effectLst>
            <a:outerShdw blurRad="57150" rotWithShape="0" algn="bl" dir="5400000" dist="19050">
              <a:srgbClr val="000000">
                <a:alpha val="50000"/>
              </a:srgbClr>
            </a:outerShdw>
          </a:effectLst>
        </p:spPr>
      </p:pic>
      <p:sp>
        <p:nvSpPr>
          <p:cNvPr id="186" name="Google Shape;186;p19"/>
          <p:cNvSpPr txBox="1"/>
          <p:nvPr/>
        </p:nvSpPr>
        <p:spPr>
          <a:xfrm>
            <a:off x="2023325" y="4400075"/>
            <a:ext cx="1668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u="sng">
                <a:solidFill>
                  <a:srgbClr val="6ECCE2"/>
                </a:solidFill>
                <a:latin typeface="Montserrat"/>
                <a:ea typeface="Montserrat"/>
                <a:cs typeface="Montserrat"/>
                <a:sym typeface="Montserrat"/>
                <a:hlinkClick r:id="rId6">
                  <a:extLst>
                    <a:ext uri="{A12FA001-AC4F-418D-AE19-62706E023703}">
                      <ahyp:hlinkClr val="tx"/>
                    </a:ext>
                  </a:extLst>
                </a:hlinkClick>
              </a:rPr>
              <a:t>Vidéo explicative</a:t>
            </a:r>
            <a:endParaRPr b="1" sz="1100">
              <a:solidFill>
                <a:srgbClr val="6ECCE2"/>
              </a:solidFill>
              <a:latin typeface="Montserrat"/>
              <a:ea typeface="Montserrat"/>
              <a:cs typeface="Montserrat"/>
              <a:sym typeface="Montserrat"/>
            </a:endParaRPr>
          </a:p>
        </p:txBody>
      </p:sp>
      <p:pic>
        <p:nvPicPr>
          <p:cNvPr id="187" name="Google Shape;187;p19"/>
          <p:cNvPicPr preferRelativeResize="0"/>
          <p:nvPr/>
        </p:nvPicPr>
        <p:blipFill>
          <a:blip r:embed="rId7">
            <a:alphaModFix/>
          </a:blip>
          <a:stretch>
            <a:fillRect/>
          </a:stretch>
        </p:blipFill>
        <p:spPr>
          <a:xfrm>
            <a:off x="623475" y="1543975"/>
            <a:ext cx="4467701" cy="3084701"/>
          </a:xfrm>
          <a:prstGeom prst="rect">
            <a:avLst/>
          </a:prstGeom>
          <a:noFill/>
          <a:ln>
            <a:noFill/>
          </a:ln>
        </p:spPr>
      </p:pic>
      <p:pic>
        <p:nvPicPr>
          <p:cNvPr id="188" name="Google Shape;188;p19"/>
          <p:cNvPicPr preferRelativeResize="0"/>
          <p:nvPr/>
        </p:nvPicPr>
        <p:blipFill rotWithShape="1">
          <a:blip r:embed="rId8">
            <a:alphaModFix/>
          </a:blip>
          <a:srcRect b="0" l="0" r="24528" t="0"/>
          <a:stretch/>
        </p:blipFill>
        <p:spPr>
          <a:xfrm>
            <a:off x="1241801" y="1988916"/>
            <a:ext cx="3231045" cy="2082767"/>
          </a:xfrm>
          <a:prstGeom prst="rect">
            <a:avLst/>
          </a:prstGeom>
          <a:noFill/>
          <a:ln>
            <a:noFill/>
          </a:ln>
        </p:spPr>
      </p:pic>
      <p:pic>
        <p:nvPicPr>
          <p:cNvPr id="189" name="Google Shape;189;p19"/>
          <p:cNvPicPr preferRelativeResize="0"/>
          <p:nvPr/>
        </p:nvPicPr>
        <p:blipFill>
          <a:blip r:embed="rId9">
            <a:alphaModFix/>
          </a:blip>
          <a:stretch>
            <a:fillRect/>
          </a:stretch>
        </p:blipFill>
        <p:spPr>
          <a:xfrm>
            <a:off x="5595525" y="2927650"/>
            <a:ext cx="384900" cy="384900"/>
          </a:xfrm>
          <a:prstGeom prst="rect">
            <a:avLst/>
          </a:prstGeom>
          <a:noFill/>
          <a:ln>
            <a:noFill/>
          </a:ln>
          <a:effectLst>
            <a:outerShdw blurRad="57150" rotWithShape="0" algn="bl" dir="5400000" dist="19050">
              <a:srgbClr val="000000">
                <a:alpha val="50000"/>
              </a:srgbClr>
            </a:outerShdw>
          </a:effectLst>
        </p:spPr>
      </p:pic>
      <p:pic>
        <p:nvPicPr>
          <p:cNvPr id="190" name="Google Shape;190;p19"/>
          <p:cNvPicPr preferRelativeResize="0"/>
          <p:nvPr/>
        </p:nvPicPr>
        <p:blipFill>
          <a:blip r:embed="rId10">
            <a:alphaModFix/>
          </a:blip>
          <a:stretch>
            <a:fillRect/>
          </a:stretch>
        </p:blipFill>
        <p:spPr>
          <a:xfrm>
            <a:off x="5587875" y="3612381"/>
            <a:ext cx="400200" cy="400200"/>
          </a:xfrm>
          <a:prstGeom prst="rect">
            <a:avLst/>
          </a:prstGeom>
          <a:noFill/>
          <a:ln>
            <a:noFill/>
          </a:ln>
          <a:effectLst>
            <a:outerShdw blurRad="57150" rotWithShape="0" algn="bl" dir="5400000" dist="19050">
              <a:srgbClr val="000000">
                <a:alpha val="50000"/>
              </a:srgbClr>
            </a:outerShdw>
          </a:effectLst>
        </p:spPr>
      </p:pic>
      <p:sp>
        <p:nvSpPr>
          <p:cNvPr id="191" name="Google Shape;191;p19"/>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Planification des prestations</a:t>
            </a:r>
            <a:endParaRPr sz="2000">
              <a:latin typeface="Calistoga"/>
              <a:ea typeface="Calistoga"/>
              <a:cs typeface="Calistoga"/>
              <a:sym typeface="Calistoga"/>
            </a:endParaRPr>
          </a:p>
        </p:txBody>
      </p:sp>
      <p:sp>
        <p:nvSpPr>
          <p:cNvPr id="192" name="Google Shape;192;p1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20"/>
          <p:cNvPicPr preferRelativeResize="0"/>
          <p:nvPr/>
        </p:nvPicPr>
        <p:blipFill>
          <a:blip r:embed="rId3">
            <a:alphaModFix/>
          </a:blip>
          <a:stretch>
            <a:fillRect/>
          </a:stretch>
        </p:blipFill>
        <p:spPr>
          <a:xfrm>
            <a:off x="5352625" y="1625325"/>
            <a:ext cx="2910276" cy="3155924"/>
          </a:xfrm>
          <a:prstGeom prst="rect">
            <a:avLst/>
          </a:prstGeom>
          <a:noFill/>
          <a:ln>
            <a:noFill/>
          </a:ln>
        </p:spPr>
      </p:pic>
      <p:sp>
        <p:nvSpPr>
          <p:cNvPr id="198" name="Google Shape;198;p20"/>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0"/>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Configurer des rondes est un jeu d’enfant</a:t>
            </a:r>
            <a:endParaRPr b="1" sz="1200">
              <a:solidFill>
                <a:srgbClr val="FFFFFF"/>
              </a:solidFill>
              <a:latin typeface="Montserrat"/>
              <a:ea typeface="Montserrat"/>
              <a:cs typeface="Montserrat"/>
              <a:sym typeface="Montserrat"/>
            </a:endParaRPr>
          </a:p>
        </p:txBody>
      </p:sp>
      <p:pic>
        <p:nvPicPr>
          <p:cNvPr id="200" name="Google Shape;200;p20"/>
          <p:cNvPicPr preferRelativeResize="0"/>
          <p:nvPr/>
        </p:nvPicPr>
        <p:blipFill>
          <a:blip r:embed="rId4">
            <a:alphaModFix/>
          </a:blip>
          <a:stretch>
            <a:fillRect/>
          </a:stretch>
        </p:blipFill>
        <p:spPr>
          <a:xfrm>
            <a:off x="445500" y="1337950"/>
            <a:ext cx="3344024" cy="3500924"/>
          </a:xfrm>
          <a:prstGeom prst="rect">
            <a:avLst/>
          </a:prstGeom>
          <a:noFill/>
          <a:ln>
            <a:noFill/>
          </a:ln>
        </p:spPr>
      </p:pic>
      <p:pic>
        <p:nvPicPr>
          <p:cNvPr id="201" name="Google Shape;201;p20"/>
          <p:cNvPicPr preferRelativeResize="0"/>
          <p:nvPr/>
        </p:nvPicPr>
        <p:blipFill>
          <a:blip r:embed="rId5">
            <a:alphaModFix/>
          </a:blip>
          <a:stretch>
            <a:fillRect/>
          </a:stretch>
        </p:blipFill>
        <p:spPr>
          <a:xfrm>
            <a:off x="656450" y="1544150"/>
            <a:ext cx="4467701" cy="3084701"/>
          </a:xfrm>
          <a:prstGeom prst="rect">
            <a:avLst/>
          </a:prstGeom>
          <a:noFill/>
          <a:ln>
            <a:noFill/>
          </a:ln>
        </p:spPr>
      </p:pic>
      <p:pic>
        <p:nvPicPr>
          <p:cNvPr id="202" name="Google Shape;202;p20"/>
          <p:cNvPicPr preferRelativeResize="0"/>
          <p:nvPr/>
        </p:nvPicPr>
        <p:blipFill rotWithShape="1">
          <a:blip r:embed="rId6">
            <a:alphaModFix/>
          </a:blip>
          <a:srcRect b="0" l="3836" r="8566" t="0"/>
          <a:stretch/>
        </p:blipFill>
        <p:spPr>
          <a:xfrm>
            <a:off x="1257675" y="2010350"/>
            <a:ext cx="3248901" cy="2067050"/>
          </a:xfrm>
          <a:prstGeom prst="rect">
            <a:avLst/>
          </a:prstGeom>
          <a:noFill/>
          <a:ln>
            <a:noFill/>
          </a:ln>
        </p:spPr>
      </p:pic>
      <p:pic>
        <p:nvPicPr>
          <p:cNvPr id="203" name="Google Shape;203;p20"/>
          <p:cNvPicPr preferRelativeResize="0"/>
          <p:nvPr/>
        </p:nvPicPr>
        <p:blipFill>
          <a:blip r:embed="rId7">
            <a:alphaModFix/>
          </a:blip>
          <a:stretch>
            <a:fillRect/>
          </a:stretch>
        </p:blipFill>
        <p:spPr>
          <a:xfrm>
            <a:off x="5562000" y="1854250"/>
            <a:ext cx="206254" cy="366125"/>
          </a:xfrm>
          <a:prstGeom prst="rect">
            <a:avLst/>
          </a:prstGeom>
          <a:noFill/>
          <a:ln>
            <a:noFill/>
          </a:ln>
        </p:spPr>
      </p:pic>
      <p:sp>
        <p:nvSpPr>
          <p:cNvPr id="204" name="Google Shape;204;p20"/>
          <p:cNvSpPr txBox="1"/>
          <p:nvPr/>
        </p:nvSpPr>
        <p:spPr>
          <a:xfrm>
            <a:off x="5917325" y="1736625"/>
            <a:ext cx="2367300" cy="7881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solidFill>
                  <a:schemeClr val="dk1"/>
                </a:solidFill>
                <a:latin typeface="Montserrat"/>
                <a:ea typeface="Montserrat"/>
                <a:cs typeface="Montserrat"/>
                <a:sym typeface="Montserrat"/>
              </a:rPr>
              <a:t>Il faut commencer par donner un nom évocateur à sa ronde (</a:t>
            </a:r>
            <a:r>
              <a:rPr i="1" lang="fr" sz="800">
                <a:solidFill>
                  <a:srgbClr val="395CED"/>
                </a:solidFill>
                <a:latin typeface="Montserrat"/>
                <a:ea typeface="Montserrat"/>
                <a:cs typeface="Montserrat"/>
                <a:sym typeface="Montserrat"/>
              </a:rPr>
              <a:t>ex : entrée des agents</a:t>
            </a:r>
            <a:r>
              <a:rPr lang="fr" sz="800">
                <a:solidFill>
                  <a:schemeClr val="dk1"/>
                </a:solidFill>
                <a:latin typeface="Montserrat"/>
                <a:ea typeface="Montserrat"/>
                <a:cs typeface="Montserrat"/>
                <a:sym typeface="Montserrat"/>
              </a:rPr>
              <a:t>). Et choisir s’il s’agit d’une ronde ponctuelle ou récurrente.</a:t>
            </a:r>
            <a:endParaRPr sz="800">
              <a:solidFill>
                <a:schemeClr val="dk1"/>
              </a:solidFill>
              <a:latin typeface="Montserrat"/>
              <a:ea typeface="Montserrat"/>
              <a:cs typeface="Montserrat"/>
              <a:sym typeface="Montserrat"/>
            </a:endParaRPr>
          </a:p>
        </p:txBody>
      </p:sp>
      <p:pic>
        <p:nvPicPr>
          <p:cNvPr id="205" name="Google Shape;205;p20"/>
          <p:cNvPicPr preferRelativeResize="0"/>
          <p:nvPr/>
        </p:nvPicPr>
        <p:blipFill>
          <a:blip r:embed="rId8">
            <a:alphaModFix/>
          </a:blip>
          <a:stretch>
            <a:fillRect/>
          </a:stretch>
        </p:blipFill>
        <p:spPr>
          <a:xfrm>
            <a:off x="5532100" y="2607784"/>
            <a:ext cx="266046" cy="366125"/>
          </a:xfrm>
          <a:prstGeom prst="rect">
            <a:avLst/>
          </a:prstGeom>
          <a:noFill/>
          <a:ln>
            <a:noFill/>
          </a:ln>
        </p:spPr>
      </p:pic>
      <p:sp>
        <p:nvSpPr>
          <p:cNvPr id="206" name="Google Shape;206;p20"/>
          <p:cNvSpPr txBox="1"/>
          <p:nvPr/>
        </p:nvSpPr>
        <p:spPr>
          <a:xfrm>
            <a:off x="5917325" y="2482400"/>
            <a:ext cx="2367300" cy="14283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solidFill>
                  <a:schemeClr val="dk1"/>
                </a:solidFill>
                <a:latin typeface="Montserrat"/>
                <a:ea typeface="Montserrat"/>
                <a:cs typeface="Montserrat"/>
                <a:sym typeface="Montserrat"/>
              </a:rPr>
              <a:t>Par la suite, s’il s’agit d’une ronde ponctuelle, il suffit de choisir la date et l’horaire à laquelle elle se produira. Si c’est une ronde récurrente, il est nécessaire d’indiquer plus d’informations (</a:t>
            </a:r>
            <a:r>
              <a:rPr i="1" lang="fr" sz="800">
                <a:solidFill>
                  <a:srgbClr val="395CED"/>
                </a:solidFill>
                <a:latin typeface="Montserrat"/>
                <a:ea typeface="Montserrat"/>
                <a:cs typeface="Montserrat"/>
                <a:sym typeface="Montserrat"/>
              </a:rPr>
              <a:t>ex : toutes les semaines - de 5h30 à 6h30 - tous les jours de la semaine</a:t>
            </a:r>
            <a:r>
              <a:rPr lang="fr" sz="800">
                <a:solidFill>
                  <a:schemeClr val="dk1"/>
                </a:solidFill>
                <a:latin typeface="Montserrat"/>
                <a:ea typeface="Montserrat"/>
                <a:cs typeface="Montserrat"/>
                <a:sym typeface="Montserrat"/>
              </a:rPr>
              <a:t>). Vous pouvez sélectionner une date de début et de fin.</a:t>
            </a:r>
            <a:endParaRPr sz="800">
              <a:solidFill>
                <a:schemeClr val="dk1"/>
              </a:solidFill>
              <a:latin typeface="Montserrat"/>
              <a:ea typeface="Montserrat"/>
              <a:cs typeface="Montserrat"/>
              <a:sym typeface="Montserrat"/>
            </a:endParaRPr>
          </a:p>
        </p:txBody>
      </p:sp>
      <p:pic>
        <p:nvPicPr>
          <p:cNvPr id="207" name="Google Shape;207;p20"/>
          <p:cNvPicPr preferRelativeResize="0"/>
          <p:nvPr/>
        </p:nvPicPr>
        <p:blipFill>
          <a:blip r:embed="rId9">
            <a:alphaModFix/>
          </a:blip>
          <a:stretch>
            <a:fillRect/>
          </a:stretch>
        </p:blipFill>
        <p:spPr>
          <a:xfrm>
            <a:off x="5532100" y="4026975"/>
            <a:ext cx="266050" cy="353514"/>
          </a:xfrm>
          <a:prstGeom prst="rect">
            <a:avLst/>
          </a:prstGeom>
          <a:noFill/>
          <a:ln>
            <a:noFill/>
          </a:ln>
        </p:spPr>
      </p:pic>
      <p:sp>
        <p:nvSpPr>
          <p:cNvPr id="208" name="Google Shape;208;p20"/>
          <p:cNvSpPr txBox="1"/>
          <p:nvPr/>
        </p:nvSpPr>
        <p:spPr>
          <a:xfrm>
            <a:off x="5917325" y="3930550"/>
            <a:ext cx="2367300" cy="7881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solidFill>
                  <a:schemeClr val="dk1"/>
                </a:solidFill>
                <a:latin typeface="Montserrat"/>
                <a:ea typeface="Montserrat"/>
                <a:cs typeface="Montserrat"/>
                <a:sym typeface="Montserrat"/>
              </a:rPr>
              <a:t>Pour finir, l’étape (</a:t>
            </a:r>
            <a:r>
              <a:rPr i="1" lang="fr" sz="800">
                <a:solidFill>
                  <a:schemeClr val="dk1"/>
                </a:solidFill>
                <a:latin typeface="Montserrat"/>
                <a:ea typeface="Montserrat"/>
                <a:cs typeface="Montserrat"/>
                <a:sym typeface="Montserrat"/>
              </a:rPr>
              <a:t>il peut y en avoir plusieurs</a:t>
            </a:r>
            <a:r>
              <a:rPr lang="fr" sz="800">
                <a:solidFill>
                  <a:schemeClr val="dk1"/>
                </a:solidFill>
                <a:latin typeface="Montserrat"/>
                <a:ea typeface="Montserrat"/>
                <a:cs typeface="Montserrat"/>
                <a:sym typeface="Montserrat"/>
              </a:rPr>
              <a:t>) doit être insérée dans la ronde (</a:t>
            </a:r>
            <a:r>
              <a:rPr i="1" lang="fr" sz="800">
                <a:solidFill>
                  <a:srgbClr val="395CED"/>
                </a:solidFill>
                <a:latin typeface="Montserrat"/>
                <a:ea typeface="Montserrat"/>
                <a:cs typeface="Montserrat"/>
                <a:sym typeface="Montserrat"/>
              </a:rPr>
              <a:t>ex : le bouton connecté permettra à l’agent de valider son arrivée</a:t>
            </a:r>
            <a:r>
              <a:rPr lang="fr" sz="800">
                <a:solidFill>
                  <a:schemeClr val="dk1"/>
                </a:solidFill>
                <a:latin typeface="Montserrat"/>
                <a:ea typeface="Montserrat"/>
                <a:cs typeface="Montserrat"/>
                <a:sym typeface="Montserrat"/>
              </a:rPr>
              <a:t>).</a:t>
            </a:r>
            <a:endParaRPr sz="800">
              <a:solidFill>
                <a:schemeClr val="dk1"/>
              </a:solidFill>
              <a:latin typeface="Montserrat"/>
              <a:ea typeface="Montserrat"/>
              <a:cs typeface="Montserrat"/>
              <a:sym typeface="Montserrat"/>
            </a:endParaRPr>
          </a:p>
        </p:txBody>
      </p:sp>
      <p:sp>
        <p:nvSpPr>
          <p:cNvPr id="209" name="Google Shape;209;p20"/>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Planification des prestations (détail)</a:t>
            </a:r>
            <a:endParaRPr sz="2000">
              <a:latin typeface="Calistoga"/>
              <a:ea typeface="Calistoga"/>
              <a:cs typeface="Calistoga"/>
              <a:sym typeface="Calistoga"/>
            </a:endParaRPr>
          </a:p>
        </p:txBody>
      </p:sp>
      <p:sp>
        <p:nvSpPr>
          <p:cNvPr id="210" name="Google Shape;210;p2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1"/>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Communiquer et tracer toutes les demandes particulières</a:t>
            </a:r>
            <a:endParaRPr b="1" sz="1200">
              <a:solidFill>
                <a:srgbClr val="FFFFFF"/>
              </a:solidFill>
              <a:latin typeface="Montserrat"/>
              <a:ea typeface="Montserrat"/>
              <a:cs typeface="Montserrat"/>
              <a:sym typeface="Montserrat"/>
            </a:endParaRPr>
          </a:p>
        </p:txBody>
      </p:sp>
      <p:pic>
        <p:nvPicPr>
          <p:cNvPr id="217" name="Google Shape;217;p21"/>
          <p:cNvPicPr preferRelativeResize="0"/>
          <p:nvPr/>
        </p:nvPicPr>
        <p:blipFill>
          <a:blip r:embed="rId3">
            <a:alphaModFix/>
          </a:blip>
          <a:stretch>
            <a:fillRect/>
          </a:stretch>
        </p:blipFill>
        <p:spPr>
          <a:xfrm>
            <a:off x="699675" y="1315375"/>
            <a:ext cx="4467701" cy="3084701"/>
          </a:xfrm>
          <a:prstGeom prst="rect">
            <a:avLst/>
          </a:prstGeom>
          <a:noFill/>
          <a:ln>
            <a:noFill/>
          </a:ln>
        </p:spPr>
      </p:pic>
      <p:pic>
        <p:nvPicPr>
          <p:cNvPr id="218" name="Google Shape;218;p21"/>
          <p:cNvPicPr preferRelativeResize="0"/>
          <p:nvPr/>
        </p:nvPicPr>
        <p:blipFill rotWithShape="1">
          <a:blip r:embed="rId4">
            <a:alphaModFix/>
          </a:blip>
          <a:srcRect b="2467" l="0" r="2315" t="0"/>
          <a:stretch/>
        </p:blipFill>
        <p:spPr>
          <a:xfrm>
            <a:off x="1274012" y="1790275"/>
            <a:ext cx="3319027" cy="2071976"/>
          </a:xfrm>
          <a:prstGeom prst="rect">
            <a:avLst/>
          </a:prstGeom>
          <a:noFill/>
          <a:ln>
            <a:noFill/>
          </a:ln>
          <a:effectLst>
            <a:outerShdw blurRad="57150" rotWithShape="0" algn="bl" dir="5400000" dist="19050">
              <a:srgbClr val="000000">
                <a:alpha val="50000"/>
              </a:srgbClr>
            </a:outerShdw>
          </a:effectLst>
        </p:spPr>
      </p:pic>
      <p:pic>
        <p:nvPicPr>
          <p:cNvPr id="219" name="Google Shape;219;p21"/>
          <p:cNvPicPr preferRelativeResize="0"/>
          <p:nvPr/>
        </p:nvPicPr>
        <p:blipFill>
          <a:blip r:embed="rId5">
            <a:alphaModFix/>
          </a:blip>
          <a:stretch>
            <a:fillRect/>
          </a:stretch>
        </p:blipFill>
        <p:spPr>
          <a:xfrm>
            <a:off x="5724188" y="1452073"/>
            <a:ext cx="2584676" cy="1568378"/>
          </a:xfrm>
          <a:prstGeom prst="rect">
            <a:avLst/>
          </a:prstGeom>
          <a:noFill/>
          <a:ln>
            <a:noFill/>
          </a:ln>
        </p:spPr>
      </p:pic>
      <p:pic>
        <p:nvPicPr>
          <p:cNvPr id="220" name="Google Shape;220;p21"/>
          <p:cNvPicPr preferRelativeResize="0"/>
          <p:nvPr/>
        </p:nvPicPr>
        <p:blipFill>
          <a:blip r:embed="rId6">
            <a:alphaModFix/>
          </a:blip>
          <a:stretch>
            <a:fillRect/>
          </a:stretch>
        </p:blipFill>
        <p:spPr>
          <a:xfrm>
            <a:off x="5892750" y="1452075"/>
            <a:ext cx="1937799" cy="1568375"/>
          </a:xfrm>
          <a:prstGeom prst="rect">
            <a:avLst/>
          </a:prstGeom>
          <a:noFill/>
          <a:ln>
            <a:noFill/>
          </a:ln>
        </p:spPr>
      </p:pic>
      <p:sp>
        <p:nvSpPr>
          <p:cNvPr id="221" name="Google Shape;221;p21"/>
          <p:cNvSpPr txBox="1"/>
          <p:nvPr/>
        </p:nvSpPr>
        <p:spPr>
          <a:xfrm>
            <a:off x="5972075" y="2000125"/>
            <a:ext cx="1779300" cy="87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Remontées de toutes les anomalies (centralisation, gestion, priorisation…). La plateforme devient un véritable </a:t>
            </a:r>
            <a:r>
              <a:rPr b="1" lang="fr" sz="800">
                <a:solidFill>
                  <a:srgbClr val="395CED"/>
                </a:solidFill>
                <a:latin typeface="Montserrat"/>
                <a:ea typeface="Montserrat"/>
                <a:cs typeface="Montserrat"/>
                <a:sym typeface="Montserrat"/>
              </a:rPr>
              <a:t>cahier de liaison</a:t>
            </a:r>
            <a:r>
              <a:rPr lang="fr" sz="800">
                <a:solidFill>
                  <a:srgbClr val="353C3A"/>
                </a:solidFill>
                <a:latin typeface="Montserrat"/>
                <a:ea typeface="Montserrat"/>
                <a:cs typeface="Montserrat"/>
                <a:sym typeface="Montserrat"/>
              </a:rPr>
              <a:t>.</a:t>
            </a:r>
            <a:endParaRPr sz="800">
              <a:solidFill>
                <a:srgbClr val="353C3A"/>
              </a:solidFill>
              <a:latin typeface="Montserrat"/>
              <a:ea typeface="Montserrat"/>
              <a:cs typeface="Montserrat"/>
              <a:sym typeface="Montserrat"/>
            </a:endParaRPr>
          </a:p>
        </p:txBody>
      </p:sp>
      <p:pic>
        <p:nvPicPr>
          <p:cNvPr id="222" name="Google Shape;222;p21"/>
          <p:cNvPicPr preferRelativeResize="0"/>
          <p:nvPr/>
        </p:nvPicPr>
        <p:blipFill>
          <a:blip r:embed="rId7">
            <a:alphaModFix/>
          </a:blip>
          <a:stretch>
            <a:fillRect/>
          </a:stretch>
        </p:blipFill>
        <p:spPr>
          <a:xfrm>
            <a:off x="6661610" y="1580225"/>
            <a:ext cx="384900" cy="384921"/>
          </a:xfrm>
          <a:prstGeom prst="rect">
            <a:avLst/>
          </a:prstGeom>
          <a:noFill/>
          <a:ln>
            <a:noFill/>
          </a:ln>
        </p:spPr>
      </p:pic>
      <p:pic>
        <p:nvPicPr>
          <p:cNvPr id="223" name="Google Shape;223;p21"/>
          <p:cNvPicPr preferRelativeResize="0"/>
          <p:nvPr/>
        </p:nvPicPr>
        <p:blipFill>
          <a:blip r:embed="rId5">
            <a:alphaModFix/>
          </a:blip>
          <a:stretch>
            <a:fillRect/>
          </a:stretch>
        </p:blipFill>
        <p:spPr>
          <a:xfrm>
            <a:off x="5706738" y="3203298"/>
            <a:ext cx="2584676" cy="1568378"/>
          </a:xfrm>
          <a:prstGeom prst="rect">
            <a:avLst/>
          </a:prstGeom>
          <a:noFill/>
          <a:ln>
            <a:noFill/>
          </a:ln>
        </p:spPr>
      </p:pic>
      <p:pic>
        <p:nvPicPr>
          <p:cNvPr id="224" name="Google Shape;224;p21"/>
          <p:cNvPicPr preferRelativeResize="0"/>
          <p:nvPr/>
        </p:nvPicPr>
        <p:blipFill>
          <a:blip r:embed="rId6">
            <a:alphaModFix/>
          </a:blip>
          <a:stretch>
            <a:fillRect/>
          </a:stretch>
        </p:blipFill>
        <p:spPr>
          <a:xfrm>
            <a:off x="5875300" y="3203300"/>
            <a:ext cx="1937799" cy="1568375"/>
          </a:xfrm>
          <a:prstGeom prst="rect">
            <a:avLst/>
          </a:prstGeom>
          <a:noFill/>
          <a:ln>
            <a:noFill/>
          </a:ln>
        </p:spPr>
      </p:pic>
      <p:sp>
        <p:nvSpPr>
          <p:cNvPr id="225" name="Google Shape;225;p21"/>
          <p:cNvSpPr txBox="1"/>
          <p:nvPr/>
        </p:nvSpPr>
        <p:spPr>
          <a:xfrm>
            <a:off x="5954625" y="3751350"/>
            <a:ext cx="1779300" cy="87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Toutes les alertes (demande, absence, manquement sur site…) sont rassemblées. Elles sont également envoyées par </a:t>
            </a:r>
            <a:r>
              <a:rPr b="1" lang="fr" sz="800">
                <a:solidFill>
                  <a:srgbClr val="395CED"/>
                </a:solidFill>
                <a:latin typeface="Montserrat"/>
                <a:ea typeface="Montserrat"/>
                <a:cs typeface="Montserrat"/>
                <a:sym typeface="Montserrat"/>
              </a:rPr>
              <a:t>mail</a:t>
            </a:r>
            <a:r>
              <a:rPr lang="fr" sz="800">
                <a:solidFill>
                  <a:srgbClr val="353C3A"/>
                </a:solidFill>
                <a:latin typeface="Montserrat"/>
                <a:ea typeface="Montserrat"/>
                <a:cs typeface="Montserrat"/>
                <a:sym typeface="Montserrat"/>
              </a:rPr>
              <a:t> aux personnes habilitées.</a:t>
            </a:r>
            <a:endParaRPr sz="800">
              <a:solidFill>
                <a:srgbClr val="353C3A"/>
              </a:solidFill>
              <a:latin typeface="Montserrat"/>
              <a:ea typeface="Montserrat"/>
              <a:cs typeface="Montserrat"/>
              <a:sym typeface="Montserrat"/>
            </a:endParaRPr>
          </a:p>
        </p:txBody>
      </p:sp>
      <p:pic>
        <p:nvPicPr>
          <p:cNvPr id="226" name="Google Shape;226;p21"/>
          <p:cNvPicPr preferRelativeResize="0"/>
          <p:nvPr/>
        </p:nvPicPr>
        <p:blipFill>
          <a:blip r:embed="rId8">
            <a:alphaModFix/>
          </a:blip>
          <a:stretch>
            <a:fillRect/>
          </a:stretch>
        </p:blipFill>
        <p:spPr>
          <a:xfrm>
            <a:off x="6651750" y="3351250"/>
            <a:ext cx="384900" cy="384900"/>
          </a:xfrm>
          <a:prstGeom prst="rect">
            <a:avLst/>
          </a:prstGeom>
          <a:noFill/>
          <a:ln>
            <a:noFill/>
          </a:ln>
        </p:spPr>
      </p:pic>
      <p:sp>
        <p:nvSpPr>
          <p:cNvPr id="227" name="Google Shape;227;p21"/>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latin typeface="Calistoga"/>
                <a:ea typeface="Calistoga"/>
                <a:cs typeface="Calistoga"/>
                <a:sym typeface="Calistoga"/>
              </a:rPr>
              <a:t>Cahier de liaison avec votre client</a:t>
            </a:r>
            <a:endParaRPr sz="2000">
              <a:latin typeface="Calistoga"/>
              <a:ea typeface="Calistoga"/>
              <a:cs typeface="Calistoga"/>
              <a:sym typeface="Calistoga"/>
            </a:endParaRPr>
          </a:p>
        </p:txBody>
      </p:sp>
      <p:sp>
        <p:nvSpPr>
          <p:cNvPr id="228" name="Google Shape;228;p2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22"/>
          <p:cNvPicPr preferRelativeResize="0"/>
          <p:nvPr/>
        </p:nvPicPr>
        <p:blipFill>
          <a:blip r:embed="rId3">
            <a:alphaModFix/>
          </a:blip>
          <a:stretch>
            <a:fillRect/>
          </a:stretch>
        </p:blipFill>
        <p:spPr>
          <a:xfrm>
            <a:off x="3716413" y="1895800"/>
            <a:ext cx="2862776" cy="3472000"/>
          </a:xfrm>
          <a:prstGeom prst="rect">
            <a:avLst/>
          </a:prstGeom>
          <a:noFill/>
          <a:ln>
            <a:noFill/>
          </a:ln>
        </p:spPr>
      </p:pic>
      <p:sp>
        <p:nvSpPr>
          <p:cNvPr id="234" name="Google Shape;234;p22"/>
          <p:cNvSpPr txBox="1"/>
          <p:nvPr/>
        </p:nvSpPr>
        <p:spPr>
          <a:xfrm>
            <a:off x="731350" y="263775"/>
            <a:ext cx="532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000">
                <a:solidFill>
                  <a:schemeClr val="dk1"/>
                </a:solidFill>
                <a:latin typeface="Calistoga"/>
                <a:ea typeface="Calistoga"/>
                <a:cs typeface="Calistoga"/>
                <a:sym typeface="Calistoga"/>
              </a:rPr>
              <a:t>Alertes SMS / emails</a:t>
            </a:r>
            <a:endParaRPr sz="2000">
              <a:latin typeface="Calistoga"/>
              <a:ea typeface="Calistoga"/>
              <a:cs typeface="Calistoga"/>
              <a:sym typeface="Calistoga"/>
            </a:endParaRPr>
          </a:p>
        </p:txBody>
      </p:sp>
      <p:sp>
        <p:nvSpPr>
          <p:cNvPr id="235" name="Google Shape;235;p22"/>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2"/>
          <p:cNvSpPr txBox="1"/>
          <p:nvPr/>
        </p:nvSpPr>
        <p:spPr>
          <a:xfrm>
            <a:off x="815225" y="873475"/>
            <a:ext cx="7062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Recevez une alerte en cas d’absence de l’agent ou d’étape non validée</a:t>
            </a:r>
            <a:endParaRPr b="1" sz="1300">
              <a:solidFill>
                <a:schemeClr val="lt1"/>
              </a:solidFill>
              <a:latin typeface="Montserrat"/>
              <a:ea typeface="Montserrat"/>
              <a:cs typeface="Montserrat"/>
              <a:sym typeface="Montserrat"/>
            </a:endParaRPr>
          </a:p>
        </p:txBody>
      </p:sp>
      <p:pic>
        <p:nvPicPr>
          <p:cNvPr id="237" name="Google Shape;237;p22"/>
          <p:cNvPicPr preferRelativeResize="0"/>
          <p:nvPr/>
        </p:nvPicPr>
        <p:blipFill>
          <a:blip r:embed="rId4">
            <a:alphaModFix/>
          </a:blip>
          <a:stretch>
            <a:fillRect/>
          </a:stretch>
        </p:blipFill>
        <p:spPr>
          <a:xfrm>
            <a:off x="3211212" y="1671500"/>
            <a:ext cx="2721600" cy="2920475"/>
          </a:xfrm>
          <a:prstGeom prst="rect">
            <a:avLst/>
          </a:prstGeom>
          <a:noFill/>
          <a:ln>
            <a:noFill/>
          </a:ln>
        </p:spPr>
      </p:pic>
      <p:sp>
        <p:nvSpPr>
          <p:cNvPr id="238" name="Google Shape;238;p22"/>
          <p:cNvSpPr txBox="1"/>
          <p:nvPr/>
        </p:nvSpPr>
        <p:spPr>
          <a:xfrm>
            <a:off x="3654175" y="3645925"/>
            <a:ext cx="1835700" cy="738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Choisissez où et pour quelles actions vous voulez recevoir une alerte</a:t>
            </a:r>
            <a:endParaRPr sz="1000">
              <a:solidFill>
                <a:schemeClr val="dk1"/>
              </a:solidFill>
              <a:latin typeface="Montserrat"/>
              <a:ea typeface="Montserrat"/>
              <a:cs typeface="Montserrat"/>
              <a:sym typeface="Montserrat"/>
            </a:endParaRPr>
          </a:p>
        </p:txBody>
      </p:sp>
      <p:sp>
        <p:nvSpPr>
          <p:cNvPr id="239" name="Google Shape;239;p22"/>
          <p:cNvSpPr txBox="1"/>
          <p:nvPr/>
        </p:nvSpPr>
        <p:spPr>
          <a:xfrm>
            <a:off x="3716419" y="3276613"/>
            <a:ext cx="1711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200">
                <a:solidFill>
                  <a:srgbClr val="6ECCE2"/>
                </a:solidFill>
                <a:latin typeface="Montserrat"/>
                <a:ea typeface="Montserrat"/>
                <a:cs typeface="Montserrat"/>
                <a:sym typeface="Montserrat"/>
              </a:rPr>
              <a:t>Notifications</a:t>
            </a:r>
            <a:endParaRPr b="1" sz="1200">
              <a:solidFill>
                <a:srgbClr val="6ECCE2"/>
              </a:solidFill>
              <a:latin typeface="Montserrat"/>
              <a:ea typeface="Montserrat"/>
              <a:cs typeface="Montserrat"/>
              <a:sym typeface="Montserrat"/>
            </a:endParaRPr>
          </a:p>
        </p:txBody>
      </p:sp>
      <p:pic>
        <p:nvPicPr>
          <p:cNvPr id="240" name="Google Shape;240;p22"/>
          <p:cNvPicPr preferRelativeResize="0"/>
          <p:nvPr/>
        </p:nvPicPr>
        <p:blipFill>
          <a:blip r:embed="rId5">
            <a:alphaModFix/>
          </a:blip>
          <a:stretch>
            <a:fillRect/>
          </a:stretch>
        </p:blipFill>
        <p:spPr>
          <a:xfrm>
            <a:off x="4092600" y="2092337"/>
            <a:ext cx="958825" cy="958825"/>
          </a:xfrm>
          <a:prstGeom prst="rect">
            <a:avLst/>
          </a:prstGeom>
          <a:noFill/>
          <a:ln>
            <a:noFill/>
          </a:ln>
          <a:effectLst>
            <a:outerShdw blurRad="57150" rotWithShape="0" algn="bl" dir="5400000" dist="19050">
              <a:srgbClr val="000000">
                <a:alpha val="50000"/>
              </a:srgbClr>
            </a:outerShdw>
          </a:effectLst>
        </p:spPr>
      </p:pic>
      <p:sp>
        <p:nvSpPr>
          <p:cNvPr id="241" name="Google Shape;241;p2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