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5143500" cx="9144000"/>
  <p:notesSz cx="6858000" cy="9144000"/>
  <p:embeddedFontLst>
    <p:embeddedFont>
      <p:font typeface="Montserrat SemiBold"/>
      <p:regular r:id="rId27"/>
      <p:bold r:id="rId28"/>
      <p:italic r:id="rId29"/>
      <p:boldItalic r:id="rId30"/>
    </p:embeddedFont>
    <p:embeddedFont>
      <p:font typeface="Montserrat"/>
      <p:regular r:id="rId31"/>
      <p:bold r:id="rId32"/>
      <p:italic r:id="rId33"/>
      <p:boldItalic r:id="rId34"/>
    </p:embeddedFont>
    <p:embeddedFont>
      <p:font typeface="Montserrat Medium"/>
      <p:regular r:id="rId35"/>
      <p:bold r:id="rId36"/>
      <p:italic r:id="rId37"/>
      <p:boldItalic r:id="rId38"/>
    </p:embeddedFont>
    <p:embeddedFont>
      <p:font typeface="Montserrat Light"/>
      <p:regular r:id="rId39"/>
      <p:bold r:id="rId40"/>
      <p:italic r:id="rId41"/>
      <p:boldItalic r:id="rId42"/>
    </p:embeddedFont>
    <p:embeddedFont>
      <p:font typeface="Calistoga"/>
      <p:regular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MontserratLight-bold.fntdata"/><Relationship Id="rId20" Type="http://schemas.openxmlformats.org/officeDocument/2006/relationships/slide" Target="slides/slide15.xml"/><Relationship Id="rId42" Type="http://schemas.openxmlformats.org/officeDocument/2006/relationships/font" Target="fonts/MontserratLight-boldItalic.fntdata"/><Relationship Id="rId41" Type="http://schemas.openxmlformats.org/officeDocument/2006/relationships/font" Target="fonts/MontserratLight-italic.fntdata"/><Relationship Id="rId22" Type="http://schemas.openxmlformats.org/officeDocument/2006/relationships/slide" Target="slides/slide17.xml"/><Relationship Id="rId21" Type="http://schemas.openxmlformats.org/officeDocument/2006/relationships/slide" Target="slides/slide16.xml"/><Relationship Id="rId43" Type="http://schemas.openxmlformats.org/officeDocument/2006/relationships/font" Target="fonts/Calistoga-regular.fntdata"/><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MontserratSemiBold-bold.fntdata"/><Relationship Id="rId27" Type="http://schemas.openxmlformats.org/officeDocument/2006/relationships/font" Target="fonts/MontserratSemiBold-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MontserratSemiBold-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Montserrat-regular.fntdata"/><Relationship Id="rId30" Type="http://schemas.openxmlformats.org/officeDocument/2006/relationships/font" Target="fonts/MontserratSemiBold-boldItalic.fntdata"/><Relationship Id="rId11" Type="http://schemas.openxmlformats.org/officeDocument/2006/relationships/slide" Target="slides/slide6.xml"/><Relationship Id="rId33" Type="http://schemas.openxmlformats.org/officeDocument/2006/relationships/font" Target="fonts/Montserrat-italic.fntdata"/><Relationship Id="rId10" Type="http://schemas.openxmlformats.org/officeDocument/2006/relationships/slide" Target="slides/slide5.xml"/><Relationship Id="rId32" Type="http://schemas.openxmlformats.org/officeDocument/2006/relationships/font" Target="fonts/Montserrat-bold.fntdata"/><Relationship Id="rId13" Type="http://schemas.openxmlformats.org/officeDocument/2006/relationships/slide" Target="slides/slide8.xml"/><Relationship Id="rId35" Type="http://schemas.openxmlformats.org/officeDocument/2006/relationships/font" Target="fonts/MontserratMedium-regular.fntdata"/><Relationship Id="rId12" Type="http://schemas.openxmlformats.org/officeDocument/2006/relationships/slide" Target="slides/slide7.xml"/><Relationship Id="rId34" Type="http://schemas.openxmlformats.org/officeDocument/2006/relationships/font" Target="fonts/Montserrat-boldItalic.fntdata"/><Relationship Id="rId15" Type="http://schemas.openxmlformats.org/officeDocument/2006/relationships/slide" Target="slides/slide10.xml"/><Relationship Id="rId37" Type="http://schemas.openxmlformats.org/officeDocument/2006/relationships/font" Target="fonts/MontserratMedium-italic.fntdata"/><Relationship Id="rId14" Type="http://schemas.openxmlformats.org/officeDocument/2006/relationships/slide" Target="slides/slide9.xml"/><Relationship Id="rId36" Type="http://schemas.openxmlformats.org/officeDocument/2006/relationships/font" Target="fonts/MontserratMedium-bold.fntdata"/><Relationship Id="rId17" Type="http://schemas.openxmlformats.org/officeDocument/2006/relationships/slide" Target="slides/slide12.xml"/><Relationship Id="rId39" Type="http://schemas.openxmlformats.org/officeDocument/2006/relationships/font" Target="fonts/MontserratLight-regular.fntdata"/><Relationship Id="rId16" Type="http://schemas.openxmlformats.org/officeDocument/2006/relationships/slide" Target="slides/slide11.xml"/><Relationship Id="rId38" Type="http://schemas.openxmlformats.org/officeDocument/2006/relationships/font" Target="fonts/MontserratMedium-bol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g17f8e7ef1c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 name="Google Shape;55;g17f8e7ef1c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11f20283e2f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11f20283e2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11958f0bf71_4_3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11958f0bf71_4_3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17f8e7ef1c9_0_3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17f8e7ef1c9_0_39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11ea10f3e5c_0_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9" name="Google Shape;299;g11ea10f3e5c_0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11ea10f3e5c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11ea10f3e5c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11ea10f3e5c_0_2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11ea10f3e5c_0_2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12560402f31_0_1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0" name="Google Shape;370;g12560402f31_0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12560402f3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12560402f3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11958f0bf71_4_3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2" name="Google Shape;412;g11958f0bf71_4_3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11958f0bf71_4_3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5" name="Google Shape;435;g11958f0bf71_4_3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120250cd23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120250cd23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1dd1e2a3825_0_2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7" name="Google Shape;457;g1dd1e2a3825_0_2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11a6756bf13_0_1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2" name="Google Shape;472;g11a6756bf13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11958f0bf71_4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11958f0bf71_4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17f8e7ef1c9_0_2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17f8e7ef1c9_0_27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1dd1e2a382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1dd1e2a382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1dd1e2a3825_0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1dd1e2a3825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1dd1e2a3825_0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1dd1e2a3825_0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1dd1e2a3825_0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1dd1e2a3825_0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11f20283e2f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11f20283e2f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e dans une colonne 2">
  <p:cSld name="ONE_COLUMN_TEXT_2">
    <p:spTree>
      <p:nvGrpSpPr>
        <p:cNvPr id="50" name="Shape 50"/>
        <p:cNvGrpSpPr/>
        <p:nvPr/>
      </p:nvGrpSpPr>
      <p:grpSpPr>
        <a:xfrm>
          <a:off x="0" y="0"/>
          <a:ext cx="0" cy="0"/>
          <a:chOff x="0" y="0"/>
          <a:chExt cx="0" cy="0"/>
        </a:xfrm>
      </p:grpSpPr>
      <p:sp>
        <p:nvSpPr>
          <p:cNvPr id="51" name="Google Shape;51;p13"/>
          <p:cNvSpPr txBox="1"/>
          <p:nvPr>
            <p:ph idx="1" type="subTitle"/>
          </p:nvPr>
        </p:nvSpPr>
        <p:spPr>
          <a:xfrm>
            <a:off x="720000" y="1308275"/>
            <a:ext cx="6606000" cy="18540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999999"/>
              </a:buClr>
              <a:buSzPts val="800"/>
              <a:buFont typeface="Open Sans"/>
              <a:buAutoNum type="arabicPeriod"/>
              <a:defRPr sz="1400"/>
            </a:lvl1pPr>
            <a:lvl2pPr lvl="1" rtl="0" algn="ctr">
              <a:lnSpc>
                <a:spcPct val="100000"/>
              </a:lnSpc>
              <a:spcBef>
                <a:spcPts val="0"/>
              </a:spcBef>
              <a:spcAft>
                <a:spcPts val="0"/>
              </a:spcAft>
              <a:buClr>
                <a:srgbClr val="999999"/>
              </a:buClr>
              <a:buSzPts val="800"/>
              <a:buFont typeface="Open Sans"/>
              <a:buAutoNum type="alphaLcPeriod"/>
              <a:defRPr/>
            </a:lvl2pPr>
            <a:lvl3pPr lvl="2" rtl="0" algn="ctr">
              <a:lnSpc>
                <a:spcPct val="100000"/>
              </a:lnSpc>
              <a:spcBef>
                <a:spcPts val="0"/>
              </a:spcBef>
              <a:spcAft>
                <a:spcPts val="0"/>
              </a:spcAft>
              <a:buClr>
                <a:srgbClr val="999999"/>
              </a:buClr>
              <a:buSzPts val="800"/>
              <a:buFont typeface="Open Sans"/>
              <a:buAutoNum type="romanLcPeriod"/>
              <a:defRPr/>
            </a:lvl3pPr>
            <a:lvl4pPr lvl="3" rtl="0" algn="ctr">
              <a:lnSpc>
                <a:spcPct val="100000"/>
              </a:lnSpc>
              <a:spcBef>
                <a:spcPts val="0"/>
              </a:spcBef>
              <a:spcAft>
                <a:spcPts val="0"/>
              </a:spcAft>
              <a:buClr>
                <a:srgbClr val="999999"/>
              </a:buClr>
              <a:buSzPts val="800"/>
              <a:buFont typeface="Open Sans"/>
              <a:buAutoNum type="arabicPeriod"/>
              <a:defRPr/>
            </a:lvl4pPr>
            <a:lvl5pPr lvl="4" rtl="0" algn="ctr">
              <a:lnSpc>
                <a:spcPct val="100000"/>
              </a:lnSpc>
              <a:spcBef>
                <a:spcPts val="0"/>
              </a:spcBef>
              <a:spcAft>
                <a:spcPts val="0"/>
              </a:spcAft>
              <a:buClr>
                <a:srgbClr val="999999"/>
              </a:buClr>
              <a:buSzPts val="1200"/>
              <a:buFont typeface="Open Sans"/>
              <a:buAutoNum type="alphaLcPeriod"/>
              <a:defRPr/>
            </a:lvl5pPr>
            <a:lvl6pPr lvl="5" rtl="0" algn="ctr">
              <a:lnSpc>
                <a:spcPct val="100000"/>
              </a:lnSpc>
              <a:spcBef>
                <a:spcPts val="0"/>
              </a:spcBef>
              <a:spcAft>
                <a:spcPts val="0"/>
              </a:spcAft>
              <a:buClr>
                <a:srgbClr val="999999"/>
              </a:buClr>
              <a:buSzPts val="1200"/>
              <a:buFont typeface="Open Sans"/>
              <a:buAutoNum type="romanLcPeriod"/>
              <a:defRPr/>
            </a:lvl6pPr>
            <a:lvl7pPr lvl="6" rtl="0" algn="ctr">
              <a:lnSpc>
                <a:spcPct val="100000"/>
              </a:lnSpc>
              <a:spcBef>
                <a:spcPts val="0"/>
              </a:spcBef>
              <a:spcAft>
                <a:spcPts val="0"/>
              </a:spcAft>
              <a:buClr>
                <a:srgbClr val="999999"/>
              </a:buClr>
              <a:buSzPts val="700"/>
              <a:buFont typeface="Open Sans"/>
              <a:buAutoNum type="arabicPeriod"/>
              <a:defRPr/>
            </a:lvl7pPr>
            <a:lvl8pPr lvl="7" rtl="0" algn="ctr">
              <a:lnSpc>
                <a:spcPct val="100000"/>
              </a:lnSpc>
              <a:spcBef>
                <a:spcPts val="0"/>
              </a:spcBef>
              <a:spcAft>
                <a:spcPts val="0"/>
              </a:spcAft>
              <a:buClr>
                <a:srgbClr val="999999"/>
              </a:buClr>
              <a:buSzPts val="700"/>
              <a:buFont typeface="Open Sans"/>
              <a:buAutoNum type="alphaLcPeriod"/>
              <a:defRPr/>
            </a:lvl8pPr>
            <a:lvl9pPr lvl="8" rtl="0" algn="ctr">
              <a:lnSpc>
                <a:spcPct val="100000"/>
              </a:lnSpc>
              <a:spcBef>
                <a:spcPts val="0"/>
              </a:spcBef>
              <a:spcAft>
                <a:spcPts val="0"/>
              </a:spcAft>
              <a:buClr>
                <a:srgbClr val="999999"/>
              </a:buClr>
              <a:buSzPts val="600"/>
              <a:buFont typeface="Open Sans"/>
              <a:buAutoNum type="romanLcPeriod"/>
              <a:defRPr/>
            </a:lvl9pPr>
          </a:lstStyle>
          <a:p/>
        </p:txBody>
      </p:sp>
      <p:sp>
        <p:nvSpPr>
          <p:cNvPr id="52" name="Google Shape;52;p13"/>
          <p:cNvSpPr txBox="1"/>
          <p:nvPr>
            <p:ph type="title"/>
          </p:nvPr>
        </p:nvSpPr>
        <p:spPr>
          <a:xfrm>
            <a:off x="720000" y="445025"/>
            <a:ext cx="7704000" cy="572700"/>
          </a:xfrm>
          <a:prstGeom prst="rect">
            <a:avLst/>
          </a:prstGeom>
          <a:ln>
            <a:noFill/>
          </a:ln>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6F1F0"/>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f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3.png"/><Relationship Id="rId10" Type="http://schemas.openxmlformats.org/officeDocument/2006/relationships/image" Target="../media/image13.png"/><Relationship Id="rId13" Type="http://schemas.openxmlformats.org/officeDocument/2006/relationships/image" Target="../media/image9.png"/><Relationship Id="rId12"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10.png"/><Relationship Id="rId9" Type="http://schemas.openxmlformats.org/officeDocument/2006/relationships/image" Target="../media/image4.png"/><Relationship Id="rId15" Type="http://schemas.openxmlformats.org/officeDocument/2006/relationships/image" Target="../media/image16.png"/><Relationship Id="rId14" Type="http://schemas.openxmlformats.org/officeDocument/2006/relationships/image" Target="../media/image11.png"/><Relationship Id="rId17" Type="http://schemas.openxmlformats.org/officeDocument/2006/relationships/image" Target="../media/image19.png"/><Relationship Id="rId16" Type="http://schemas.openxmlformats.org/officeDocument/2006/relationships/image" Target="../media/image15.png"/><Relationship Id="rId5" Type="http://schemas.openxmlformats.org/officeDocument/2006/relationships/image" Target="../media/image6.png"/><Relationship Id="rId6" Type="http://schemas.openxmlformats.org/officeDocument/2006/relationships/image" Target="../media/image5.png"/><Relationship Id="rId18" Type="http://schemas.openxmlformats.org/officeDocument/2006/relationships/image" Target="../media/image14.png"/><Relationship Id="rId7" Type="http://schemas.openxmlformats.org/officeDocument/2006/relationships/image" Target="../media/image2.png"/><Relationship Id="rId8"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5.png"/><Relationship Id="rId4" Type="http://schemas.openxmlformats.org/officeDocument/2006/relationships/image" Target="../media/image34.png"/><Relationship Id="rId5" Type="http://schemas.openxmlformats.org/officeDocument/2006/relationships/image" Target="../media/image55.png"/><Relationship Id="rId6" Type="http://schemas.openxmlformats.org/officeDocument/2006/relationships/image" Target="../media/image51.png"/><Relationship Id="rId7" Type="http://schemas.openxmlformats.org/officeDocument/2006/relationships/image" Target="../media/image52.png"/><Relationship Id="rId8" Type="http://schemas.openxmlformats.org/officeDocument/2006/relationships/image" Target="../media/image5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5.png"/><Relationship Id="rId4" Type="http://schemas.openxmlformats.org/officeDocument/2006/relationships/image" Target="../media/image34.png"/><Relationship Id="rId5" Type="http://schemas.openxmlformats.org/officeDocument/2006/relationships/image" Target="../media/image57.png"/><Relationship Id="rId6" Type="http://schemas.openxmlformats.org/officeDocument/2006/relationships/image" Target="../media/image58.png"/><Relationship Id="rId7" Type="http://schemas.openxmlformats.org/officeDocument/2006/relationships/image" Target="../media/image5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5.png"/><Relationship Id="rId4" Type="http://schemas.openxmlformats.org/officeDocument/2006/relationships/image" Target="../media/image34.png"/><Relationship Id="rId5" Type="http://schemas.openxmlformats.org/officeDocument/2006/relationships/image" Target="../media/image65.png"/><Relationship Id="rId6" Type="http://schemas.openxmlformats.org/officeDocument/2006/relationships/image" Target="../media/image102.png"/><Relationship Id="rId7" Type="http://schemas.openxmlformats.org/officeDocument/2006/relationships/image" Target="../media/image70.png"/><Relationship Id="rId8" Type="http://schemas.openxmlformats.org/officeDocument/2006/relationships/image" Target="../media/image6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5.png"/><Relationship Id="rId4" Type="http://schemas.openxmlformats.org/officeDocument/2006/relationships/image" Target="../media/image34.png"/><Relationship Id="rId5" Type="http://schemas.openxmlformats.org/officeDocument/2006/relationships/image" Target="../media/image63.png"/><Relationship Id="rId6" Type="http://schemas.openxmlformats.org/officeDocument/2006/relationships/image" Target="../media/image59.png"/><Relationship Id="rId7" Type="http://schemas.openxmlformats.org/officeDocument/2006/relationships/image" Target="../media/image60.png"/><Relationship Id="rId8" Type="http://schemas.openxmlformats.org/officeDocument/2006/relationships/image" Target="../media/image8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5.png"/><Relationship Id="rId4" Type="http://schemas.openxmlformats.org/officeDocument/2006/relationships/image" Target="../media/image34.png"/><Relationship Id="rId5" Type="http://schemas.openxmlformats.org/officeDocument/2006/relationships/image" Target="../media/image76.png"/><Relationship Id="rId6" Type="http://schemas.openxmlformats.org/officeDocument/2006/relationships/image" Target="../media/image7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5.png"/><Relationship Id="rId4" Type="http://schemas.openxmlformats.org/officeDocument/2006/relationships/image" Target="../media/image34.png"/><Relationship Id="rId5" Type="http://schemas.openxmlformats.org/officeDocument/2006/relationships/image" Target="../media/image71.png"/><Relationship Id="rId6" Type="http://schemas.openxmlformats.org/officeDocument/2006/relationships/image" Target="../media/image7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69.png"/><Relationship Id="rId4" Type="http://schemas.openxmlformats.org/officeDocument/2006/relationships/image" Target="../media/image74.png"/><Relationship Id="rId9" Type="http://schemas.openxmlformats.org/officeDocument/2006/relationships/image" Target="../media/image68.png"/><Relationship Id="rId5" Type="http://schemas.openxmlformats.org/officeDocument/2006/relationships/image" Target="../media/image80.png"/><Relationship Id="rId6" Type="http://schemas.openxmlformats.org/officeDocument/2006/relationships/image" Target="../media/image77.png"/><Relationship Id="rId7" Type="http://schemas.openxmlformats.org/officeDocument/2006/relationships/image" Target="../media/image73.png"/><Relationship Id="rId8" Type="http://schemas.openxmlformats.org/officeDocument/2006/relationships/image" Target="../media/image7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5.png"/><Relationship Id="rId4" Type="http://schemas.openxmlformats.org/officeDocument/2006/relationships/image" Target="../media/image34.png"/><Relationship Id="rId5" Type="http://schemas.openxmlformats.org/officeDocument/2006/relationships/image" Target="../media/image22.png"/><Relationship Id="rId6" Type="http://schemas.openxmlformats.org/officeDocument/2006/relationships/image" Target="../media/image91.png"/><Relationship Id="rId7" Type="http://schemas.openxmlformats.org/officeDocument/2006/relationships/image" Target="../media/image9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5.png"/><Relationship Id="rId4" Type="http://schemas.openxmlformats.org/officeDocument/2006/relationships/image" Target="../media/image34.png"/><Relationship Id="rId9" Type="http://schemas.openxmlformats.org/officeDocument/2006/relationships/image" Target="../media/image93.png"/><Relationship Id="rId5" Type="http://schemas.openxmlformats.org/officeDocument/2006/relationships/image" Target="../media/image33.png"/><Relationship Id="rId6" Type="http://schemas.openxmlformats.org/officeDocument/2006/relationships/image" Target="../media/image39.png"/><Relationship Id="rId7" Type="http://schemas.openxmlformats.org/officeDocument/2006/relationships/image" Target="../media/image43.png"/><Relationship Id="rId8" Type="http://schemas.openxmlformats.org/officeDocument/2006/relationships/image" Target="../media/image9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1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5.png"/><Relationship Id="rId4" Type="http://schemas.openxmlformats.org/officeDocument/2006/relationships/image" Target="../media/image34.png"/><Relationship Id="rId5" Type="http://schemas.openxmlformats.org/officeDocument/2006/relationships/hyperlink" Target="mailto:oceane@merciyanis.com" TargetMode="External"/><Relationship Id="rId6" Type="http://schemas.openxmlformats.org/officeDocument/2006/relationships/image" Target="../media/image101.png"/><Relationship Id="rId7" Type="http://schemas.openxmlformats.org/officeDocument/2006/relationships/image" Target="../media/image111.jpg"/></Relationships>
</file>

<file path=ppt/slides/_rels/slide21.xml.rels><?xml version="1.0" encoding="UTF-8" standalone="yes"?><Relationships xmlns="http://schemas.openxmlformats.org/package/2006/relationships"><Relationship Id="rId11" Type="http://schemas.openxmlformats.org/officeDocument/2006/relationships/image" Target="../media/image98.png"/><Relationship Id="rId10" Type="http://schemas.openxmlformats.org/officeDocument/2006/relationships/image" Target="../media/image96.png"/><Relationship Id="rId13" Type="http://schemas.openxmlformats.org/officeDocument/2006/relationships/image" Target="../media/image105.png"/><Relationship Id="rId12" Type="http://schemas.openxmlformats.org/officeDocument/2006/relationships/image" Target="../media/image99.png"/><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12.png"/><Relationship Id="rId4" Type="http://schemas.openxmlformats.org/officeDocument/2006/relationships/image" Target="../media/image87.png"/><Relationship Id="rId9" Type="http://schemas.openxmlformats.org/officeDocument/2006/relationships/image" Target="../media/image100.png"/><Relationship Id="rId15" Type="http://schemas.openxmlformats.org/officeDocument/2006/relationships/image" Target="../media/image107.png"/><Relationship Id="rId14" Type="http://schemas.openxmlformats.org/officeDocument/2006/relationships/image" Target="../media/image106.png"/><Relationship Id="rId16" Type="http://schemas.openxmlformats.org/officeDocument/2006/relationships/image" Target="../media/image104.png"/><Relationship Id="rId5" Type="http://schemas.openxmlformats.org/officeDocument/2006/relationships/image" Target="../media/image89.png"/><Relationship Id="rId6" Type="http://schemas.openxmlformats.org/officeDocument/2006/relationships/image" Target="../media/image90.png"/><Relationship Id="rId7" Type="http://schemas.openxmlformats.org/officeDocument/2006/relationships/image" Target="../media/image88.png"/><Relationship Id="rId8" Type="http://schemas.openxmlformats.org/officeDocument/2006/relationships/image" Target="../media/image9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1.png"/><Relationship Id="rId4" Type="http://schemas.openxmlformats.org/officeDocument/2006/relationships/image" Target="../media/image12.png"/><Relationship Id="rId5" Type="http://schemas.openxmlformats.org/officeDocument/2006/relationships/image" Target="../media/image17.png"/><Relationship Id="rId6" Type="http://schemas.openxmlformats.org/officeDocument/2006/relationships/image" Target="../media/image28.png"/><Relationship Id="rId7" Type="http://schemas.openxmlformats.org/officeDocument/2006/relationships/image" Target="../media/image18.png"/><Relationship Id="rId8" Type="http://schemas.openxmlformats.org/officeDocument/2006/relationships/image" Target="../media/image2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1" Type="http://schemas.openxmlformats.org/officeDocument/2006/relationships/image" Target="../media/image30.png"/><Relationship Id="rId10" Type="http://schemas.openxmlformats.org/officeDocument/2006/relationships/image" Target="../media/image64.png"/><Relationship Id="rId12" Type="http://schemas.openxmlformats.org/officeDocument/2006/relationships/image" Target="../media/image29.png"/><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20.png"/><Relationship Id="rId4" Type="http://schemas.openxmlformats.org/officeDocument/2006/relationships/image" Target="../media/image110.png"/><Relationship Id="rId9" Type="http://schemas.openxmlformats.org/officeDocument/2006/relationships/image" Target="../media/image25.png"/><Relationship Id="rId5" Type="http://schemas.openxmlformats.org/officeDocument/2006/relationships/image" Target="../media/image75.png"/><Relationship Id="rId6" Type="http://schemas.openxmlformats.org/officeDocument/2006/relationships/image" Target="../media/image22.png"/><Relationship Id="rId7" Type="http://schemas.openxmlformats.org/officeDocument/2006/relationships/image" Target="../media/image38.png"/><Relationship Id="rId8" Type="http://schemas.openxmlformats.org/officeDocument/2006/relationships/image" Target="../media/image103.png"/></Relationships>
</file>

<file path=ppt/slides/_rels/slide6.xml.rels><?xml version="1.0" encoding="UTF-8" standalone="yes"?><Relationships xmlns="http://schemas.openxmlformats.org/package/2006/relationships"><Relationship Id="rId10" Type="http://schemas.openxmlformats.org/officeDocument/2006/relationships/image" Target="../media/image41.png"/><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5.png"/><Relationship Id="rId4" Type="http://schemas.openxmlformats.org/officeDocument/2006/relationships/image" Target="../media/image34.png"/><Relationship Id="rId9" Type="http://schemas.openxmlformats.org/officeDocument/2006/relationships/image" Target="../media/image27.png"/><Relationship Id="rId5" Type="http://schemas.openxmlformats.org/officeDocument/2006/relationships/image" Target="../media/image31.png"/><Relationship Id="rId6" Type="http://schemas.openxmlformats.org/officeDocument/2006/relationships/hyperlink" Target="https://youtu.be/dDywUG4VM74" TargetMode="External"/><Relationship Id="rId7" Type="http://schemas.openxmlformats.org/officeDocument/2006/relationships/image" Target="../media/image20.png"/><Relationship Id="rId8" Type="http://schemas.openxmlformats.org/officeDocument/2006/relationships/image" Target="../media/image7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4.png"/><Relationship Id="rId4" Type="http://schemas.openxmlformats.org/officeDocument/2006/relationships/image" Target="../media/image35.png"/><Relationship Id="rId9" Type="http://schemas.openxmlformats.org/officeDocument/2006/relationships/image" Target="../media/image43.png"/><Relationship Id="rId5" Type="http://schemas.openxmlformats.org/officeDocument/2006/relationships/image" Target="../media/image20.png"/><Relationship Id="rId6" Type="http://schemas.openxmlformats.org/officeDocument/2006/relationships/image" Target="../media/image48.png"/><Relationship Id="rId7" Type="http://schemas.openxmlformats.org/officeDocument/2006/relationships/image" Target="../media/image33.png"/><Relationship Id="rId8" Type="http://schemas.openxmlformats.org/officeDocument/2006/relationships/image" Target="../media/image3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0.png"/><Relationship Id="rId4" Type="http://schemas.openxmlformats.org/officeDocument/2006/relationships/image" Target="../media/image110.png"/><Relationship Id="rId5" Type="http://schemas.openxmlformats.org/officeDocument/2006/relationships/image" Target="../media/image35.png"/><Relationship Id="rId6" Type="http://schemas.openxmlformats.org/officeDocument/2006/relationships/image" Target="../media/image34.png"/><Relationship Id="rId7" Type="http://schemas.openxmlformats.org/officeDocument/2006/relationships/image" Target="../media/image29.png"/><Relationship Id="rId8" Type="http://schemas.openxmlformats.org/officeDocument/2006/relationships/image" Target="../media/image4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5.png"/><Relationship Id="rId4" Type="http://schemas.openxmlformats.org/officeDocument/2006/relationships/image" Target="../media/image34.png"/><Relationship Id="rId5"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 name="Shape 56"/>
        <p:cNvGrpSpPr/>
        <p:nvPr/>
      </p:nvGrpSpPr>
      <p:grpSpPr>
        <a:xfrm>
          <a:off x="0" y="0"/>
          <a:ext cx="0" cy="0"/>
          <a:chOff x="0" y="0"/>
          <a:chExt cx="0" cy="0"/>
        </a:xfrm>
      </p:grpSpPr>
      <p:pic>
        <p:nvPicPr>
          <p:cNvPr id="57" name="Google Shape;57;p14"/>
          <p:cNvPicPr preferRelativeResize="0"/>
          <p:nvPr/>
        </p:nvPicPr>
        <p:blipFill>
          <a:blip r:embed="rId3">
            <a:alphaModFix/>
          </a:blip>
          <a:stretch>
            <a:fillRect/>
          </a:stretch>
        </p:blipFill>
        <p:spPr>
          <a:xfrm>
            <a:off x="0" y="21765"/>
            <a:ext cx="9144000" cy="5143511"/>
          </a:xfrm>
          <a:prstGeom prst="rect">
            <a:avLst/>
          </a:prstGeom>
          <a:noFill/>
          <a:ln>
            <a:noFill/>
          </a:ln>
        </p:spPr>
      </p:pic>
      <p:pic>
        <p:nvPicPr>
          <p:cNvPr id="58" name="Google Shape;58;p14"/>
          <p:cNvPicPr preferRelativeResize="0"/>
          <p:nvPr/>
        </p:nvPicPr>
        <p:blipFill>
          <a:blip r:embed="rId4">
            <a:alphaModFix/>
          </a:blip>
          <a:stretch>
            <a:fillRect/>
          </a:stretch>
        </p:blipFill>
        <p:spPr>
          <a:xfrm rot="-1679966">
            <a:off x="1405284" y="3180626"/>
            <a:ext cx="589975" cy="578290"/>
          </a:xfrm>
          <a:prstGeom prst="rect">
            <a:avLst/>
          </a:prstGeom>
          <a:noFill/>
          <a:ln>
            <a:noFill/>
          </a:ln>
        </p:spPr>
      </p:pic>
      <p:pic>
        <p:nvPicPr>
          <p:cNvPr id="59" name="Google Shape;59;p14"/>
          <p:cNvPicPr preferRelativeResize="0"/>
          <p:nvPr/>
        </p:nvPicPr>
        <p:blipFill>
          <a:blip r:embed="rId5">
            <a:alphaModFix/>
          </a:blip>
          <a:stretch>
            <a:fillRect/>
          </a:stretch>
        </p:blipFill>
        <p:spPr>
          <a:xfrm rot="-1680000">
            <a:off x="1009634" y="259769"/>
            <a:ext cx="589975" cy="578293"/>
          </a:xfrm>
          <a:prstGeom prst="rect">
            <a:avLst/>
          </a:prstGeom>
          <a:noFill/>
          <a:ln>
            <a:noFill/>
          </a:ln>
        </p:spPr>
      </p:pic>
      <p:pic>
        <p:nvPicPr>
          <p:cNvPr id="60" name="Google Shape;60;p14"/>
          <p:cNvPicPr preferRelativeResize="0"/>
          <p:nvPr/>
        </p:nvPicPr>
        <p:blipFill>
          <a:blip r:embed="rId6">
            <a:alphaModFix/>
          </a:blip>
          <a:stretch>
            <a:fillRect/>
          </a:stretch>
        </p:blipFill>
        <p:spPr>
          <a:xfrm rot="-1680000">
            <a:off x="1799573" y="1592560"/>
            <a:ext cx="589975" cy="578300"/>
          </a:xfrm>
          <a:prstGeom prst="rect">
            <a:avLst/>
          </a:prstGeom>
          <a:noFill/>
          <a:ln>
            <a:noFill/>
          </a:ln>
        </p:spPr>
      </p:pic>
      <p:pic>
        <p:nvPicPr>
          <p:cNvPr id="61" name="Google Shape;61;p14"/>
          <p:cNvPicPr preferRelativeResize="0"/>
          <p:nvPr/>
        </p:nvPicPr>
        <p:blipFill>
          <a:blip r:embed="rId7">
            <a:alphaModFix/>
          </a:blip>
          <a:stretch>
            <a:fillRect/>
          </a:stretch>
        </p:blipFill>
        <p:spPr>
          <a:xfrm rot="-1680000">
            <a:off x="449232" y="2282607"/>
            <a:ext cx="589975" cy="578293"/>
          </a:xfrm>
          <a:prstGeom prst="rect">
            <a:avLst/>
          </a:prstGeom>
          <a:noFill/>
          <a:ln>
            <a:noFill/>
          </a:ln>
        </p:spPr>
      </p:pic>
      <p:pic>
        <p:nvPicPr>
          <p:cNvPr id="62" name="Google Shape;62;p14"/>
          <p:cNvPicPr preferRelativeResize="0"/>
          <p:nvPr/>
        </p:nvPicPr>
        <p:blipFill>
          <a:blip r:embed="rId8">
            <a:alphaModFix/>
          </a:blip>
          <a:stretch>
            <a:fillRect/>
          </a:stretch>
        </p:blipFill>
        <p:spPr>
          <a:xfrm rot="-1680000">
            <a:off x="-252174" y="-198145"/>
            <a:ext cx="589975" cy="578293"/>
          </a:xfrm>
          <a:prstGeom prst="rect">
            <a:avLst/>
          </a:prstGeom>
          <a:noFill/>
          <a:ln>
            <a:noFill/>
          </a:ln>
        </p:spPr>
      </p:pic>
      <p:pic>
        <p:nvPicPr>
          <p:cNvPr id="63" name="Google Shape;63;p14"/>
          <p:cNvPicPr preferRelativeResize="0"/>
          <p:nvPr/>
        </p:nvPicPr>
        <p:blipFill>
          <a:blip r:embed="rId9">
            <a:alphaModFix/>
          </a:blip>
          <a:stretch>
            <a:fillRect/>
          </a:stretch>
        </p:blipFill>
        <p:spPr>
          <a:xfrm rot="-1680000">
            <a:off x="8705650" y="1592574"/>
            <a:ext cx="589975" cy="578293"/>
          </a:xfrm>
          <a:prstGeom prst="rect">
            <a:avLst/>
          </a:prstGeom>
          <a:noFill/>
          <a:ln>
            <a:noFill/>
          </a:ln>
        </p:spPr>
      </p:pic>
      <p:pic>
        <p:nvPicPr>
          <p:cNvPr id="64" name="Google Shape;64;p14"/>
          <p:cNvPicPr preferRelativeResize="0"/>
          <p:nvPr/>
        </p:nvPicPr>
        <p:blipFill>
          <a:blip r:embed="rId5">
            <a:alphaModFix/>
          </a:blip>
          <a:stretch>
            <a:fillRect/>
          </a:stretch>
        </p:blipFill>
        <p:spPr>
          <a:xfrm rot="-1680000">
            <a:off x="4386922" y="4815719"/>
            <a:ext cx="589975" cy="578293"/>
          </a:xfrm>
          <a:prstGeom prst="rect">
            <a:avLst/>
          </a:prstGeom>
          <a:noFill/>
          <a:ln>
            <a:noFill/>
          </a:ln>
        </p:spPr>
      </p:pic>
      <p:pic>
        <p:nvPicPr>
          <p:cNvPr id="65" name="Google Shape;65;p14"/>
          <p:cNvPicPr preferRelativeResize="0"/>
          <p:nvPr/>
        </p:nvPicPr>
        <p:blipFill>
          <a:blip r:embed="rId8">
            <a:alphaModFix/>
          </a:blip>
          <a:stretch>
            <a:fillRect/>
          </a:stretch>
        </p:blipFill>
        <p:spPr>
          <a:xfrm rot="-1680000">
            <a:off x="2426401" y="4970530"/>
            <a:ext cx="589975" cy="578293"/>
          </a:xfrm>
          <a:prstGeom prst="rect">
            <a:avLst/>
          </a:prstGeom>
          <a:noFill/>
          <a:ln>
            <a:noFill/>
          </a:ln>
        </p:spPr>
      </p:pic>
      <p:pic>
        <p:nvPicPr>
          <p:cNvPr id="66" name="Google Shape;66;p14"/>
          <p:cNvPicPr preferRelativeResize="0"/>
          <p:nvPr/>
        </p:nvPicPr>
        <p:blipFill>
          <a:blip r:embed="rId10">
            <a:alphaModFix/>
          </a:blip>
          <a:stretch>
            <a:fillRect/>
          </a:stretch>
        </p:blipFill>
        <p:spPr>
          <a:xfrm rot="-1679931">
            <a:off x="-343182" y="1119319"/>
            <a:ext cx="589975" cy="578313"/>
          </a:xfrm>
          <a:prstGeom prst="rect">
            <a:avLst/>
          </a:prstGeom>
          <a:noFill/>
          <a:ln>
            <a:noFill/>
          </a:ln>
        </p:spPr>
      </p:pic>
      <p:pic>
        <p:nvPicPr>
          <p:cNvPr id="67" name="Google Shape;67;p14"/>
          <p:cNvPicPr preferRelativeResize="0"/>
          <p:nvPr/>
        </p:nvPicPr>
        <p:blipFill>
          <a:blip r:embed="rId11">
            <a:alphaModFix/>
          </a:blip>
          <a:stretch>
            <a:fillRect/>
          </a:stretch>
        </p:blipFill>
        <p:spPr>
          <a:xfrm rot="-1680000">
            <a:off x="4867048" y="2390184"/>
            <a:ext cx="589975" cy="578293"/>
          </a:xfrm>
          <a:prstGeom prst="rect">
            <a:avLst/>
          </a:prstGeom>
          <a:noFill/>
          <a:ln>
            <a:noFill/>
          </a:ln>
        </p:spPr>
      </p:pic>
      <p:pic>
        <p:nvPicPr>
          <p:cNvPr id="68" name="Google Shape;68;p14"/>
          <p:cNvPicPr preferRelativeResize="0"/>
          <p:nvPr/>
        </p:nvPicPr>
        <p:blipFill>
          <a:blip r:embed="rId9">
            <a:alphaModFix/>
          </a:blip>
          <a:stretch>
            <a:fillRect/>
          </a:stretch>
        </p:blipFill>
        <p:spPr>
          <a:xfrm rot="-1680000">
            <a:off x="836088" y="4433974"/>
            <a:ext cx="589975" cy="578293"/>
          </a:xfrm>
          <a:prstGeom prst="rect">
            <a:avLst/>
          </a:prstGeom>
          <a:noFill/>
          <a:ln>
            <a:noFill/>
          </a:ln>
        </p:spPr>
      </p:pic>
      <p:pic>
        <p:nvPicPr>
          <p:cNvPr id="69" name="Google Shape;69;p14"/>
          <p:cNvPicPr preferRelativeResize="0"/>
          <p:nvPr/>
        </p:nvPicPr>
        <p:blipFill>
          <a:blip r:embed="rId12">
            <a:alphaModFix/>
          </a:blip>
          <a:stretch>
            <a:fillRect/>
          </a:stretch>
        </p:blipFill>
        <p:spPr>
          <a:xfrm rot="-1680000">
            <a:off x="-455667" y="4909492"/>
            <a:ext cx="589975" cy="578299"/>
          </a:xfrm>
          <a:prstGeom prst="rect">
            <a:avLst/>
          </a:prstGeom>
          <a:noFill/>
          <a:ln>
            <a:noFill/>
          </a:ln>
        </p:spPr>
      </p:pic>
      <p:pic>
        <p:nvPicPr>
          <p:cNvPr id="70" name="Google Shape;70;p14"/>
          <p:cNvPicPr preferRelativeResize="0"/>
          <p:nvPr/>
        </p:nvPicPr>
        <p:blipFill>
          <a:blip r:embed="rId4">
            <a:alphaModFix/>
          </a:blip>
          <a:stretch>
            <a:fillRect/>
          </a:stretch>
        </p:blipFill>
        <p:spPr>
          <a:xfrm rot="-1679966">
            <a:off x="3197834" y="2303501"/>
            <a:ext cx="589975" cy="578290"/>
          </a:xfrm>
          <a:prstGeom prst="rect">
            <a:avLst/>
          </a:prstGeom>
          <a:noFill/>
          <a:ln>
            <a:noFill/>
          </a:ln>
        </p:spPr>
      </p:pic>
      <p:pic>
        <p:nvPicPr>
          <p:cNvPr id="71" name="Google Shape;71;p14"/>
          <p:cNvPicPr preferRelativeResize="0"/>
          <p:nvPr/>
        </p:nvPicPr>
        <p:blipFill>
          <a:blip r:embed="rId10">
            <a:alphaModFix/>
          </a:blip>
          <a:stretch>
            <a:fillRect/>
          </a:stretch>
        </p:blipFill>
        <p:spPr>
          <a:xfrm rot="-1679931">
            <a:off x="2271456" y="-306056"/>
            <a:ext cx="589975" cy="578313"/>
          </a:xfrm>
          <a:prstGeom prst="rect">
            <a:avLst/>
          </a:prstGeom>
          <a:noFill/>
          <a:ln>
            <a:noFill/>
          </a:ln>
        </p:spPr>
      </p:pic>
      <p:pic>
        <p:nvPicPr>
          <p:cNvPr id="72" name="Google Shape;72;p14"/>
          <p:cNvPicPr preferRelativeResize="0"/>
          <p:nvPr/>
        </p:nvPicPr>
        <p:blipFill>
          <a:blip r:embed="rId7">
            <a:alphaModFix/>
          </a:blip>
          <a:stretch>
            <a:fillRect/>
          </a:stretch>
        </p:blipFill>
        <p:spPr>
          <a:xfrm rot="-1680000">
            <a:off x="3149919" y="804982"/>
            <a:ext cx="589975" cy="578293"/>
          </a:xfrm>
          <a:prstGeom prst="rect">
            <a:avLst/>
          </a:prstGeom>
          <a:noFill/>
          <a:ln>
            <a:noFill/>
          </a:ln>
        </p:spPr>
      </p:pic>
      <p:pic>
        <p:nvPicPr>
          <p:cNvPr id="73" name="Google Shape;73;p14"/>
          <p:cNvPicPr preferRelativeResize="0"/>
          <p:nvPr/>
        </p:nvPicPr>
        <p:blipFill>
          <a:blip r:embed="rId12">
            <a:alphaModFix/>
          </a:blip>
          <a:stretch>
            <a:fillRect/>
          </a:stretch>
        </p:blipFill>
        <p:spPr>
          <a:xfrm rot="-1680000">
            <a:off x="4386925" y="3728333"/>
            <a:ext cx="589975" cy="578299"/>
          </a:xfrm>
          <a:prstGeom prst="rect">
            <a:avLst/>
          </a:prstGeom>
          <a:noFill/>
          <a:ln>
            <a:noFill/>
          </a:ln>
        </p:spPr>
      </p:pic>
      <p:pic>
        <p:nvPicPr>
          <p:cNvPr id="74" name="Google Shape;74;p14"/>
          <p:cNvPicPr preferRelativeResize="0"/>
          <p:nvPr/>
        </p:nvPicPr>
        <p:blipFill>
          <a:blip r:embed="rId6">
            <a:alphaModFix/>
          </a:blip>
          <a:stretch>
            <a:fillRect/>
          </a:stretch>
        </p:blipFill>
        <p:spPr>
          <a:xfrm rot="-1680000">
            <a:off x="4717411" y="1052035"/>
            <a:ext cx="589975" cy="578300"/>
          </a:xfrm>
          <a:prstGeom prst="rect">
            <a:avLst/>
          </a:prstGeom>
          <a:noFill/>
          <a:ln>
            <a:noFill/>
          </a:ln>
        </p:spPr>
      </p:pic>
      <p:pic>
        <p:nvPicPr>
          <p:cNvPr id="75" name="Google Shape;75;p14"/>
          <p:cNvPicPr preferRelativeResize="0"/>
          <p:nvPr/>
        </p:nvPicPr>
        <p:blipFill>
          <a:blip r:embed="rId12">
            <a:alphaModFix/>
          </a:blip>
          <a:stretch>
            <a:fillRect/>
          </a:stretch>
        </p:blipFill>
        <p:spPr>
          <a:xfrm rot="-1680000">
            <a:off x="8787720" y="259767"/>
            <a:ext cx="589975" cy="578299"/>
          </a:xfrm>
          <a:prstGeom prst="rect">
            <a:avLst/>
          </a:prstGeom>
          <a:noFill/>
          <a:ln>
            <a:noFill/>
          </a:ln>
        </p:spPr>
      </p:pic>
      <p:pic>
        <p:nvPicPr>
          <p:cNvPr id="76" name="Google Shape;76;p14"/>
          <p:cNvPicPr preferRelativeResize="0"/>
          <p:nvPr/>
        </p:nvPicPr>
        <p:blipFill>
          <a:blip r:embed="rId8">
            <a:alphaModFix/>
          </a:blip>
          <a:stretch>
            <a:fillRect/>
          </a:stretch>
        </p:blipFill>
        <p:spPr>
          <a:xfrm rot="-1680000">
            <a:off x="5875289" y="3801992"/>
            <a:ext cx="589975" cy="578293"/>
          </a:xfrm>
          <a:prstGeom prst="rect">
            <a:avLst/>
          </a:prstGeom>
          <a:noFill/>
          <a:ln>
            <a:noFill/>
          </a:ln>
        </p:spPr>
      </p:pic>
      <p:pic>
        <p:nvPicPr>
          <p:cNvPr id="77" name="Google Shape;77;p14"/>
          <p:cNvPicPr preferRelativeResize="0"/>
          <p:nvPr/>
        </p:nvPicPr>
        <p:blipFill>
          <a:blip r:embed="rId11">
            <a:alphaModFix/>
          </a:blip>
          <a:stretch>
            <a:fillRect/>
          </a:stretch>
        </p:blipFill>
        <p:spPr>
          <a:xfrm rot="-1680000">
            <a:off x="4673211" y="17422"/>
            <a:ext cx="589975" cy="578293"/>
          </a:xfrm>
          <a:prstGeom prst="rect">
            <a:avLst/>
          </a:prstGeom>
          <a:noFill/>
          <a:ln>
            <a:noFill/>
          </a:ln>
        </p:spPr>
      </p:pic>
      <p:pic>
        <p:nvPicPr>
          <p:cNvPr id="78" name="Google Shape;78;p14"/>
          <p:cNvPicPr preferRelativeResize="0"/>
          <p:nvPr/>
        </p:nvPicPr>
        <p:blipFill>
          <a:blip r:embed="rId9">
            <a:alphaModFix/>
          </a:blip>
          <a:stretch>
            <a:fillRect/>
          </a:stretch>
        </p:blipFill>
        <p:spPr>
          <a:xfrm rot="-1680000">
            <a:off x="6023050" y="961124"/>
            <a:ext cx="589975" cy="578293"/>
          </a:xfrm>
          <a:prstGeom prst="rect">
            <a:avLst/>
          </a:prstGeom>
          <a:noFill/>
          <a:ln>
            <a:noFill/>
          </a:ln>
        </p:spPr>
      </p:pic>
      <p:pic>
        <p:nvPicPr>
          <p:cNvPr id="79" name="Google Shape;79;p14"/>
          <p:cNvPicPr preferRelativeResize="0"/>
          <p:nvPr/>
        </p:nvPicPr>
        <p:blipFill>
          <a:blip r:embed="rId5">
            <a:alphaModFix/>
          </a:blip>
          <a:stretch>
            <a:fillRect/>
          </a:stretch>
        </p:blipFill>
        <p:spPr>
          <a:xfrm rot="-1680000">
            <a:off x="6643022" y="2381557"/>
            <a:ext cx="589975" cy="578293"/>
          </a:xfrm>
          <a:prstGeom prst="rect">
            <a:avLst/>
          </a:prstGeom>
          <a:noFill/>
          <a:ln>
            <a:noFill/>
          </a:ln>
        </p:spPr>
      </p:pic>
      <p:pic>
        <p:nvPicPr>
          <p:cNvPr id="80" name="Google Shape;80;p14"/>
          <p:cNvPicPr preferRelativeResize="0"/>
          <p:nvPr/>
        </p:nvPicPr>
        <p:blipFill>
          <a:blip r:embed="rId11">
            <a:alphaModFix/>
          </a:blip>
          <a:stretch>
            <a:fillRect/>
          </a:stretch>
        </p:blipFill>
        <p:spPr>
          <a:xfrm rot="-1680000">
            <a:off x="7363636" y="4121909"/>
            <a:ext cx="589975" cy="578293"/>
          </a:xfrm>
          <a:prstGeom prst="rect">
            <a:avLst/>
          </a:prstGeom>
          <a:noFill/>
          <a:ln>
            <a:noFill/>
          </a:ln>
        </p:spPr>
      </p:pic>
      <p:pic>
        <p:nvPicPr>
          <p:cNvPr id="81" name="Google Shape;81;p14"/>
          <p:cNvPicPr preferRelativeResize="0"/>
          <p:nvPr/>
        </p:nvPicPr>
        <p:blipFill>
          <a:blip r:embed="rId8">
            <a:alphaModFix/>
          </a:blip>
          <a:stretch>
            <a:fillRect/>
          </a:stretch>
        </p:blipFill>
        <p:spPr>
          <a:xfrm rot="-1680000">
            <a:off x="6516876" y="4970530"/>
            <a:ext cx="589975" cy="578293"/>
          </a:xfrm>
          <a:prstGeom prst="rect">
            <a:avLst/>
          </a:prstGeom>
          <a:noFill/>
          <a:ln>
            <a:noFill/>
          </a:ln>
        </p:spPr>
      </p:pic>
      <p:pic>
        <p:nvPicPr>
          <p:cNvPr id="82" name="Google Shape;82;p14"/>
          <p:cNvPicPr preferRelativeResize="0"/>
          <p:nvPr/>
        </p:nvPicPr>
        <p:blipFill>
          <a:blip r:embed="rId4">
            <a:alphaModFix/>
          </a:blip>
          <a:stretch>
            <a:fillRect/>
          </a:stretch>
        </p:blipFill>
        <p:spPr>
          <a:xfrm rot="-1679966">
            <a:off x="7435434" y="1143626"/>
            <a:ext cx="589975" cy="578290"/>
          </a:xfrm>
          <a:prstGeom prst="rect">
            <a:avLst/>
          </a:prstGeom>
          <a:noFill/>
          <a:ln>
            <a:noFill/>
          </a:ln>
        </p:spPr>
      </p:pic>
      <p:pic>
        <p:nvPicPr>
          <p:cNvPr id="83" name="Google Shape;83;p14"/>
          <p:cNvPicPr preferRelativeResize="0"/>
          <p:nvPr/>
        </p:nvPicPr>
        <p:blipFill>
          <a:blip r:embed="rId12">
            <a:alphaModFix/>
          </a:blip>
          <a:stretch>
            <a:fillRect/>
          </a:stretch>
        </p:blipFill>
        <p:spPr>
          <a:xfrm rot="-1680000">
            <a:off x="8688675" y="4121908"/>
            <a:ext cx="589975" cy="578299"/>
          </a:xfrm>
          <a:prstGeom prst="rect">
            <a:avLst/>
          </a:prstGeom>
          <a:noFill/>
          <a:ln>
            <a:noFill/>
          </a:ln>
        </p:spPr>
      </p:pic>
      <p:pic>
        <p:nvPicPr>
          <p:cNvPr id="84" name="Google Shape;84;p14"/>
          <p:cNvPicPr preferRelativeResize="0"/>
          <p:nvPr/>
        </p:nvPicPr>
        <p:blipFill>
          <a:blip r:embed="rId13">
            <a:alphaModFix/>
          </a:blip>
          <a:stretch>
            <a:fillRect/>
          </a:stretch>
        </p:blipFill>
        <p:spPr>
          <a:xfrm rot="-1680000">
            <a:off x="6815465" y="-139621"/>
            <a:ext cx="589975" cy="578300"/>
          </a:xfrm>
          <a:prstGeom prst="rect">
            <a:avLst/>
          </a:prstGeom>
          <a:noFill/>
          <a:ln>
            <a:noFill/>
          </a:ln>
        </p:spPr>
      </p:pic>
      <p:pic>
        <p:nvPicPr>
          <p:cNvPr id="85" name="Google Shape;85;p14"/>
          <p:cNvPicPr preferRelativeResize="0"/>
          <p:nvPr/>
        </p:nvPicPr>
        <p:blipFill>
          <a:blip r:embed="rId8">
            <a:alphaModFix/>
          </a:blip>
          <a:stretch>
            <a:fillRect/>
          </a:stretch>
        </p:blipFill>
        <p:spPr>
          <a:xfrm rot="-1680000">
            <a:off x="6173951" y="-1344570"/>
            <a:ext cx="589975" cy="578293"/>
          </a:xfrm>
          <a:prstGeom prst="rect">
            <a:avLst/>
          </a:prstGeom>
          <a:noFill/>
          <a:ln>
            <a:noFill/>
          </a:ln>
        </p:spPr>
      </p:pic>
      <p:pic>
        <p:nvPicPr>
          <p:cNvPr id="86" name="Google Shape;86;p14"/>
          <p:cNvPicPr preferRelativeResize="0"/>
          <p:nvPr/>
        </p:nvPicPr>
        <p:blipFill>
          <a:blip r:embed="rId14">
            <a:alphaModFix/>
          </a:blip>
          <a:stretch>
            <a:fillRect/>
          </a:stretch>
        </p:blipFill>
        <p:spPr>
          <a:xfrm rot="-1680000">
            <a:off x="5724461" y="-2047173"/>
            <a:ext cx="589975" cy="578293"/>
          </a:xfrm>
          <a:prstGeom prst="rect">
            <a:avLst/>
          </a:prstGeom>
          <a:noFill/>
          <a:ln>
            <a:noFill/>
          </a:ln>
        </p:spPr>
      </p:pic>
      <p:pic>
        <p:nvPicPr>
          <p:cNvPr id="87" name="Google Shape;87;p14"/>
          <p:cNvPicPr preferRelativeResize="0"/>
          <p:nvPr/>
        </p:nvPicPr>
        <p:blipFill>
          <a:blip r:embed="rId15">
            <a:alphaModFix/>
          </a:blip>
          <a:stretch>
            <a:fillRect/>
          </a:stretch>
        </p:blipFill>
        <p:spPr>
          <a:xfrm rot="-1680000">
            <a:off x="-237795" y="3550501"/>
            <a:ext cx="589975" cy="578300"/>
          </a:xfrm>
          <a:prstGeom prst="rect">
            <a:avLst/>
          </a:prstGeom>
          <a:noFill/>
          <a:ln>
            <a:noFill/>
          </a:ln>
        </p:spPr>
      </p:pic>
      <p:pic>
        <p:nvPicPr>
          <p:cNvPr id="88" name="Google Shape;88;p14"/>
          <p:cNvPicPr preferRelativeResize="0"/>
          <p:nvPr/>
        </p:nvPicPr>
        <p:blipFill>
          <a:blip r:embed="rId16">
            <a:alphaModFix/>
          </a:blip>
          <a:stretch>
            <a:fillRect/>
          </a:stretch>
        </p:blipFill>
        <p:spPr>
          <a:xfrm rot="-1680000">
            <a:off x="7913225" y="2857243"/>
            <a:ext cx="589975" cy="578293"/>
          </a:xfrm>
          <a:prstGeom prst="rect">
            <a:avLst/>
          </a:prstGeom>
          <a:noFill/>
          <a:ln>
            <a:noFill/>
          </a:ln>
        </p:spPr>
      </p:pic>
      <p:pic>
        <p:nvPicPr>
          <p:cNvPr id="89" name="Google Shape;89;p14"/>
          <p:cNvPicPr preferRelativeResize="0"/>
          <p:nvPr/>
        </p:nvPicPr>
        <p:blipFill>
          <a:blip r:embed="rId10">
            <a:alphaModFix/>
          </a:blip>
          <a:stretch>
            <a:fillRect/>
          </a:stretch>
        </p:blipFill>
        <p:spPr>
          <a:xfrm rot="-1679931">
            <a:off x="2736431" y="3636994"/>
            <a:ext cx="589975" cy="578313"/>
          </a:xfrm>
          <a:prstGeom prst="rect">
            <a:avLst/>
          </a:prstGeom>
          <a:noFill/>
          <a:ln>
            <a:noFill/>
          </a:ln>
        </p:spPr>
      </p:pic>
      <p:sp>
        <p:nvSpPr>
          <p:cNvPr id="90" name="Google Shape;90;p14"/>
          <p:cNvSpPr txBox="1"/>
          <p:nvPr/>
        </p:nvSpPr>
        <p:spPr>
          <a:xfrm>
            <a:off x="1750438" y="1879804"/>
            <a:ext cx="5776800" cy="723300"/>
          </a:xfrm>
          <a:prstGeom prst="rect">
            <a:avLst/>
          </a:prstGeom>
          <a:noFill/>
          <a:ln>
            <a:noFill/>
          </a:ln>
        </p:spPr>
        <p:txBody>
          <a:bodyPr anchorCtr="0" anchor="t" bIns="91425" lIns="91425" spcFirstLastPara="1" rIns="91425" wrap="square" tIns="91425">
            <a:spAutoFit/>
          </a:bodyPr>
          <a:lstStyle/>
          <a:p>
            <a:pPr indent="0" lvl="0" marL="0" rtl="0" algn="ctr">
              <a:lnSpc>
                <a:spcPct val="110000"/>
              </a:lnSpc>
              <a:spcBef>
                <a:spcPts val="0"/>
              </a:spcBef>
              <a:spcAft>
                <a:spcPts val="0"/>
              </a:spcAft>
              <a:buNone/>
            </a:pPr>
            <a:r>
              <a:rPr lang="fr" sz="3500">
                <a:latin typeface="Calistoga"/>
                <a:ea typeface="Calistoga"/>
                <a:cs typeface="Calistoga"/>
                <a:sym typeface="Calistoga"/>
              </a:rPr>
              <a:t>Une offre globale</a:t>
            </a:r>
            <a:endParaRPr sz="1600">
              <a:latin typeface="Montserrat"/>
              <a:ea typeface="Montserrat"/>
              <a:cs typeface="Montserrat"/>
              <a:sym typeface="Montserrat"/>
            </a:endParaRPr>
          </a:p>
        </p:txBody>
      </p:sp>
      <p:pic>
        <p:nvPicPr>
          <p:cNvPr id="91" name="Google Shape;91;p14"/>
          <p:cNvPicPr preferRelativeResize="0"/>
          <p:nvPr/>
        </p:nvPicPr>
        <p:blipFill>
          <a:blip r:embed="rId17">
            <a:alphaModFix/>
          </a:blip>
          <a:stretch>
            <a:fillRect/>
          </a:stretch>
        </p:blipFill>
        <p:spPr>
          <a:xfrm>
            <a:off x="4174863" y="554362"/>
            <a:ext cx="927981" cy="787574"/>
          </a:xfrm>
          <a:prstGeom prst="rect">
            <a:avLst/>
          </a:prstGeom>
          <a:noFill/>
          <a:ln>
            <a:noFill/>
          </a:ln>
        </p:spPr>
      </p:pic>
      <p:sp>
        <p:nvSpPr>
          <p:cNvPr id="92" name="Google Shape;92;p14"/>
          <p:cNvSpPr txBox="1"/>
          <p:nvPr/>
        </p:nvSpPr>
        <p:spPr>
          <a:xfrm>
            <a:off x="597738" y="2607704"/>
            <a:ext cx="7948500" cy="492600"/>
          </a:xfrm>
          <a:prstGeom prst="rect">
            <a:avLst/>
          </a:prstGeom>
          <a:noFill/>
          <a:ln>
            <a:noFill/>
          </a:ln>
        </p:spPr>
        <p:txBody>
          <a:bodyPr anchorCtr="0" anchor="t" bIns="91425" lIns="91425" spcFirstLastPara="1" rIns="91425" wrap="square" tIns="91425">
            <a:spAutoFit/>
          </a:bodyPr>
          <a:lstStyle/>
          <a:p>
            <a:pPr indent="0" lvl="0" marL="0" rtl="0" algn="ctr">
              <a:lnSpc>
                <a:spcPct val="110000"/>
              </a:lnSpc>
              <a:spcBef>
                <a:spcPts val="0"/>
              </a:spcBef>
              <a:spcAft>
                <a:spcPts val="0"/>
              </a:spcAft>
              <a:buNone/>
            </a:pPr>
            <a:r>
              <a:rPr lang="fr" sz="2000">
                <a:solidFill>
                  <a:schemeClr val="dk1"/>
                </a:solidFill>
                <a:latin typeface="Montserrat"/>
                <a:ea typeface="Montserrat"/>
                <a:cs typeface="Montserrat"/>
                <a:sym typeface="Montserrat"/>
              </a:rPr>
              <a:t>pour la gestion connectée de la propreté </a:t>
            </a:r>
            <a:endParaRPr/>
          </a:p>
        </p:txBody>
      </p:sp>
      <p:sp>
        <p:nvSpPr>
          <p:cNvPr id="93" name="Google Shape;93;p14"/>
          <p:cNvSpPr txBox="1"/>
          <p:nvPr/>
        </p:nvSpPr>
        <p:spPr>
          <a:xfrm>
            <a:off x="3961950" y="1396200"/>
            <a:ext cx="1818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400">
              <a:latin typeface="Montserrat"/>
              <a:ea typeface="Montserrat"/>
              <a:cs typeface="Montserrat"/>
              <a:sym typeface="Montserrat"/>
            </a:endParaRPr>
          </a:p>
        </p:txBody>
      </p:sp>
      <p:pic>
        <p:nvPicPr>
          <p:cNvPr id="94" name="Google Shape;94;p14"/>
          <p:cNvPicPr preferRelativeResize="0"/>
          <p:nvPr/>
        </p:nvPicPr>
        <p:blipFill>
          <a:blip r:embed="rId18">
            <a:alphaModFix/>
          </a:blip>
          <a:stretch>
            <a:fillRect/>
          </a:stretch>
        </p:blipFill>
        <p:spPr>
          <a:xfrm>
            <a:off x="3716745" y="3625262"/>
            <a:ext cx="1710504" cy="8313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pic>
        <p:nvPicPr>
          <p:cNvPr id="246" name="Google Shape;246;p23"/>
          <p:cNvPicPr preferRelativeResize="0"/>
          <p:nvPr/>
        </p:nvPicPr>
        <p:blipFill>
          <a:blip r:embed="rId3">
            <a:alphaModFix/>
          </a:blip>
          <a:stretch>
            <a:fillRect/>
          </a:stretch>
        </p:blipFill>
        <p:spPr>
          <a:xfrm>
            <a:off x="6549036" y="1931725"/>
            <a:ext cx="2647414" cy="3472000"/>
          </a:xfrm>
          <a:prstGeom prst="rect">
            <a:avLst/>
          </a:prstGeom>
          <a:noFill/>
          <a:ln>
            <a:noFill/>
          </a:ln>
        </p:spPr>
      </p:pic>
      <p:pic>
        <p:nvPicPr>
          <p:cNvPr id="247" name="Google Shape;247;p23"/>
          <p:cNvPicPr preferRelativeResize="0"/>
          <p:nvPr/>
        </p:nvPicPr>
        <p:blipFill>
          <a:blip r:embed="rId3">
            <a:alphaModFix/>
          </a:blip>
          <a:stretch>
            <a:fillRect/>
          </a:stretch>
        </p:blipFill>
        <p:spPr>
          <a:xfrm>
            <a:off x="2615490" y="1877175"/>
            <a:ext cx="2647414" cy="3472000"/>
          </a:xfrm>
          <a:prstGeom prst="rect">
            <a:avLst/>
          </a:prstGeom>
          <a:noFill/>
          <a:ln>
            <a:noFill/>
          </a:ln>
        </p:spPr>
      </p:pic>
      <p:pic>
        <p:nvPicPr>
          <p:cNvPr id="248" name="Google Shape;248;p23"/>
          <p:cNvPicPr preferRelativeResize="0"/>
          <p:nvPr/>
        </p:nvPicPr>
        <p:blipFill>
          <a:blip r:embed="rId3">
            <a:alphaModFix/>
          </a:blip>
          <a:stretch>
            <a:fillRect/>
          </a:stretch>
        </p:blipFill>
        <p:spPr>
          <a:xfrm>
            <a:off x="4582261" y="1931725"/>
            <a:ext cx="2647414" cy="3472000"/>
          </a:xfrm>
          <a:prstGeom prst="rect">
            <a:avLst/>
          </a:prstGeom>
          <a:noFill/>
          <a:ln>
            <a:noFill/>
          </a:ln>
        </p:spPr>
      </p:pic>
      <p:pic>
        <p:nvPicPr>
          <p:cNvPr id="249" name="Google Shape;249;p23"/>
          <p:cNvPicPr preferRelativeResize="0"/>
          <p:nvPr/>
        </p:nvPicPr>
        <p:blipFill>
          <a:blip r:embed="rId3">
            <a:alphaModFix/>
          </a:blip>
          <a:stretch>
            <a:fillRect/>
          </a:stretch>
        </p:blipFill>
        <p:spPr>
          <a:xfrm>
            <a:off x="731350" y="1931725"/>
            <a:ext cx="2647414" cy="3472000"/>
          </a:xfrm>
          <a:prstGeom prst="rect">
            <a:avLst/>
          </a:prstGeom>
          <a:noFill/>
          <a:ln>
            <a:noFill/>
          </a:ln>
        </p:spPr>
      </p:pic>
      <p:sp>
        <p:nvSpPr>
          <p:cNvPr id="250" name="Google Shape;250;p23"/>
          <p:cNvSpPr txBox="1"/>
          <p:nvPr/>
        </p:nvSpPr>
        <p:spPr>
          <a:xfrm>
            <a:off x="731350" y="263775"/>
            <a:ext cx="5323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000">
                <a:latin typeface="Calistoga"/>
                <a:ea typeface="Calistoga"/>
                <a:cs typeface="Calistoga"/>
                <a:sym typeface="Calistoga"/>
              </a:rPr>
              <a:t>Statistiques</a:t>
            </a:r>
            <a:r>
              <a:rPr lang="fr" sz="2000">
                <a:latin typeface="Calistoga"/>
                <a:ea typeface="Calistoga"/>
                <a:cs typeface="Calistoga"/>
                <a:sym typeface="Calistoga"/>
              </a:rPr>
              <a:t> </a:t>
            </a:r>
            <a:endParaRPr sz="2000">
              <a:latin typeface="Calistoga"/>
              <a:ea typeface="Calistoga"/>
              <a:cs typeface="Calistoga"/>
              <a:sym typeface="Calistoga"/>
            </a:endParaRPr>
          </a:p>
        </p:txBody>
      </p:sp>
      <p:sp>
        <p:nvSpPr>
          <p:cNvPr id="251" name="Google Shape;251;p23"/>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23"/>
          <p:cNvSpPr txBox="1"/>
          <p:nvPr/>
        </p:nvSpPr>
        <p:spPr>
          <a:xfrm>
            <a:off x="815225" y="873475"/>
            <a:ext cx="70620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chemeClr val="lt1"/>
                </a:solidFill>
                <a:latin typeface="Montserrat"/>
                <a:ea typeface="Montserrat"/>
                <a:cs typeface="Montserrat"/>
                <a:sym typeface="Montserrat"/>
              </a:rPr>
              <a:t>Valorisez votre travail et prenez de la hauteur sur la gestion de vos activités </a:t>
            </a:r>
            <a:endParaRPr b="1" sz="1300">
              <a:solidFill>
                <a:schemeClr val="lt1"/>
              </a:solidFill>
              <a:latin typeface="Montserrat"/>
              <a:ea typeface="Montserrat"/>
              <a:cs typeface="Montserrat"/>
              <a:sym typeface="Montserrat"/>
            </a:endParaRPr>
          </a:p>
        </p:txBody>
      </p:sp>
      <p:pic>
        <p:nvPicPr>
          <p:cNvPr id="253" name="Google Shape;253;p23"/>
          <p:cNvPicPr preferRelativeResize="0"/>
          <p:nvPr/>
        </p:nvPicPr>
        <p:blipFill>
          <a:blip r:embed="rId4">
            <a:alphaModFix/>
          </a:blip>
          <a:stretch>
            <a:fillRect/>
          </a:stretch>
        </p:blipFill>
        <p:spPr>
          <a:xfrm>
            <a:off x="817575" y="2020775"/>
            <a:ext cx="1797924" cy="2547226"/>
          </a:xfrm>
          <a:prstGeom prst="rect">
            <a:avLst/>
          </a:prstGeom>
          <a:noFill/>
          <a:ln>
            <a:noFill/>
          </a:ln>
        </p:spPr>
      </p:pic>
      <p:pic>
        <p:nvPicPr>
          <p:cNvPr id="254" name="Google Shape;254;p23"/>
          <p:cNvPicPr preferRelativeResize="0"/>
          <p:nvPr/>
        </p:nvPicPr>
        <p:blipFill>
          <a:blip r:embed="rId4">
            <a:alphaModFix/>
          </a:blip>
          <a:stretch>
            <a:fillRect/>
          </a:stretch>
        </p:blipFill>
        <p:spPr>
          <a:xfrm>
            <a:off x="2784350" y="2020775"/>
            <a:ext cx="1797901" cy="2547226"/>
          </a:xfrm>
          <a:prstGeom prst="rect">
            <a:avLst/>
          </a:prstGeom>
          <a:noFill/>
          <a:ln>
            <a:noFill/>
          </a:ln>
        </p:spPr>
      </p:pic>
      <p:pic>
        <p:nvPicPr>
          <p:cNvPr id="255" name="Google Shape;255;p23"/>
          <p:cNvPicPr preferRelativeResize="0"/>
          <p:nvPr/>
        </p:nvPicPr>
        <p:blipFill>
          <a:blip r:embed="rId4">
            <a:alphaModFix/>
          </a:blip>
          <a:stretch>
            <a:fillRect/>
          </a:stretch>
        </p:blipFill>
        <p:spPr>
          <a:xfrm>
            <a:off x="4751125" y="2020775"/>
            <a:ext cx="1797901" cy="2547226"/>
          </a:xfrm>
          <a:prstGeom prst="rect">
            <a:avLst/>
          </a:prstGeom>
          <a:noFill/>
          <a:ln>
            <a:noFill/>
          </a:ln>
        </p:spPr>
      </p:pic>
      <p:sp>
        <p:nvSpPr>
          <p:cNvPr id="256" name="Google Shape;256;p23"/>
          <p:cNvSpPr txBox="1"/>
          <p:nvPr/>
        </p:nvSpPr>
        <p:spPr>
          <a:xfrm>
            <a:off x="760150" y="1462575"/>
            <a:ext cx="6181500" cy="3693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b="1" lang="fr" sz="1200">
                <a:solidFill>
                  <a:srgbClr val="395CED"/>
                </a:solidFill>
                <a:latin typeface="Montserrat"/>
                <a:ea typeface="Montserrat"/>
                <a:cs typeface="Montserrat"/>
                <a:sym typeface="Montserrat"/>
              </a:rPr>
              <a:t>Téléchargez et présentez</a:t>
            </a:r>
            <a:r>
              <a:rPr lang="fr" sz="1200">
                <a:latin typeface="Montserrat"/>
                <a:ea typeface="Montserrat"/>
                <a:cs typeface="Montserrat"/>
                <a:sym typeface="Montserrat"/>
              </a:rPr>
              <a:t> ces résultats à votre </a:t>
            </a:r>
            <a:r>
              <a:rPr lang="fr" sz="1200">
                <a:latin typeface="Montserrat"/>
                <a:ea typeface="Montserrat"/>
                <a:cs typeface="Montserrat"/>
                <a:sym typeface="Montserrat"/>
              </a:rPr>
              <a:t>direction</a:t>
            </a:r>
            <a:r>
              <a:rPr lang="fr" sz="1200">
                <a:latin typeface="Montserrat"/>
                <a:ea typeface="Montserrat"/>
                <a:cs typeface="Montserrat"/>
                <a:sym typeface="Montserrat"/>
              </a:rPr>
              <a:t> et à vos clients.</a:t>
            </a:r>
            <a:endParaRPr sz="1200">
              <a:latin typeface="Montserrat"/>
              <a:ea typeface="Montserrat"/>
              <a:cs typeface="Montserrat"/>
              <a:sym typeface="Montserrat"/>
            </a:endParaRPr>
          </a:p>
        </p:txBody>
      </p:sp>
      <p:sp>
        <p:nvSpPr>
          <p:cNvPr id="257" name="Google Shape;257;p23"/>
          <p:cNvSpPr txBox="1"/>
          <p:nvPr/>
        </p:nvSpPr>
        <p:spPr>
          <a:xfrm>
            <a:off x="983941" y="3577876"/>
            <a:ext cx="1437000" cy="7389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b="1" lang="fr" sz="1000">
                <a:solidFill>
                  <a:srgbClr val="395CED"/>
                </a:solidFill>
                <a:latin typeface="Montserrat"/>
                <a:ea typeface="Montserrat"/>
                <a:cs typeface="Montserrat"/>
                <a:sym typeface="Montserrat"/>
              </a:rPr>
              <a:t>Identifiez les récurrences</a:t>
            </a:r>
            <a:endParaRPr sz="1000">
              <a:solidFill>
                <a:srgbClr val="395CED"/>
              </a:solidFill>
              <a:latin typeface="Montserrat"/>
              <a:ea typeface="Montserrat"/>
              <a:cs typeface="Montserrat"/>
              <a:sym typeface="Montserrat"/>
            </a:endParaRPr>
          </a:p>
          <a:p>
            <a:pPr indent="0" lvl="0" marL="0" rtl="0" algn="ctr">
              <a:lnSpc>
                <a:spcPct val="130000"/>
              </a:lnSpc>
              <a:spcBef>
                <a:spcPts val="0"/>
              </a:spcBef>
              <a:spcAft>
                <a:spcPts val="0"/>
              </a:spcAft>
              <a:buNone/>
            </a:pPr>
            <a:r>
              <a:rPr lang="fr" sz="1000">
                <a:solidFill>
                  <a:schemeClr val="dk1"/>
                </a:solidFill>
                <a:latin typeface="Montserrat"/>
                <a:ea typeface="Montserrat"/>
                <a:cs typeface="Montserrat"/>
                <a:sym typeface="Montserrat"/>
              </a:rPr>
              <a:t>dans les demandes</a:t>
            </a:r>
            <a:endParaRPr sz="1000">
              <a:latin typeface="Montserrat"/>
              <a:ea typeface="Montserrat"/>
              <a:cs typeface="Montserrat"/>
              <a:sym typeface="Montserrat"/>
            </a:endParaRPr>
          </a:p>
        </p:txBody>
      </p:sp>
      <p:sp>
        <p:nvSpPr>
          <p:cNvPr id="258" name="Google Shape;258;p23"/>
          <p:cNvSpPr txBox="1"/>
          <p:nvPr/>
        </p:nvSpPr>
        <p:spPr>
          <a:xfrm>
            <a:off x="2964886" y="3577876"/>
            <a:ext cx="1437000" cy="7389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b="1" lang="fr" sz="1000">
                <a:solidFill>
                  <a:srgbClr val="395CED"/>
                </a:solidFill>
                <a:latin typeface="Montserrat"/>
                <a:ea typeface="Montserrat"/>
                <a:cs typeface="Montserrat"/>
                <a:sym typeface="Montserrat"/>
              </a:rPr>
              <a:t>Suivez les performances</a:t>
            </a:r>
            <a:endParaRPr sz="1000">
              <a:solidFill>
                <a:srgbClr val="395CED"/>
              </a:solidFill>
              <a:latin typeface="Montserrat"/>
              <a:ea typeface="Montserrat"/>
              <a:cs typeface="Montserrat"/>
              <a:sym typeface="Montserrat"/>
            </a:endParaRPr>
          </a:p>
          <a:p>
            <a:pPr indent="0" lvl="0" marL="0" rtl="0" algn="ctr">
              <a:lnSpc>
                <a:spcPct val="130000"/>
              </a:lnSpc>
              <a:spcBef>
                <a:spcPts val="0"/>
              </a:spcBef>
              <a:spcAft>
                <a:spcPts val="0"/>
              </a:spcAft>
              <a:buNone/>
            </a:pPr>
            <a:r>
              <a:rPr lang="fr" sz="1000">
                <a:solidFill>
                  <a:schemeClr val="dk1"/>
                </a:solidFill>
                <a:latin typeface="Montserrat"/>
                <a:ea typeface="Montserrat"/>
                <a:cs typeface="Montserrat"/>
                <a:sym typeface="Montserrat"/>
              </a:rPr>
              <a:t>de vos équipes</a:t>
            </a:r>
            <a:endParaRPr sz="1000">
              <a:latin typeface="Montserrat"/>
              <a:ea typeface="Montserrat"/>
              <a:cs typeface="Montserrat"/>
              <a:sym typeface="Montserrat"/>
            </a:endParaRPr>
          </a:p>
        </p:txBody>
      </p:sp>
      <p:sp>
        <p:nvSpPr>
          <p:cNvPr id="259" name="Google Shape;259;p23"/>
          <p:cNvSpPr txBox="1"/>
          <p:nvPr/>
        </p:nvSpPr>
        <p:spPr>
          <a:xfrm>
            <a:off x="4974790" y="3577876"/>
            <a:ext cx="1437000" cy="7389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b="1" lang="fr" sz="1000">
                <a:solidFill>
                  <a:srgbClr val="395CED"/>
                </a:solidFill>
                <a:latin typeface="Montserrat"/>
                <a:ea typeface="Montserrat"/>
                <a:cs typeface="Montserrat"/>
                <a:sym typeface="Montserrat"/>
              </a:rPr>
              <a:t>Suivez </a:t>
            </a:r>
            <a:endParaRPr b="1" sz="1000">
              <a:solidFill>
                <a:srgbClr val="395CED"/>
              </a:solidFill>
              <a:latin typeface="Montserrat"/>
              <a:ea typeface="Montserrat"/>
              <a:cs typeface="Montserrat"/>
              <a:sym typeface="Montserrat"/>
            </a:endParaRPr>
          </a:p>
          <a:p>
            <a:pPr indent="0" lvl="0" marL="0" rtl="0" algn="ctr">
              <a:lnSpc>
                <a:spcPct val="130000"/>
              </a:lnSpc>
              <a:spcBef>
                <a:spcPts val="0"/>
              </a:spcBef>
              <a:spcAft>
                <a:spcPts val="0"/>
              </a:spcAft>
              <a:buNone/>
            </a:pPr>
            <a:r>
              <a:rPr b="1" lang="fr" sz="1000">
                <a:solidFill>
                  <a:srgbClr val="395CED"/>
                </a:solidFill>
                <a:latin typeface="Montserrat"/>
                <a:ea typeface="Montserrat"/>
                <a:cs typeface="Montserrat"/>
                <a:sym typeface="Montserrat"/>
              </a:rPr>
              <a:t>l’avancée</a:t>
            </a:r>
            <a:endParaRPr b="1" sz="1000">
              <a:solidFill>
                <a:srgbClr val="395CED"/>
              </a:solidFill>
              <a:latin typeface="Montserrat"/>
              <a:ea typeface="Montserrat"/>
              <a:cs typeface="Montserrat"/>
              <a:sym typeface="Montserrat"/>
            </a:endParaRPr>
          </a:p>
          <a:p>
            <a:pPr indent="0" lvl="0" marL="0" rtl="0" algn="ctr">
              <a:lnSpc>
                <a:spcPct val="130000"/>
              </a:lnSpc>
              <a:spcBef>
                <a:spcPts val="0"/>
              </a:spcBef>
              <a:spcAft>
                <a:spcPts val="0"/>
              </a:spcAft>
              <a:buNone/>
            </a:pPr>
            <a:r>
              <a:rPr lang="fr" sz="1000">
                <a:solidFill>
                  <a:schemeClr val="dk1"/>
                </a:solidFill>
                <a:latin typeface="Montserrat"/>
                <a:ea typeface="Montserrat"/>
                <a:cs typeface="Montserrat"/>
                <a:sym typeface="Montserrat"/>
              </a:rPr>
              <a:t>de vos objectifs</a:t>
            </a:r>
            <a:endParaRPr sz="1000">
              <a:solidFill>
                <a:schemeClr val="dk1"/>
              </a:solidFill>
              <a:latin typeface="Montserrat"/>
              <a:ea typeface="Montserrat"/>
              <a:cs typeface="Montserrat"/>
              <a:sym typeface="Montserrat"/>
            </a:endParaRPr>
          </a:p>
        </p:txBody>
      </p:sp>
      <p:pic>
        <p:nvPicPr>
          <p:cNvPr id="260" name="Google Shape;260;p23"/>
          <p:cNvPicPr preferRelativeResize="0"/>
          <p:nvPr/>
        </p:nvPicPr>
        <p:blipFill>
          <a:blip r:embed="rId4">
            <a:alphaModFix/>
          </a:blip>
          <a:stretch>
            <a:fillRect/>
          </a:stretch>
        </p:blipFill>
        <p:spPr>
          <a:xfrm>
            <a:off x="6717900" y="2020775"/>
            <a:ext cx="1797901" cy="2547226"/>
          </a:xfrm>
          <a:prstGeom prst="rect">
            <a:avLst/>
          </a:prstGeom>
          <a:noFill/>
          <a:ln>
            <a:noFill/>
          </a:ln>
        </p:spPr>
      </p:pic>
      <p:sp>
        <p:nvSpPr>
          <p:cNvPr id="261" name="Google Shape;261;p23"/>
          <p:cNvSpPr txBox="1"/>
          <p:nvPr/>
        </p:nvSpPr>
        <p:spPr>
          <a:xfrm>
            <a:off x="6941565" y="3577876"/>
            <a:ext cx="1437000" cy="7389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b="1" lang="fr" sz="1000">
                <a:solidFill>
                  <a:srgbClr val="395CED"/>
                </a:solidFill>
                <a:latin typeface="Montserrat"/>
                <a:ea typeface="Montserrat"/>
                <a:cs typeface="Montserrat"/>
                <a:sym typeface="Montserrat"/>
              </a:rPr>
              <a:t>Améliorez la satisfaction</a:t>
            </a:r>
            <a:endParaRPr sz="1000">
              <a:solidFill>
                <a:srgbClr val="395CED"/>
              </a:solidFill>
              <a:latin typeface="Montserrat"/>
              <a:ea typeface="Montserrat"/>
              <a:cs typeface="Montserrat"/>
              <a:sym typeface="Montserrat"/>
            </a:endParaRPr>
          </a:p>
          <a:p>
            <a:pPr indent="0" lvl="0" marL="0" rtl="0" algn="ctr">
              <a:lnSpc>
                <a:spcPct val="130000"/>
              </a:lnSpc>
              <a:spcBef>
                <a:spcPts val="0"/>
              </a:spcBef>
              <a:spcAft>
                <a:spcPts val="0"/>
              </a:spcAft>
              <a:buNone/>
            </a:pPr>
            <a:r>
              <a:rPr lang="fr" sz="1000">
                <a:solidFill>
                  <a:schemeClr val="dk1"/>
                </a:solidFill>
                <a:latin typeface="Montserrat"/>
                <a:ea typeface="Montserrat"/>
                <a:cs typeface="Montserrat"/>
                <a:sym typeface="Montserrat"/>
              </a:rPr>
              <a:t>de vos clients</a:t>
            </a:r>
            <a:endParaRPr sz="1200"/>
          </a:p>
        </p:txBody>
      </p:sp>
      <p:pic>
        <p:nvPicPr>
          <p:cNvPr id="262" name="Google Shape;262;p23"/>
          <p:cNvPicPr preferRelativeResize="0"/>
          <p:nvPr/>
        </p:nvPicPr>
        <p:blipFill>
          <a:blip r:embed="rId5">
            <a:alphaModFix/>
          </a:blip>
          <a:stretch>
            <a:fillRect/>
          </a:stretch>
        </p:blipFill>
        <p:spPr>
          <a:xfrm>
            <a:off x="3029667" y="2407613"/>
            <a:ext cx="1307299" cy="848691"/>
          </a:xfrm>
          <a:prstGeom prst="rect">
            <a:avLst/>
          </a:prstGeom>
          <a:noFill/>
          <a:ln>
            <a:noFill/>
          </a:ln>
          <a:effectLst>
            <a:outerShdw blurRad="57150" rotWithShape="0" algn="bl" dir="5400000" dist="19050">
              <a:srgbClr val="000000">
                <a:alpha val="50000"/>
              </a:srgbClr>
            </a:outerShdw>
          </a:effectLst>
        </p:spPr>
      </p:pic>
      <p:pic>
        <p:nvPicPr>
          <p:cNvPr id="263" name="Google Shape;263;p23"/>
          <p:cNvPicPr preferRelativeResize="0"/>
          <p:nvPr/>
        </p:nvPicPr>
        <p:blipFill>
          <a:blip r:embed="rId6">
            <a:alphaModFix/>
          </a:blip>
          <a:stretch>
            <a:fillRect/>
          </a:stretch>
        </p:blipFill>
        <p:spPr>
          <a:xfrm>
            <a:off x="6941579" y="2385183"/>
            <a:ext cx="1307299" cy="848691"/>
          </a:xfrm>
          <a:prstGeom prst="rect">
            <a:avLst/>
          </a:prstGeom>
          <a:noFill/>
          <a:ln>
            <a:noFill/>
          </a:ln>
          <a:effectLst>
            <a:outerShdw blurRad="57150" rotWithShape="0" algn="bl" dir="5400000" dist="19050">
              <a:srgbClr val="000000">
                <a:alpha val="50000"/>
              </a:srgbClr>
            </a:outerShdw>
          </a:effectLst>
        </p:spPr>
      </p:pic>
      <p:pic>
        <p:nvPicPr>
          <p:cNvPr id="264" name="Google Shape;264;p23"/>
          <p:cNvPicPr preferRelativeResize="0"/>
          <p:nvPr/>
        </p:nvPicPr>
        <p:blipFill>
          <a:blip r:embed="rId7">
            <a:alphaModFix/>
          </a:blip>
          <a:stretch>
            <a:fillRect/>
          </a:stretch>
        </p:blipFill>
        <p:spPr>
          <a:xfrm>
            <a:off x="1048800" y="2385175"/>
            <a:ext cx="1307299" cy="848688"/>
          </a:xfrm>
          <a:prstGeom prst="rect">
            <a:avLst/>
          </a:prstGeom>
          <a:noFill/>
          <a:ln>
            <a:noFill/>
          </a:ln>
          <a:effectLst>
            <a:outerShdw blurRad="57150" rotWithShape="0" algn="bl" dir="5400000" dist="19050">
              <a:srgbClr val="000000">
                <a:alpha val="50000"/>
              </a:srgbClr>
            </a:outerShdw>
          </a:effectLst>
        </p:spPr>
      </p:pic>
      <p:pic>
        <p:nvPicPr>
          <p:cNvPr id="265" name="Google Shape;265;p23"/>
          <p:cNvPicPr preferRelativeResize="0"/>
          <p:nvPr/>
        </p:nvPicPr>
        <p:blipFill>
          <a:blip r:embed="rId8">
            <a:alphaModFix/>
          </a:blip>
          <a:stretch>
            <a:fillRect/>
          </a:stretch>
        </p:blipFill>
        <p:spPr>
          <a:xfrm>
            <a:off x="4996425" y="2385175"/>
            <a:ext cx="1307299" cy="848688"/>
          </a:xfrm>
          <a:prstGeom prst="rect">
            <a:avLst/>
          </a:prstGeom>
          <a:noFill/>
          <a:ln>
            <a:noFill/>
          </a:ln>
          <a:effectLst>
            <a:outerShdw blurRad="57150" rotWithShape="0" algn="bl" dir="5400000" dist="19050">
              <a:srgbClr val="000000">
                <a:alpha val="50000"/>
              </a:srgbClr>
            </a:outerShdw>
          </a:effectLst>
        </p:spPr>
      </p:pic>
      <p:sp>
        <p:nvSpPr>
          <p:cNvPr id="266" name="Google Shape;266;p23"/>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pic>
        <p:nvPicPr>
          <p:cNvPr id="271" name="Google Shape;271;p24"/>
          <p:cNvPicPr preferRelativeResize="0"/>
          <p:nvPr/>
        </p:nvPicPr>
        <p:blipFill>
          <a:blip r:embed="rId3">
            <a:alphaModFix/>
          </a:blip>
          <a:stretch>
            <a:fillRect/>
          </a:stretch>
        </p:blipFill>
        <p:spPr>
          <a:xfrm>
            <a:off x="3154763" y="1720100"/>
            <a:ext cx="3432475" cy="3500924"/>
          </a:xfrm>
          <a:prstGeom prst="rect">
            <a:avLst/>
          </a:prstGeom>
          <a:noFill/>
          <a:ln>
            <a:noFill/>
          </a:ln>
        </p:spPr>
      </p:pic>
      <p:pic>
        <p:nvPicPr>
          <p:cNvPr id="272" name="Google Shape;272;p24"/>
          <p:cNvPicPr preferRelativeResize="0"/>
          <p:nvPr/>
        </p:nvPicPr>
        <p:blipFill>
          <a:blip r:embed="rId3">
            <a:alphaModFix/>
          </a:blip>
          <a:stretch>
            <a:fillRect/>
          </a:stretch>
        </p:blipFill>
        <p:spPr>
          <a:xfrm>
            <a:off x="5722325" y="1762450"/>
            <a:ext cx="3344024" cy="3500924"/>
          </a:xfrm>
          <a:prstGeom prst="rect">
            <a:avLst/>
          </a:prstGeom>
          <a:noFill/>
          <a:ln>
            <a:noFill/>
          </a:ln>
        </p:spPr>
      </p:pic>
      <p:pic>
        <p:nvPicPr>
          <p:cNvPr id="273" name="Google Shape;273;p24"/>
          <p:cNvPicPr preferRelativeResize="0"/>
          <p:nvPr/>
        </p:nvPicPr>
        <p:blipFill>
          <a:blip r:embed="rId3">
            <a:alphaModFix/>
          </a:blip>
          <a:stretch>
            <a:fillRect/>
          </a:stretch>
        </p:blipFill>
        <p:spPr>
          <a:xfrm>
            <a:off x="731350" y="1762450"/>
            <a:ext cx="3344024" cy="3500924"/>
          </a:xfrm>
          <a:prstGeom prst="rect">
            <a:avLst/>
          </a:prstGeom>
          <a:noFill/>
          <a:ln>
            <a:noFill/>
          </a:ln>
        </p:spPr>
      </p:pic>
      <p:sp>
        <p:nvSpPr>
          <p:cNvPr id="274" name="Google Shape;274;p24"/>
          <p:cNvSpPr txBox="1"/>
          <p:nvPr/>
        </p:nvSpPr>
        <p:spPr>
          <a:xfrm>
            <a:off x="731350" y="263775"/>
            <a:ext cx="5323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000">
                <a:solidFill>
                  <a:schemeClr val="dk1"/>
                </a:solidFill>
                <a:latin typeface="Calistoga"/>
                <a:ea typeface="Calistoga"/>
                <a:cs typeface="Calistoga"/>
                <a:sym typeface="Calistoga"/>
              </a:rPr>
              <a:t>Gestion des utilisateurs </a:t>
            </a:r>
            <a:endParaRPr sz="2000">
              <a:latin typeface="Calistoga"/>
              <a:ea typeface="Calistoga"/>
              <a:cs typeface="Calistoga"/>
              <a:sym typeface="Calistoga"/>
            </a:endParaRPr>
          </a:p>
        </p:txBody>
      </p:sp>
      <p:sp>
        <p:nvSpPr>
          <p:cNvPr id="275" name="Google Shape;275;p24"/>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24"/>
          <p:cNvSpPr txBox="1"/>
          <p:nvPr/>
        </p:nvSpPr>
        <p:spPr>
          <a:xfrm>
            <a:off x="815225" y="873475"/>
            <a:ext cx="69660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chemeClr val="lt1"/>
                </a:solidFill>
                <a:latin typeface="Montserrat"/>
                <a:ea typeface="Montserrat"/>
                <a:cs typeface="Montserrat"/>
                <a:sym typeface="Montserrat"/>
              </a:rPr>
              <a:t>Notre plateforme modulable s’adapte à votre organisation</a:t>
            </a:r>
            <a:endParaRPr b="1" sz="1300">
              <a:solidFill>
                <a:schemeClr val="lt1"/>
              </a:solidFill>
              <a:latin typeface="Montserrat"/>
              <a:ea typeface="Montserrat"/>
              <a:cs typeface="Montserrat"/>
              <a:sym typeface="Montserrat"/>
            </a:endParaRPr>
          </a:p>
        </p:txBody>
      </p:sp>
      <p:pic>
        <p:nvPicPr>
          <p:cNvPr id="277" name="Google Shape;277;p24"/>
          <p:cNvPicPr preferRelativeResize="0"/>
          <p:nvPr/>
        </p:nvPicPr>
        <p:blipFill>
          <a:blip r:embed="rId4">
            <a:alphaModFix/>
          </a:blip>
          <a:stretch>
            <a:fillRect/>
          </a:stretch>
        </p:blipFill>
        <p:spPr>
          <a:xfrm>
            <a:off x="840275" y="1720100"/>
            <a:ext cx="2271000" cy="2848750"/>
          </a:xfrm>
          <a:prstGeom prst="rect">
            <a:avLst/>
          </a:prstGeom>
          <a:noFill/>
          <a:ln>
            <a:noFill/>
          </a:ln>
        </p:spPr>
      </p:pic>
      <p:pic>
        <p:nvPicPr>
          <p:cNvPr id="278" name="Google Shape;278;p24"/>
          <p:cNvPicPr preferRelativeResize="0"/>
          <p:nvPr/>
        </p:nvPicPr>
        <p:blipFill>
          <a:blip r:embed="rId4">
            <a:alphaModFix/>
          </a:blip>
          <a:stretch>
            <a:fillRect/>
          </a:stretch>
        </p:blipFill>
        <p:spPr>
          <a:xfrm>
            <a:off x="3373700" y="1732775"/>
            <a:ext cx="2331050" cy="2848750"/>
          </a:xfrm>
          <a:prstGeom prst="rect">
            <a:avLst/>
          </a:prstGeom>
          <a:noFill/>
          <a:ln>
            <a:noFill/>
          </a:ln>
        </p:spPr>
      </p:pic>
      <p:pic>
        <p:nvPicPr>
          <p:cNvPr id="279" name="Google Shape;279;p24"/>
          <p:cNvPicPr preferRelativeResize="0"/>
          <p:nvPr/>
        </p:nvPicPr>
        <p:blipFill>
          <a:blip r:embed="rId4">
            <a:alphaModFix/>
          </a:blip>
          <a:stretch>
            <a:fillRect/>
          </a:stretch>
        </p:blipFill>
        <p:spPr>
          <a:xfrm>
            <a:off x="5935625" y="1720100"/>
            <a:ext cx="2271000" cy="2848750"/>
          </a:xfrm>
          <a:prstGeom prst="rect">
            <a:avLst/>
          </a:prstGeom>
          <a:noFill/>
          <a:ln>
            <a:noFill/>
          </a:ln>
        </p:spPr>
      </p:pic>
      <p:sp>
        <p:nvSpPr>
          <p:cNvPr id="280" name="Google Shape;280;p24"/>
          <p:cNvSpPr txBox="1"/>
          <p:nvPr/>
        </p:nvSpPr>
        <p:spPr>
          <a:xfrm>
            <a:off x="1147237" y="3084413"/>
            <a:ext cx="1720200" cy="3693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fr" sz="1200">
                <a:solidFill>
                  <a:srgbClr val="6ECCE2"/>
                </a:solidFill>
                <a:latin typeface="Montserrat"/>
                <a:ea typeface="Montserrat"/>
                <a:cs typeface="Montserrat"/>
                <a:sym typeface="Montserrat"/>
              </a:rPr>
              <a:t>Agents</a:t>
            </a:r>
            <a:endParaRPr b="1" sz="1200">
              <a:solidFill>
                <a:srgbClr val="6ECCE2"/>
              </a:solidFill>
              <a:latin typeface="Montserrat"/>
              <a:ea typeface="Montserrat"/>
              <a:cs typeface="Montserrat"/>
              <a:sym typeface="Montserrat"/>
            </a:endParaRPr>
          </a:p>
        </p:txBody>
      </p:sp>
      <p:sp>
        <p:nvSpPr>
          <p:cNvPr id="281" name="Google Shape;281;p24"/>
          <p:cNvSpPr txBox="1"/>
          <p:nvPr/>
        </p:nvSpPr>
        <p:spPr>
          <a:xfrm>
            <a:off x="3663357" y="3084426"/>
            <a:ext cx="1720200" cy="3693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fr" sz="1200">
                <a:solidFill>
                  <a:srgbClr val="6ECCE2"/>
                </a:solidFill>
                <a:latin typeface="Montserrat"/>
                <a:ea typeface="Montserrat"/>
                <a:cs typeface="Montserrat"/>
                <a:sym typeface="Montserrat"/>
              </a:rPr>
              <a:t>Encadrants</a:t>
            </a:r>
            <a:endParaRPr b="1" sz="1200">
              <a:solidFill>
                <a:srgbClr val="6ECCE2"/>
              </a:solidFill>
              <a:latin typeface="Montserrat"/>
              <a:ea typeface="Montserrat"/>
              <a:cs typeface="Montserrat"/>
              <a:sym typeface="Montserrat"/>
            </a:endParaRPr>
          </a:p>
        </p:txBody>
      </p:sp>
      <p:sp>
        <p:nvSpPr>
          <p:cNvPr id="282" name="Google Shape;282;p24"/>
          <p:cNvSpPr txBox="1"/>
          <p:nvPr/>
        </p:nvSpPr>
        <p:spPr>
          <a:xfrm>
            <a:off x="6032525" y="3084425"/>
            <a:ext cx="2077200" cy="3693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fr" sz="1200">
                <a:solidFill>
                  <a:srgbClr val="6ECCE2"/>
                </a:solidFill>
                <a:latin typeface="Montserrat"/>
                <a:ea typeface="Montserrat"/>
                <a:cs typeface="Montserrat"/>
                <a:sym typeface="Montserrat"/>
              </a:rPr>
              <a:t>Clients</a:t>
            </a:r>
            <a:endParaRPr b="1" sz="800">
              <a:solidFill>
                <a:srgbClr val="6ECCE2"/>
              </a:solidFill>
              <a:latin typeface="Montserrat"/>
              <a:ea typeface="Montserrat"/>
              <a:cs typeface="Montserrat"/>
              <a:sym typeface="Montserrat"/>
            </a:endParaRPr>
          </a:p>
        </p:txBody>
      </p:sp>
      <p:sp>
        <p:nvSpPr>
          <p:cNvPr id="283" name="Google Shape;283;p24"/>
          <p:cNvSpPr txBox="1"/>
          <p:nvPr/>
        </p:nvSpPr>
        <p:spPr>
          <a:xfrm>
            <a:off x="905526" y="3511250"/>
            <a:ext cx="2140500" cy="8619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fr" sz="1100">
                <a:solidFill>
                  <a:schemeClr val="dk1"/>
                </a:solidFill>
                <a:latin typeface="Montserrat"/>
                <a:ea typeface="Montserrat"/>
                <a:cs typeface="Montserrat"/>
                <a:sym typeface="Montserrat"/>
              </a:rPr>
              <a:t>Accès au planning</a:t>
            </a:r>
            <a:endParaRPr sz="1100">
              <a:solidFill>
                <a:schemeClr val="dk1"/>
              </a:solidFill>
              <a:latin typeface="Montserrat"/>
              <a:ea typeface="Montserrat"/>
              <a:cs typeface="Montserrat"/>
              <a:sym typeface="Montserrat"/>
            </a:endParaRPr>
          </a:p>
          <a:p>
            <a:pPr indent="0" lvl="0" marL="0" rtl="0" algn="ctr">
              <a:lnSpc>
                <a:spcPct val="150000"/>
              </a:lnSpc>
              <a:spcBef>
                <a:spcPts val="0"/>
              </a:spcBef>
              <a:spcAft>
                <a:spcPts val="0"/>
              </a:spcAft>
              <a:buNone/>
            </a:pPr>
            <a:r>
              <a:rPr lang="fr" sz="1100">
                <a:solidFill>
                  <a:schemeClr val="dk1"/>
                </a:solidFill>
                <a:latin typeface="Montserrat"/>
                <a:ea typeface="Montserrat"/>
                <a:cs typeface="Montserrat"/>
                <a:sym typeface="Montserrat"/>
              </a:rPr>
              <a:t>Validation des prestations</a:t>
            </a:r>
            <a:endParaRPr sz="1100">
              <a:solidFill>
                <a:schemeClr val="dk1"/>
              </a:solidFill>
              <a:latin typeface="Montserrat"/>
              <a:ea typeface="Montserrat"/>
              <a:cs typeface="Montserrat"/>
              <a:sym typeface="Montserrat"/>
            </a:endParaRPr>
          </a:p>
          <a:p>
            <a:pPr indent="0" lvl="0" marL="0" rtl="0" algn="ctr">
              <a:lnSpc>
                <a:spcPct val="150000"/>
              </a:lnSpc>
              <a:spcBef>
                <a:spcPts val="0"/>
              </a:spcBef>
              <a:spcAft>
                <a:spcPts val="0"/>
              </a:spcAft>
              <a:buNone/>
            </a:pPr>
            <a:r>
              <a:rPr lang="fr" sz="1100">
                <a:solidFill>
                  <a:schemeClr val="dk1"/>
                </a:solidFill>
                <a:latin typeface="Montserrat"/>
                <a:ea typeface="Montserrat"/>
                <a:cs typeface="Montserrat"/>
                <a:sym typeface="Montserrat"/>
              </a:rPr>
              <a:t>Signalisation des incidents</a:t>
            </a:r>
            <a:endParaRPr sz="1100">
              <a:solidFill>
                <a:schemeClr val="dk1"/>
              </a:solidFill>
              <a:latin typeface="Montserrat"/>
              <a:ea typeface="Montserrat"/>
              <a:cs typeface="Montserrat"/>
              <a:sym typeface="Montserrat"/>
            </a:endParaRPr>
          </a:p>
        </p:txBody>
      </p:sp>
      <p:sp>
        <p:nvSpPr>
          <p:cNvPr id="284" name="Google Shape;284;p24"/>
          <p:cNvSpPr txBox="1"/>
          <p:nvPr/>
        </p:nvSpPr>
        <p:spPr>
          <a:xfrm>
            <a:off x="3534225" y="3511250"/>
            <a:ext cx="2010000" cy="8619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fr" sz="1100">
                <a:solidFill>
                  <a:schemeClr val="dk1"/>
                </a:solidFill>
                <a:latin typeface="Montserrat"/>
                <a:ea typeface="Montserrat"/>
                <a:cs typeface="Montserrat"/>
                <a:sym typeface="Montserrat"/>
              </a:rPr>
              <a:t>Maîtrise totale</a:t>
            </a:r>
            <a:endParaRPr sz="1100">
              <a:solidFill>
                <a:schemeClr val="dk1"/>
              </a:solidFill>
              <a:latin typeface="Montserrat"/>
              <a:ea typeface="Montserrat"/>
              <a:cs typeface="Montserrat"/>
              <a:sym typeface="Montserrat"/>
            </a:endParaRPr>
          </a:p>
          <a:p>
            <a:pPr indent="0" lvl="0" marL="0" rtl="0" algn="ctr">
              <a:lnSpc>
                <a:spcPct val="150000"/>
              </a:lnSpc>
              <a:spcBef>
                <a:spcPts val="0"/>
              </a:spcBef>
              <a:spcAft>
                <a:spcPts val="0"/>
              </a:spcAft>
              <a:buNone/>
            </a:pPr>
            <a:r>
              <a:rPr lang="fr" sz="1100">
                <a:solidFill>
                  <a:schemeClr val="dk1"/>
                </a:solidFill>
                <a:latin typeface="Montserrat"/>
                <a:ea typeface="Montserrat"/>
                <a:cs typeface="Montserrat"/>
                <a:sym typeface="Montserrat"/>
              </a:rPr>
              <a:t>de la plateforme</a:t>
            </a:r>
            <a:endParaRPr sz="1100">
              <a:solidFill>
                <a:schemeClr val="dk1"/>
              </a:solidFill>
              <a:latin typeface="Montserrat"/>
              <a:ea typeface="Montserrat"/>
              <a:cs typeface="Montserrat"/>
              <a:sym typeface="Montserrat"/>
            </a:endParaRPr>
          </a:p>
          <a:p>
            <a:pPr indent="0" lvl="0" marL="0" rtl="0" algn="ctr">
              <a:lnSpc>
                <a:spcPct val="150000"/>
              </a:lnSpc>
              <a:spcBef>
                <a:spcPts val="0"/>
              </a:spcBef>
              <a:spcAft>
                <a:spcPts val="0"/>
              </a:spcAft>
              <a:buNone/>
            </a:pPr>
            <a:r>
              <a:rPr lang="fr" sz="1100">
                <a:solidFill>
                  <a:schemeClr val="dk1"/>
                </a:solidFill>
                <a:latin typeface="Montserrat"/>
                <a:ea typeface="Montserrat"/>
                <a:cs typeface="Montserrat"/>
                <a:sym typeface="Montserrat"/>
              </a:rPr>
              <a:t>Pilotage des activités</a:t>
            </a:r>
            <a:endParaRPr sz="1100">
              <a:solidFill>
                <a:schemeClr val="dk1"/>
              </a:solidFill>
              <a:latin typeface="Montserrat"/>
              <a:ea typeface="Montserrat"/>
              <a:cs typeface="Montserrat"/>
              <a:sym typeface="Montserrat"/>
            </a:endParaRPr>
          </a:p>
        </p:txBody>
      </p:sp>
      <p:sp>
        <p:nvSpPr>
          <p:cNvPr id="285" name="Google Shape;285;p24"/>
          <p:cNvSpPr txBox="1"/>
          <p:nvPr/>
        </p:nvSpPr>
        <p:spPr>
          <a:xfrm>
            <a:off x="6217675" y="3511250"/>
            <a:ext cx="1814100" cy="8619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fr" sz="1100">
                <a:latin typeface="Montserrat"/>
                <a:ea typeface="Montserrat"/>
                <a:cs typeface="Montserrat"/>
                <a:sym typeface="Montserrat"/>
              </a:rPr>
              <a:t>Cahier de liaison digital</a:t>
            </a:r>
            <a:endParaRPr sz="1100">
              <a:latin typeface="Montserrat"/>
              <a:ea typeface="Montserrat"/>
              <a:cs typeface="Montserrat"/>
              <a:sym typeface="Montserrat"/>
            </a:endParaRPr>
          </a:p>
          <a:p>
            <a:pPr indent="0" lvl="0" marL="0" rtl="0" algn="ctr">
              <a:lnSpc>
                <a:spcPct val="150000"/>
              </a:lnSpc>
              <a:spcBef>
                <a:spcPts val="0"/>
              </a:spcBef>
              <a:spcAft>
                <a:spcPts val="0"/>
              </a:spcAft>
              <a:buNone/>
            </a:pPr>
            <a:r>
              <a:rPr lang="fr" sz="1100">
                <a:latin typeface="Montserrat"/>
                <a:ea typeface="Montserrat"/>
                <a:cs typeface="Montserrat"/>
                <a:sym typeface="Montserrat"/>
              </a:rPr>
              <a:t>Un accès plus ou moins restreint</a:t>
            </a:r>
            <a:endParaRPr sz="1100">
              <a:latin typeface="Montserrat"/>
              <a:ea typeface="Montserrat"/>
              <a:cs typeface="Montserrat"/>
              <a:sym typeface="Montserrat"/>
            </a:endParaRPr>
          </a:p>
        </p:txBody>
      </p:sp>
      <p:pic>
        <p:nvPicPr>
          <p:cNvPr id="286" name="Google Shape;286;p24"/>
          <p:cNvPicPr preferRelativeResize="0"/>
          <p:nvPr/>
        </p:nvPicPr>
        <p:blipFill>
          <a:blip r:embed="rId5">
            <a:alphaModFix/>
          </a:blip>
          <a:stretch>
            <a:fillRect/>
          </a:stretch>
        </p:blipFill>
        <p:spPr>
          <a:xfrm>
            <a:off x="1675500" y="2152375"/>
            <a:ext cx="663675" cy="663675"/>
          </a:xfrm>
          <a:prstGeom prst="rect">
            <a:avLst/>
          </a:prstGeom>
          <a:noFill/>
          <a:ln>
            <a:noFill/>
          </a:ln>
          <a:effectLst>
            <a:outerShdw blurRad="57150" rotWithShape="0" algn="bl" dir="5400000" dist="19050">
              <a:srgbClr val="000000">
                <a:alpha val="50000"/>
              </a:srgbClr>
            </a:outerShdw>
          </a:effectLst>
        </p:spPr>
      </p:pic>
      <p:pic>
        <p:nvPicPr>
          <p:cNvPr id="287" name="Google Shape;287;p24"/>
          <p:cNvPicPr preferRelativeResize="0"/>
          <p:nvPr/>
        </p:nvPicPr>
        <p:blipFill>
          <a:blip r:embed="rId6">
            <a:alphaModFix/>
          </a:blip>
          <a:stretch>
            <a:fillRect/>
          </a:stretch>
        </p:blipFill>
        <p:spPr>
          <a:xfrm>
            <a:off x="4191612" y="2150550"/>
            <a:ext cx="663675" cy="663675"/>
          </a:xfrm>
          <a:prstGeom prst="rect">
            <a:avLst/>
          </a:prstGeom>
          <a:noFill/>
          <a:ln>
            <a:noFill/>
          </a:ln>
          <a:effectLst>
            <a:outerShdw blurRad="57150" rotWithShape="0" algn="bl" dir="5400000" dist="19050">
              <a:srgbClr val="000000">
                <a:alpha val="50000"/>
              </a:srgbClr>
            </a:outerShdw>
          </a:effectLst>
        </p:spPr>
      </p:pic>
      <p:pic>
        <p:nvPicPr>
          <p:cNvPr id="288" name="Google Shape;288;p24"/>
          <p:cNvPicPr preferRelativeResize="0"/>
          <p:nvPr/>
        </p:nvPicPr>
        <p:blipFill>
          <a:blip r:embed="rId7">
            <a:alphaModFix/>
          </a:blip>
          <a:stretch>
            <a:fillRect/>
          </a:stretch>
        </p:blipFill>
        <p:spPr>
          <a:xfrm>
            <a:off x="6739275" y="2150550"/>
            <a:ext cx="663675" cy="663675"/>
          </a:xfrm>
          <a:prstGeom prst="rect">
            <a:avLst/>
          </a:prstGeom>
          <a:noFill/>
          <a:ln>
            <a:noFill/>
          </a:ln>
          <a:effectLst>
            <a:outerShdw blurRad="57150" rotWithShape="0" algn="bl" dir="5400000" dist="19050">
              <a:srgbClr val="000000">
                <a:alpha val="50000"/>
              </a:srgbClr>
            </a:outerShdw>
          </a:effectLst>
        </p:spPr>
      </p:pic>
      <p:sp>
        <p:nvSpPr>
          <p:cNvPr id="289" name="Google Shape;289;p24"/>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293" name="Shape 293"/>
        <p:cNvGrpSpPr/>
        <p:nvPr/>
      </p:nvGrpSpPr>
      <p:grpSpPr>
        <a:xfrm>
          <a:off x="0" y="0"/>
          <a:ext cx="0" cy="0"/>
          <a:chOff x="0" y="0"/>
          <a:chExt cx="0" cy="0"/>
        </a:xfrm>
      </p:grpSpPr>
      <p:sp>
        <p:nvSpPr>
          <p:cNvPr id="294" name="Google Shape;294;p25"/>
          <p:cNvSpPr/>
          <p:nvPr/>
        </p:nvSpPr>
        <p:spPr>
          <a:xfrm>
            <a:off x="666750" y="567018"/>
            <a:ext cx="8113948" cy="4104399"/>
          </a:xfrm>
          <a:custGeom>
            <a:rect b="b" l="l" r="r" t="t"/>
            <a:pathLst>
              <a:path extrusionOk="0" h="1272682" w="2515953">
                <a:moveTo>
                  <a:pt x="2391492" y="1272682"/>
                </a:moveTo>
                <a:lnTo>
                  <a:pt x="124460" y="1272682"/>
                </a:lnTo>
                <a:cubicBezTo>
                  <a:pt x="55880" y="1272682"/>
                  <a:pt x="0" y="1216802"/>
                  <a:pt x="0" y="1148222"/>
                </a:cubicBezTo>
                <a:lnTo>
                  <a:pt x="0" y="124460"/>
                </a:lnTo>
                <a:cubicBezTo>
                  <a:pt x="0" y="55880"/>
                  <a:pt x="55880" y="0"/>
                  <a:pt x="124460" y="0"/>
                </a:cubicBezTo>
                <a:lnTo>
                  <a:pt x="2391493" y="0"/>
                </a:lnTo>
                <a:cubicBezTo>
                  <a:pt x="2460073" y="0"/>
                  <a:pt x="2515953" y="55880"/>
                  <a:pt x="2515953" y="124460"/>
                </a:cubicBezTo>
                <a:lnTo>
                  <a:pt x="2515953" y="1148222"/>
                </a:lnTo>
                <a:cubicBezTo>
                  <a:pt x="2515953" y="1216802"/>
                  <a:pt x="2460073" y="1272682"/>
                  <a:pt x="2391493" y="1272682"/>
                </a:cubicBezTo>
                <a:close/>
              </a:path>
            </a:pathLst>
          </a:custGeom>
          <a:solidFill>
            <a:srgbClr val="FDE1D8">
              <a:alpha val="49800"/>
            </a:srgbClr>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95" name="Google Shape;295;p25"/>
          <p:cNvSpPr txBox="1"/>
          <p:nvPr/>
        </p:nvSpPr>
        <p:spPr>
          <a:xfrm>
            <a:off x="1755825" y="2018175"/>
            <a:ext cx="5935800" cy="1431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4500">
                <a:latin typeface="Calistoga"/>
                <a:ea typeface="Calistoga"/>
                <a:cs typeface="Calistoga"/>
                <a:sym typeface="Calistoga"/>
              </a:rPr>
              <a:t>Nos solutions</a:t>
            </a:r>
            <a:endParaRPr sz="4500">
              <a:latin typeface="Calistoga"/>
              <a:ea typeface="Calistoga"/>
              <a:cs typeface="Calistoga"/>
              <a:sym typeface="Calistoga"/>
            </a:endParaRPr>
          </a:p>
          <a:p>
            <a:pPr indent="0" lvl="0" marL="0" rtl="0" algn="ctr">
              <a:spcBef>
                <a:spcPts val="0"/>
              </a:spcBef>
              <a:spcAft>
                <a:spcPts val="0"/>
              </a:spcAft>
              <a:buNone/>
            </a:pPr>
            <a:r>
              <a:rPr i="1" lang="fr" sz="1800">
                <a:latin typeface="Calistoga"/>
                <a:ea typeface="Calistoga"/>
                <a:cs typeface="Calistoga"/>
                <a:sym typeface="Calistoga"/>
              </a:rPr>
              <a:t>pour le pointage des agents, la traçabilité des interventions, la propreté à l’usage &amp; plus encore</a:t>
            </a:r>
            <a:endParaRPr i="1" sz="1800">
              <a:latin typeface="Calistoga"/>
              <a:ea typeface="Calistoga"/>
              <a:cs typeface="Calistoga"/>
              <a:sym typeface="Calistoga"/>
            </a:endParaRPr>
          </a:p>
        </p:txBody>
      </p:sp>
      <p:sp>
        <p:nvSpPr>
          <p:cNvPr id="296" name="Google Shape;296;p25"/>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26"/>
          <p:cNvSpPr txBox="1"/>
          <p:nvPr/>
        </p:nvSpPr>
        <p:spPr>
          <a:xfrm>
            <a:off x="731350" y="263775"/>
            <a:ext cx="5323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000">
                <a:latin typeface="Calistoga"/>
                <a:ea typeface="Calistoga"/>
                <a:cs typeface="Calistoga"/>
                <a:sym typeface="Calistoga"/>
              </a:rPr>
              <a:t>Pointage </a:t>
            </a:r>
            <a:r>
              <a:rPr lang="fr" sz="2000">
                <a:solidFill>
                  <a:schemeClr val="dk1"/>
                </a:solidFill>
                <a:latin typeface="Calistoga"/>
                <a:ea typeface="Calistoga"/>
                <a:cs typeface="Calistoga"/>
                <a:sym typeface="Calistoga"/>
              </a:rPr>
              <a:t>“entrée” / “sortie” </a:t>
            </a:r>
            <a:r>
              <a:rPr lang="fr" sz="2000">
                <a:latin typeface="Calistoga"/>
                <a:ea typeface="Calistoga"/>
                <a:cs typeface="Calistoga"/>
                <a:sym typeface="Calistoga"/>
              </a:rPr>
              <a:t>des agents</a:t>
            </a:r>
            <a:endParaRPr sz="2000">
              <a:latin typeface="Calistoga"/>
              <a:ea typeface="Calistoga"/>
              <a:cs typeface="Calistoga"/>
              <a:sym typeface="Calistoga"/>
            </a:endParaRPr>
          </a:p>
        </p:txBody>
      </p:sp>
      <p:sp>
        <p:nvSpPr>
          <p:cNvPr id="302" name="Google Shape;302;p26"/>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26"/>
          <p:cNvSpPr txBox="1"/>
          <p:nvPr/>
        </p:nvSpPr>
        <p:spPr>
          <a:xfrm>
            <a:off x="815300" y="873475"/>
            <a:ext cx="71217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chemeClr val="lt1"/>
                </a:solidFill>
                <a:latin typeface="Montserrat"/>
                <a:ea typeface="Montserrat"/>
                <a:cs typeface="Montserrat"/>
                <a:sym typeface="Montserrat"/>
              </a:rPr>
              <a:t>Ne soyez plus pris au dépourvu face à vos clients</a:t>
            </a:r>
            <a:endParaRPr b="1" sz="1300">
              <a:solidFill>
                <a:schemeClr val="lt1"/>
              </a:solidFill>
              <a:latin typeface="Montserrat"/>
              <a:ea typeface="Montserrat"/>
              <a:cs typeface="Montserrat"/>
              <a:sym typeface="Montserrat"/>
            </a:endParaRPr>
          </a:p>
        </p:txBody>
      </p:sp>
      <p:pic>
        <p:nvPicPr>
          <p:cNvPr id="304" name="Google Shape;304;p26"/>
          <p:cNvPicPr preferRelativeResize="0"/>
          <p:nvPr/>
        </p:nvPicPr>
        <p:blipFill>
          <a:blip r:embed="rId3">
            <a:alphaModFix/>
          </a:blip>
          <a:stretch>
            <a:fillRect/>
          </a:stretch>
        </p:blipFill>
        <p:spPr>
          <a:xfrm>
            <a:off x="5986800" y="2083663"/>
            <a:ext cx="3344024" cy="3500924"/>
          </a:xfrm>
          <a:prstGeom prst="rect">
            <a:avLst/>
          </a:prstGeom>
          <a:noFill/>
          <a:ln>
            <a:noFill/>
          </a:ln>
        </p:spPr>
      </p:pic>
      <p:sp>
        <p:nvSpPr>
          <p:cNvPr id="305" name="Google Shape;305;p26"/>
          <p:cNvSpPr txBox="1"/>
          <p:nvPr/>
        </p:nvSpPr>
        <p:spPr>
          <a:xfrm>
            <a:off x="731345" y="1412750"/>
            <a:ext cx="82026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200">
                <a:latin typeface="Montserrat"/>
                <a:ea typeface="Montserrat"/>
                <a:cs typeface="Montserrat"/>
                <a:sym typeface="Montserrat"/>
              </a:rPr>
              <a:t>Choisissez le modèle de pointage qui vous ressemble et qui est adapté à vos sites client</a:t>
            </a:r>
            <a:endParaRPr sz="1200">
              <a:latin typeface="Montserrat"/>
              <a:ea typeface="Montserrat"/>
              <a:cs typeface="Montserrat"/>
              <a:sym typeface="Montserrat"/>
            </a:endParaRPr>
          </a:p>
        </p:txBody>
      </p:sp>
      <p:pic>
        <p:nvPicPr>
          <p:cNvPr id="306" name="Google Shape;306;p26"/>
          <p:cNvPicPr preferRelativeResize="0"/>
          <p:nvPr/>
        </p:nvPicPr>
        <p:blipFill>
          <a:blip r:embed="rId3">
            <a:alphaModFix/>
          </a:blip>
          <a:stretch>
            <a:fillRect/>
          </a:stretch>
        </p:blipFill>
        <p:spPr>
          <a:xfrm>
            <a:off x="3154763" y="1936425"/>
            <a:ext cx="3432475" cy="3500924"/>
          </a:xfrm>
          <a:prstGeom prst="rect">
            <a:avLst/>
          </a:prstGeom>
          <a:noFill/>
          <a:ln>
            <a:noFill/>
          </a:ln>
        </p:spPr>
      </p:pic>
      <p:pic>
        <p:nvPicPr>
          <p:cNvPr id="307" name="Google Shape;307;p26"/>
          <p:cNvPicPr preferRelativeResize="0"/>
          <p:nvPr/>
        </p:nvPicPr>
        <p:blipFill>
          <a:blip r:embed="rId3">
            <a:alphaModFix/>
          </a:blip>
          <a:stretch>
            <a:fillRect/>
          </a:stretch>
        </p:blipFill>
        <p:spPr>
          <a:xfrm>
            <a:off x="731350" y="1978775"/>
            <a:ext cx="3344024" cy="3500924"/>
          </a:xfrm>
          <a:prstGeom prst="rect">
            <a:avLst/>
          </a:prstGeom>
          <a:noFill/>
          <a:ln>
            <a:noFill/>
          </a:ln>
        </p:spPr>
      </p:pic>
      <p:pic>
        <p:nvPicPr>
          <p:cNvPr id="308" name="Google Shape;308;p26"/>
          <p:cNvPicPr preferRelativeResize="0"/>
          <p:nvPr/>
        </p:nvPicPr>
        <p:blipFill>
          <a:blip r:embed="rId4">
            <a:alphaModFix/>
          </a:blip>
          <a:stretch>
            <a:fillRect/>
          </a:stretch>
        </p:blipFill>
        <p:spPr>
          <a:xfrm>
            <a:off x="840275" y="1936425"/>
            <a:ext cx="2271000" cy="2696813"/>
          </a:xfrm>
          <a:prstGeom prst="rect">
            <a:avLst/>
          </a:prstGeom>
          <a:noFill/>
          <a:ln>
            <a:noFill/>
          </a:ln>
        </p:spPr>
      </p:pic>
      <p:pic>
        <p:nvPicPr>
          <p:cNvPr id="309" name="Google Shape;309;p26"/>
          <p:cNvPicPr preferRelativeResize="0"/>
          <p:nvPr/>
        </p:nvPicPr>
        <p:blipFill>
          <a:blip r:embed="rId4">
            <a:alphaModFix/>
          </a:blip>
          <a:stretch>
            <a:fillRect/>
          </a:stretch>
        </p:blipFill>
        <p:spPr>
          <a:xfrm>
            <a:off x="3373700" y="1949100"/>
            <a:ext cx="2331050" cy="2696825"/>
          </a:xfrm>
          <a:prstGeom prst="rect">
            <a:avLst/>
          </a:prstGeom>
          <a:noFill/>
          <a:ln>
            <a:noFill/>
          </a:ln>
        </p:spPr>
      </p:pic>
      <p:pic>
        <p:nvPicPr>
          <p:cNvPr id="310" name="Google Shape;310;p26"/>
          <p:cNvPicPr preferRelativeResize="0"/>
          <p:nvPr/>
        </p:nvPicPr>
        <p:blipFill>
          <a:blip r:embed="rId4">
            <a:alphaModFix/>
          </a:blip>
          <a:stretch>
            <a:fillRect/>
          </a:stretch>
        </p:blipFill>
        <p:spPr>
          <a:xfrm>
            <a:off x="5935625" y="1936425"/>
            <a:ext cx="2271000" cy="2709499"/>
          </a:xfrm>
          <a:prstGeom prst="rect">
            <a:avLst/>
          </a:prstGeom>
          <a:noFill/>
          <a:ln>
            <a:noFill/>
          </a:ln>
        </p:spPr>
      </p:pic>
      <p:sp>
        <p:nvSpPr>
          <p:cNvPr id="311" name="Google Shape;311;p26"/>
          <p:cNvSpPr txBox="1"/>
          <p:nvPr/>
        </p:nvSpPr>
        <p:spPr>
          <a:xfrm>
            <a:off x="1092413" y="2070300"/>
            <a:ext cx="17667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1000">
                <a:solidFill>
                  <a:srgbClr val="000000"/>
                </a:solidFill>
                <a:latin typeface="Montserrat Medium"/>
                <a:ea typeface="Montserrat Medium"/>
                <a:cs typeface="Montserrat Medium"/>
                <a:sym typeface="Montserrat Medium"/>
              </a:rPr>
              <a:t>Sites avec un agent</a:t>
            </a:r>
            <a:endParaRPr sz="1000">
              <a:solidFill>
                <a:srgbClr val="000000"/>
              </a:solidFill>
              <a:latin typeface="Montserrat Medium"/>
              <a:ea typeface="Montserrat Medium"/>
              <a:cs typeface="Montserrat Medium"/>
              <a:sym typeface="Montserrat Medium"/>
            </a:endParaRPr>
          </a:p>
        </p:txBody>
      </p:sp>
      <p:sp>
        <p:nvSpPr>
          <p:cNvPr id="312" name="Google Shape;312;p26"/>
          <p:cNvSpPr txBox="1"/>
          <p:nvPr/>
        </p:nvSpPr>
        <p:spPr>
          <a:xfrm>
            <a:off x="3157200" y="2070300"/>
            <a:ext cx="28296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1000">
                <a:latin typeface="Montserrat Medium"/>
                <a:ea typeface="Montserrat Medium"/>
                <a:cs typeface="Montserrat Medium"/>
                <a:sym typeface="Montserrat Medium"/>
              </a:rPr>
              <a:t>Sites avec </a:t>
            </a:r>
            <a:r>
              <a:rPr lang="fr" sz="1000">
                <a:latin typeface="Montserrat Medium"/>
                <a:ea typeface="Montserrat Medium"/>
                <a:cs typeface="Montserrat Medium"/>
                <a:sym typeface="Montserrat Medium"/>
              </a:rPr>
              <a:t>un ou</a:t>
            </a:r>
            <a:r>
              <a:rPr lang="fr" sz="1000">
                <a:latin typeface="Montserrat Medium"/>
                <a:ea typeface="Montserrat Medium"/>
                <a:cs typeface="Montserrat Medium"/>
                <a:sym typeface="Montserrat Medium"/>
              </a:rPr>
              <a:t> plusieurs agents</a:t>
            </a:r>
            <a:endParaRPr sz="1000">
              <a:latin typeface="Montserrat Medium"/>
              <a:ea typeface="Montserrat Medium"/>
              <a:cs typeface="Montserrat Medium"/>
              <a:sym typeface="Montserrat Medium"/>
            </a:endParaRPr>
          </a:p>
        </p:txBody>
      </p:sp>
      <p:sp>
        <p:nvSpPr>
          <p:cNvPr id="313" name="Google Shape;313;p26"/>
          <p:cNvSpPr txBox="1"/>
          <p:nvPr/>
        </p:nvSpPr>
        <p:spPr>
          <a:xfrm>
            <a:off x="1092425" y="3657125"/>
            <a:ext cx="17667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Boutons connectés</a:t>
            </a:r>
            <a:endParaRPr b="1" sz="1100">
              <a:solidFill>
                <a:srgbClr val="6ECCE2"/>
              </a:solidFill>
              <a:latin typeface="Montserrat"/>
              <a:ea typeface="Montserrat"/>
              <a:cs typeface="Montserrat"/>
              <a:sym typeface="Montserrat"/>
            </a:endParaRPr>
          </a:p>
        </p:txBody>
      </p:sp>
      <p:sp>
        <p:nvSpPr>
          <p:cNvPr id="314" name="Google Shape;314;p26"/>
          <p:cNvSpPr txBox="1"/>
          <p:nvPr/>
        </p:nvSpPr>
        <p:spPr>
          <a:xfrm>
            <a:off x="3640100" y="3572525"/>
            <a:ext cx="17667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Feuille de passage connectée Taqt</a:t>
            </a:r>
            <a:endParaRPr/>
          </a:p>
        </p:txBody>
      </p:sp>
      <p:sp>
        <p:nvSpPr>
          <p:cNvPr id="315" name="Google Shape;315;p26"/>
          <p:cNvSpPr txBox="1"/>
          <p:nvPr/>
        </p:nvSpPr>
        <p:spPr>
          <a:xfrm>
            <a:off x="6219325" y="3572525"/>
            <a:ext cx="17667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Badgeuse connectée Skiply</a:t>
            </a:r>
            <a:endParaRPr/>
          </a:p>
        </p:txBody>
      </p:sp>
      <p:pic>
        <p:nvPicPr>
          <p:cNvPr id="316" name="Google Shape;316;p26"/>
          <p:cNvPicPr preferRelativeResize="0"/>
          <p:nvPr/>
        </p:nvPicPr>
        <p:blipFill>
          <a:blip r:embed="rId5">
            <a:alphaModFix/>
          </a:blip>
          <a:stretch>
            <a:fillRect/>
          </a:stretch>
        </p:blipFill>
        <p:spPr>
          <a:xfrm>
            <a:off x="4156825" y="2509808"/>
            <a:ext cx="707262" cy="961905"/>
          </a:xfrm>
          <a:prstGeom prst="rect">
            <a:avLst/>
          </a:prstGeom>
          <a:noFill/>
          <a:ln>
            <a:noFill/>
          </a:ln>
          <a:effectLst>
            <a:outerShdw blurRad="57150" rotWithShape="0" algn="bl" dir="5400000" dist="19050">
              <a:srgbClr val="000000">
                <a:alpha val="50000"/>
              </a:srgbClr>
            </a:outerShdw>
          </a:effectLst>
        </p:spPr>
      </p:pic>
      <p:sp>
        <p:nvSpPr>
          <p:cNvPr id="317" name="Google Shape;317;p26"/>
          <p:cNvSpPr txBox="1"/>
          <p:nvPr/>
        </p:nvSpPr>
        <p:spPr>
          <a:xfrm>
            <a:off x="1146575" y="4038925"/>
            <a:ext cx="1658400" cy="5388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1000">
                <a:solidFill>
                  <a:srgbClr val="000000"/>
                </a:solidFill>
                <a:latin typeface="Montserrat"/>
                <a:ea typeface="Montserrat"/>
                <a:cs typeface="Montserrat"/>
                <a:sym typeface="Montserrat"/>
              </a:rPr>
              <a:t>Le plus simple,</a:t>
            </a:r>
            <a:endParaRPr sz="1000">
              <a:solidFill>
                <a:srgbClr val="000000"/>
              </a:solidFill>
              <a:latin typeface="Montserrat"/>
              <a:ea typeface="Montserrat"/>
              <a:cs typeface="Montserrat"/>
              <a:sym typeface="Montserrat"/>
            </a:endParaRPr>
          </a:p>
          <a:p>
            <a:pPr indent="0" lvl="0" marL="0" rtl="0" algn="ctr">
              <a:lnSpc>
                <a:spcPct val="130000"/>
              </a:lnSpc>
              <a:spcBef>
                <a:spcPts val="0"/>
              </a:spcBef>
              <a:spcAft>
                <a:spcPts val="0"/>
              </a:spcAft>
              <a:buNone/>
            </a:pPr>
            <a:r>
              <a:rPr lang="fr" sz="1000">
                <a:solidFill>
                  <a:srgbClr val="000000"/>
                </a:solidFill>
                <a:latin typeface="Montserrat"/>
                <a:ea typeface="Montserrat"/>
                <a:cs typeface="Montserrat"/>
                <a:sym typeface="Montserrat"/>
              </a:rPr>
              <a:t>Anonyme</a:t>
            </a:r>
            <a:endParaRPr sz="1000">
              <a:solidFill>
                <a:srgbClr val="000000"/>
              </a:solidFill>
              <a:latin typeface="Montserrat"/>
              <a:ea typeface="Montserrat"/>
              <a:cs typeface="Montserrat"/>
              <a:sym typeface="Montserrat"/>
            </a:endParaRPr>
          </a:p>
        </p:txBody>
      </p:sp>
      <p:sp>
        <p:nvSpPr>
          <p:cNvPr id="318" name="Google Shape;318;p26"/>
          <p:cNvSpPr txBox="1"/>
          <p:nvPr/>
        </p:nvSpPr>
        <p:spPr>
          <a:xfrm>
            <a:off x="3694250" y="4039225"/>
            <a:ext cx="1658400" cy="5388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1000">
                <a:solidFill>
                  <a:srgbClr val="000000"/>
                </a:solidFill>
                <a:latin typeface="Montserrat"/>
                <a:ea typeface="Montserrat"/>
                <a:cs typeface="Montserrat"/>
                <a:sym typeface="Montserrat"/>
              </a:rPr>
              <a:t>Boutons + badge NFC,</a:t>
            </a:r>
            <a:endParaRPr sz="1000">
              <a:solidFill>
                <a:srgbClr val="000000"/>
              </a:solidFill>
              <a:latin typeface="Montserrat"/>
              <a:ea typeface="Montserrat"/>
              <a:cs typeface="Montserrat"/>
              <a:sym typeface="Montserrat"/>
            </a:endParaRPr>
          </a:p>
          <a:p>
            <a:pPr indent="0" lvl="0" marL="0" rtl="0" algn="ctr">
              <a:lnSpc>
                <a:spcPct val="130000"/>
              </a:lnSpc>
              <a:spcBef>
                <a:spcPts val="0"/>
              </a:spcBef>
              <a:spcAft>
                <a:spcPts val="0"/>
              </a:spcAft>
              <a:buNone/>
            </a:pPr>
            <a:r>
              <a:rPr lang="fr" sz="1000">
                <a:solidFill>
                  <a:srgbClr val="000000"/>
                </a:solidFill>
                <a:latin typeface="Montserrat"/>
                <a:ea typeface="Montserrat"/>
                <a:cs typeface="Montserrat"/>
                <a:sym typeface="Montserrat"/>
              </a:rPr>
              <a:t>Nominatif</a:t>
            </a:r>
            <a:endParaRPr sz="1000">
              <a:solidFill>
                <a:srgbClr val="000000"/>
              </a:solidFill>
              <a:latin typeface="Montserrat"/>
              <a:ea typeface="Montserrat"/>
              <a:cs typeface="Montserrat"/>
              <a:sym typeface="Montserrat"/>
            </a:endParaRPr>
          </a:p>
        </p:txBody>
      </p:sp>
      <p:sp>
        <p:nvSpPr>
          <p:cNvPr id="319" name="Google Shape;319;p26"/>
          <p:cNvSpPr txBox="1"/>
          <p:nvPr/>
        </p:nvSpPr>
        <p:spPr>
          <a:xfrm>
            <a:off x="6273475" y="4039225"/>
            <a:ext cx="1658400" cy="5388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1000">
                <a:solidFill>
                  <a:srgbClr val="000000"/>
                </a:solidFill>
                <a:latin typeface="Montserrat"/>
                <a:ea typeface="Montserrat"/>
                <a:cs typeface="Montserrat"/>
                <a:sym typeface="Montserrat"/>
              </a:rPr>
              <a:t>Pointage main libre</a:t>
            </a:r>
            <a:r>
              <a:rPr lang="fr" sz="1000">
                <a:solidFill>
                  <a:srgbClr val="000000"/>
                </a:solidFill>
                <a:latin typeface="Montserrat"/>
                <a:ea typeface="Montserrat"/>
                <a:cs typeface="Montserrat"/>
                <a:sym typeface="Montserrat"/>
              </a:rPr>
              <a:t>,</a:t>
            </a:r>
            <a:endParaRPr sz="1000">
              <a:solidFill>
                <a:srgbClr val="000000"/>
              </a:solidFill>
              <a:latin typeface="Montserrat"/>
              <a:ea typeface="Montserrat"/>
              <a:cs typeface="Montserrat"/>
              <a:sym typeface="Montserrat"/>
            </a:endParaRPr>
          </a:p>
          <a:p>
            <a:pPr indent="0" lvl="0" marL="0" rtl="0" algn="ctr">
              <a:lnSpc>
                <a:spcPct val="130000"/>
              </a:lnSpc>
              <a:spcBef>
                <a:spcPts val="0"/>
              </a:spcBef>
              <a:spcAft>
                <a:spcPts val="0"/>
              </a:spcAft>
              <a:buNone/>
            </a:pPr>
            <a:r>
              <a:rPr lang="fr" sz="1000">
                <a:solidFill>
                  <a:srgbClr val="000000"/>
                </a:solidFill>
                <a:latin typeface="Montserrat"/>
                <a:ea typeface="Montserrat"/>
                <a:cs typeface="Montserrat"/>
                <a:sym typeface="Montserrat"/>
              </a:rPr>
              <a:t>Nominatif</a:t>
            </a:r>
            <a:endParaRPr sz="1000">
              <a:solidFill>
                <a:srgbClr val="000000"/>
              </a:solidFill>
              <a:latin typeface="Montserrat"/>
              <a:ea typeface="Montserrat"/>
              <a:cs typeface="Montserrat"/>
              <a:sym typeface="Montserrat"/>
            </a:endParaRPr>
          </a:p>
        </p:txBody>
      </p:sp>
      <p:pic>
        <p:nvPicPr>
          <p:cNvPr id="320" name="Google Shape;320;p26"/>
          <p:cNvPicPr preferRelativeResize="0"/>
          <p:nvPr/>
        </p:nvPicPr>
        <p:blipFill>
          <a:blip r:embed="rId6">
            <a:alphaModFix/>
          </a:blip>
          <a:stretch>
            <a:fillRect/>
          </a:stretch>
        </p:blipFill>
        <p:spPr>
          <a:xfrm>
            <a:off x="6587250" y="2423162"/>
            <a:ext cx="537900" cy="1135201"/>
          </a:xfrm>
          <a:prstGeom prst="rect">
            <a:avLst/>
          </a:prstGeom>
          <a:noFill/>
          <a:ln>
            <a:noFill/>
          </a:ln>
          <a:effectLst>
            <a:outerShdw blurRad="57150" rotWithShape="0" algn="bl" dir="5400000" dist="19050">
              <a:srgbClr val="000000">
                <a:alpha val="50000"/>
              </a:srgbClr>
            </a:outerShdw>
          </a:effectLst>
        </p:spPr>
      </p:pic>
      <p:sp>
        <p:nvSpPr>
          <p:cNvPr id="321" name="Google Shape;321;p26"/>
          <p:cNvSpPr txBox="1"/>
          <p:nvPr/>
        </p:nvSpPr>
        <p:spPr>
          <a:xfrm>
            <a:off x="5676778" y="2070300"/>
            <a:ext cx="28296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1000">
                <a:latin typeface="Montserrat Medium"/>
                <a:ea typeface="Montserrat Medium"/>
                <a:cs typeface="Montserrat Medium"/>
                <a:sym typeface="Montserrat Medium"/>
              </a:rPr>
              <a:t>Sites avec </a:t>
            </a:r>
            <a:r>
              <a:rPr lang="fr" sz="1000">
                <a:latin typeface="Montserrat Medium"/>
                <a:ea typeface="Montserrat Medium"/>
                <a:cs typeface="Montserrat Medium"/>
                <a:sym typeface="Montserrat Medium"/>
              </a:rPr>
              <a:t>un ou</a:t>
            </a:r>
            <a:r>
              <a:rPr lang="fr" sz="1000">
                <a:latin typeface="Montserrat Medium"/>
                <a:ea typeface="Montserrat Medium"/>
                <a:cs typeface="Montserrat Medium"/>
                <a:sym typeface="Montserrat Medium"/>
              </a:rPr>
              <a:t> plusieurs agents</a:t>
            </a:r>
            <a:endParaRPr sz="1000">
              <a:latin typeface="Montserrat Medium"/>
              <a:ea typeface="Montserrat Medium"/>
              <a:cs typeface="Montserrat Medium"/>
              <a:sym typeface="Montserrat Medium"/>
            </a:endParaRPr>
          </a:p>
        </p:txBody>
      </p:sp>
      <p:pic>
        <p:nvPicPr>
          <p:cNvPr id="322" name="Google Shape;322;p26"/>
          <p:cNvPicPr preferRelativeResize="0"/>
          <p:nvPr/>
        </p:nvPicPr>
        <p:blipFill rotWithShape="1">
          <a:blip r:embed="rId7">
            <a:alphaModFix/>
          </a:blip>
          <a:srcRect b="-157409" l="-424970" r="-58459" t="-326021"/>
          <a:stretch/>
        </p:blipFill>
        <p:spPr>
          <a:xfrm>
            <a:off x="0" y="0"/>
            <a:ext cx="9144003" cy="5143501"/>
          </a:xfrm>
          <a:prstGeom prst="rect">
            <a:avLst/>
          </a:prstGeom>
          <a:noFill/>
          <a:ln>
            <a:noFill/>
          </a:ln>
        </p:spPr>
      </p:pic>
      <p:pic>
        <p:nvPicPr>
          <p:cNvPr id="323" name="Google Shape;323;p26"/>
          <p:cNvPicPr preferRelativeResize="0"/>
          <p:nvPr/>
        </p:nvPicPr>
        <p:blipFill>
          <a:blip r:embed="rId8">
            <a:alphaModFix/>
          </a:blip>
          <a:stretch>
            <a:fillRect/>
          </a:stretch>
        </p:blipFill>
        <p:spPr>
          <a:xfrm>
            <a:off x="1224949" y="2552100"/>
            <a:ext cx="1501656" cy="961925"/>
          </a:xfrm>
          <a:prstGeom prst="rect">
            <a:avLst/>
          </a:prstGeom>
          <a:noFill/>
          <a:ln>
            <a:noFill/>
          </a:ln>
          <a:effectLst>
            <a:outerShdw blurRad="57150" rotWithShape="0" algn="bl" dir="5400000" dist="19050">
              <a:srgbClr val="000000">
                <a:alpha val="50000"/>
              </a:srgbClr>
            </a:outerShdw>
          </a:effectLst>
        </p:spPr>
      </p:pic>
      <p:sp>
        <p:nvSpPr>
          <p:cNvPr id="324" name="Google Shape;324;p26"/>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pic>
        <p:nvPicPr>
          <p:cNvPr id="329" name="Google Shape;329;p27"/>
          <p:cNvPicPr preferRelativeResize="0"/>
          <p:nvPr/>
        </p:nvPicPr>
        <p:blipFill>
          <a:blip r:embed="rId3">
            <a:alphaModFix/>
          </a:blip>
          <a:stretch>
            <a:fillRect/>
          </a:stretch>
        </p:blipFill>
        <p:spPr>
          <a:xfrm>
            <a:off x="5722325" y="1906650"/>
            <a:ext cx="3344024" cy="3500924"/>
          </a:xfrm>
          <a:prstGeom prst="rect">
            <a:avLst/>
          </a:prstGeom>
          <a:noFill/>
          <a:ln>
            <a:noFill/>
          </a:ln>
        </p:spPr>
      </p:pic>
      <p:sp>
        <p:nvSpPr>
          <p:cNvPr id="330" name="Google Shape;330;p27"/>
          <p:cNvSpPr txBox="1"/>
          <p:nvPr/>
        </p:nvSpPr>
        <p:spPr>
          <a:xfrm>
            <a:off x="731350" y="263775"/>
            <a:ext cx="5323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000">
                <a:latin typeface="Calistoga"/>
                <a:ea typeface="Calistoga"/>
                <a:cs typeface="Calistoga"/>
                <a:sym typeface="Calistoga"/>
              </a:rPr>
              <a:t>Traçabilité des interventions</a:t>
            </a:r>
            <a:endParaRPr sz="2000">
              <a:latin typeface="Calistoga"/>
              <a:ea typeface="Calistoga"/>
              <a:cs typeface="Calistoga"/>
              <a:sym typeface="Calistoga"/>
            </a:endParaRPr>
          </a:p>
        </p:txBody>
      </p:sp>
      <p:sp>
        <p:nvSpPr>
          <p:cNvPr id="331" name="Google Shape;331;p27"/>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27"/>
          <p:cNvSpPr txBox="1"/>
          <p:nvPr/>
        </p:nvSpPr>
        <p:spPr>
          <a:xfrm>
            <a:off x="815300" y="873475"/>
            <a:ext cx="71217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chemeClr val="lt1"/>
                </a:solidFill>
                <a:latin typeface="Montserrat"/>
                <a:ea typeface="Montserrat"/>
                <a:cs typeface="Montserrat"/>
                <a:sym typeface="Montserrat"/>
              </a:rPr>
              <a:t>Prouvez votre engagement et votre efficacité</a:t>
            </a:r>
            <a:endParaRPr b="1" sz="1300">
              <a:solidFill>
                <a:schemeClr val="lt1"/>
              </a:solidFill>
              <a:latin typeface="Montserrat"/>
              <a:ea typeface="Montserrat"/>
              <a:cs typeface="Montserrat"/>
              <a:sym typeface="Montserrat"/>
            </a:endParaRPr>
          </a:p>
        </p:txBody>
      </p:sp>
      <p:pic>
        <p:nvPicPr>
          <p:cNvPr id="333" name="Google Shape;333;p27"/>
          <p:cNvPicPr preferRelativeResize="0"/>
          <p:nvPr/>
        </p:nvPicPr>
        <p:blipFill>
          <a:blip r:embed="rId3">
            <a:alphaModFix/>
          </a:blip>
          <a:stretch>
            <a:fillRect/>
          </a:stretch>
        </p:blipFill>
        <p:spPr>
          <a:xfrm>
            <a:off x="3154763" y="1864300"/>
            <a:ext cx="3432475" cy="3500924"/>
          </a:xfrm>
          <a:prstGeom prst="rect">
            <a:avLst/>
          </a:prstGeom>
          <a:noFill/>
          <a:ln>
            <a:noFill/>
          </a:ln>
        </p:spPr>
      </p:pic>
      <p:pic>
        <p:nvPicPr>
          <p:cNvPr id="334" name="Google Shape;334;p27"/>
          <p:cNvPicPr preferRelativeResize="0"/>
          <p:nvPr/>
        </p:nvPicPr>
        <p:blipFill>
          <a:blip r:embed="rId3">
            <a:alphaModFix/>
          </a:blip>
          <a:stretch>
            <a:fillRect/>
          </a:stretch>
        </p:blipFill>
        <p:spPr>
          <a:xfrm>
            <a:off x="731350" y="1906650"/>
            <a:ext cx="3344024" cy="3500924"/>
          </a:xfrm>
          <a:prstGeom prst="rect">
            <a:avLst/>
          </a:prstGeom>
          <a:noFill/>
          <a:ln>
            <a:noFill/>
          </a:ln>
        </p:spPr>
      </p:pic>
      <p:pic>
        <p:nvPicPr>
          <p:cNvPr id="335" name="Google Shape;335;p27"/>
          <p:cNvPicPr preferRelativeResize="0"/>
          <p:nvPr/>
        </p:nvPicPr>
        <p:blipFill>
          <a:blip r:embed="rId4">
            <a:alphaModFix/>
          </a:blip>
          <a:stretch>
            <a:fillRect/>
          </a:stretch>
        </p:blipFill>
        <p:spPr>
          <a:xfrm>
            <a:off x="840275" y="1864300"/>
            <a:ext cx="2271000" cy="2848750"/>
          </a:xfrm>
          <a:prstGeom prst="rect">
            <a:avLst/>
          </a:prstGeom>
          <a:noFill/>
          <a:ln>
            <a:noFill/>
          </a:ln>
        </p:spPr>
      </p:pic>
      <p:pic>
        <p:nvPicPr>
          <p:cNvPr id="336" name="Google Shape;336;p27"/>
          <p:cNvPicPr preferRelativeResize="0"/>
          <p:nvPr/>
        </p:nvPicPr>
        <p:blipFill>
          <a:blip r:embed="rId4">
            <a:alphaModFix/>
          </a:blip>
          <a:stretch>
            <a:fillRect/>
          </a:stretch>
        </p:blipFill>
        <p:spPr>
          <a:xfrm>
            <a:off x="3373700" y="1876975"/>
            <a:ext cx="2331050" cy="2848750"/>
          </a:xfrm>
          <a:prstGeom prst="rect">
            <a:avLst/>
          </a:prstGeom>
          <a:noFill/>
          <a:ln>
            <a:noFill/>
          </a:ln>
        </p:spPr>
      </p:pic>
      <p:pic>
        <p:nvPicPr>
          <p:cNvPr id="337" name="Google Shape;337;p27"/>
          <p:cNvPicPr preferRelativeResize="0"/>
          <p:nvPr/>
        </p:nvPicPr>
        <p:blipFill>
          <a:blip r:embed="rId4">
            <a:alphaModFix/>
          </a:blip>
          <a:stretch>
            <a:fillRect/>
          </a:stretch>
        </p:blipFill>
        <p:spPr>
          <a:xfrm>
            <a:off x="5935625" y="1864300"/>
            <a:ext cx="2271000" cy="2848750"/>
          </a:xfrm>
          <a:prstGeom prst="rect">
            <a:avLst/>
          </a:prstGeom>
          <a:noFill/>
          <a:ln>
            <a:noFill/>
          </a:ln>
        </p:spPr>
      </p:pic>
      <p:sp>
        <p:nvSpPr>
          <p:cNvPr id="338" name="Google Shape;338;p27"/>
          <p:cNvSpPr txBox="1"/>
          <p:nvPr/>
        </p:nvSpPr>
        <p:spPr>
          <a:xfrm>
            <a:off x="1092425" y="3540188"/>
            <a:ext cx="17667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Bouton connecté</a:t>
            </a:r>
            <a:endParaRPr b="1" sz="1100">
              <a:solidFill>
                <a:srgbClr val="6ECCE2"/>
              </a:solidFill>
              <a:latin typeface="Montserrat"/>
              <a:ea typeface="Montserrat"/>
              <a:cs typeface="Montserrat"/>
              <a:sym typeface="Montserrat"/>
            </a:endParaRPr>
          </a:p>
        </p:txBody>
      </p:sp>
      <p:sp>
        <p:nvSpPr>
          <p:cNvPr id="339" name="Google Shape;339;p27"/>
          <p:cNvSpPr txBox="1"/>
          <p:nvPr/>
        </p:nvSpPr>
        <p:spPr>
          <a:xfrm>
            <a:off x="3640100" y="3560475"/>
            <a:ext cx="17667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QR code</a:t>
            </a:r>
            <a:endParaRPr/>
          </a:p>
        </p:txBody>
      </p:sp>
      <p:sp>
        <p:nvSpPr>
          <p:cNvPr id="340" name="Google Shape;340;p27"/>
          <p:cNvSpPr txBox="1"/>
          <p:nvPr/>
        </p:nvSpPr>
        <p:spPr>
          <a:xfrm>
            <a:off x="6219325" y="3475875"/>
            <a:ext cx="17667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Feuilles de passage connectées</a:t>
            </a:r>
            <a:endParaRPr/>
          </a:p>
        </p:txBody>
      </p:sp>
      <p:sp>
        <p:nvSpPr>
          <p:cNvPr id="341" name="Google Shape;341;p27"/>
          <p:cNvSpPr txBox="1"/>
          <p:nvPr/>
        </p:nvSpPr>
        <p:spPr>
          <a:xfrm>
            <a:off x="1146575" y="4057500"/>
            <a:ext cx="1658400" cy="3387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1000">
                <a:solidFill>
                  <a:schemeClr val="dk1"/>
                </a:solidFill>
                <a:latin typeface="Montserrat"/>
                <a:ea typeface="Montserrat"/>
                <a:cs typeface="Montserrat"/>
                <a:sym typeface="Montserrat"/>
              </a:rPr>
              <a:t>Pour sa simplicité</a:t>
            </a:r>
            <a:endParaRPr sz="1000">
              <a:solidFill>
                <a:schemeClr val="dk1"/>
              </a:solidFill>
              <a:latin typeface="Montserrat"/>
              <a:ea typeface="Montserrat"/>
              <a:cs typeface="Montserrat"/>
              <a:sym typeface="Montserrat"/>
            </a:endParaRPr>
          </a:p>
        </p:txBody>
      </p:sp>
      <p:sp>
        <p:nvSpPr>
          <p:cNvPr id="342" name="Google Shape;342;p27"/>
          <p:cNvSpPr txBox="1"/>
          <p:nvPr/>
        </p:nvSpPr>
        <p:spPr>
          <a:xfrm>
            <a:off x="3694250" y="4061750"/>
            <a:ext cx="1658400" cy="3387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1000">
                <a:solidFill>
                  <a:schemeClr val="dk1"/>
                </a:solidFill>
                <a:latin typeface="Montserrat"/>
                <a:ea typeface="Montserrat"/>
                <a:cs typeface="Montserrat"/>
                <a:sym typeface="Montserrat"/>
              </a:rPr>
              <a:t>Pour plus de détails</a:t>
            </a:r>
            <a:endParaRPr sz="1000">
              <a:solidFill>
                <a:schemeClr val="dk1"/>
              </a:solidFill>
              <a:latin typeface="Montserrat"/>
              <a:ea typeface="Montserrat"/>
              <a:cs typeface="Montserrat"/>
              <a:sym typeface="Montserrat"/>
            </a:endParaRPr>
          </a:p>
        </p:txBody>
      </p:sp>
      <p:sp>
        <p:nvSpPr>
          <p:cNvPr id="343" name="Google Shape;343;p27"/>
          <p:cNvSpPr txBox="1"/>
          <p:nvPr/>
        </p:nvSpPr>
        <p:spPr>
          <a:xfrm>
            <a:off x="5743175" y="4057500"/>
            <a:ext cx="2655900" cy="3387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1000">
                <a:solidFill>
                  <a:schemeClr val="dk1"/>
                </a:solidFill>
                <a:latin typeface="Montserrat"/>
                <a:ea typeface="Montserrat"/>
                <a:cs typeface="Montserrat"/>
                <a:sym typeface="Montserrat"/>
              </a:rPr>
              <a:t>Pour rassurer les occupants</a:t>
            </a:r>
            <a:endParaRPr sz="1000">
              <a:solidFill>
                <a:schemeClr val="dk1"/>
              </a:solidFill>
              <a:latin typeface="Montserrat"/>
              <a:ea typeface="Montserrat"/>
              <a:cs typeface="Montserrat"/>
              <a:sym typeface="Montserrat"/>
            </a:endParaRPr>
          </a:p>
        </p:txBody>
      </p:sp>
      <p:sp>
        <p:nvSpPr>
          <p:cNvPr id="344" name="Google Shape;344;p27"/>
          <p:cNvSpPr txBox="1"/>
          <p:nvPr/>
        </p:nvSpPr>
        <p:spPr>
          <a:xfrm>
            <a:off x="755121" y="1384350"/>
            <a:ext cx="7469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200">
                <a:latin typeface="Montserrat"/>
                <a:ea typeface="Montserrat"/>
                <a:cs typeface="Montserrat"/>
                <a:sym typeface="Montserrat"/>
              </a:rPr>
              <a:t>Choisissez le modèle de traçabilité qui vous ressemble et adapté à chaque espace à équiper</a:t>
            </a:r>
            <a:endParaRPr sz="1200">
              <a:latin typeface="Montserrat"/>
              <a:ea typeface="Montserrat"/>
              <a:cs typeface="Montserrat"/>
              <a:sym typeface="Montserrat"/>
            </a:endParaRPr>
          </a:p>
        </p:txBody>
      </p:sp>
      <p:pic>
        <p:nvPicPr>
          <p:cNvPr id="345" name="Google Shape;345;p27"/>
          <p:cNvPicPr preferRelativeResize="0"/>
          <p:nvPr/>
        </p:nvPicPr>
        <p:blipFill>
          <a:blip r:embed="rId5">
            <a:alphaModFix/>
          </a:blip>
          <a:stretch>
            <a:fillRect/>
          </a:stretch>
        </p:blipFill>
        <p:spPr>
          <a:xfrm>
            <a:off x="6219325" y="2178029"/>
            <a:ext cx="779400" cy="1059871"/>
          </a:xfrm>
          <a:prstGeom prst="rect">
            <a:avLst/>
          </a:prstGeom>
          <a:noFill/>
          <a:ln>
            <a:noFill/>
          </a:ln>
          <a:effectLst>
            <a:outerShdw blurRad="57150" rotWithShape="0" algn="bl" dir="5400000" dist="19050">
              <a:srgbClr val="000000">
                <a:alpha val="50000"/>
              </a:srgbClr>
            </a:outerShdw>
          </a:effectLst>
        </p:spPr>
      </p:pic>
      <p:pic>
        <p:nvPicPr>
          <p:cNvPr id="346" name="Google Shape;346;p27"/>
          <p:cNvPicPr preferRelativeResize="0"/>
          <p:nvPr/>
        </p:nvPicPr>
        <p:blipFill>
          <a:blip r:embed="rId6">
            <a:alphaModFix/>
          </a:blip>
          <a:stretch>
            <a:fillRect/>
          </a:stretch>
        </p:blipFill>
        <p:spPr>
          <a:xfrm>
            <a:off x="1146575" y="2207332"/>
            <a:ext cx="1658401" cy="1061717"/>
          </a:xfrm>
          <a:prstGeom prst="rect">
            <a:avLst/>
          </a:prstGeom>
          <a:noFill/>
          <a:ln>
            <a:noFill/>
          </a:ln>
          <a:effectLst>
            <a:outerShdw blurRad="57150" rotWithShape="0" algn="bl" dir="5400000" dist="19050">
              <a:srgbClr val="000000">
                <a:alpha val="50000"/>
              </a:srgbClr>
            </a:outerShdw>
          </a:effectLst>
        </p:spPr>
      </p:pic>
      <p:pic>
        <p:nvPicPr>
          <p:cNvPr id="347" name="Google Shape;347;p27"/>
          <p:cNvPicPr preferRelativeResize="0"/>
          <p:nvPr/>
        </p:nvPicPr>
        <p:blipFill>
          <a:blip r:embed="rId7">
            <a:alphaModFix/>
          </a:blip>
          <a:stretch>
            <a:fillRect/>
          </a:stretch>
        </p:blipFill>
        <p:spPr>
          <a:xfrm>
            <a:off x="4139875" y="2122062"/>
            <a:ext cx="864250" cy="1232256"/>
          </a:xfrm>
          <a:prstGeom prst="rect">
            <a:avLst/>
          </a:prstGeom>
          <a:noFill/>
          <a:ln>
            <a:noFill/>
          </a:ln>
        </p:spPr>
      </p:pic>
      <p:pic>
        <p:nvPicPr>
          <p:cNvPr id="348" name="Google Shape;348;p27"/>
          <p:cNvPicPr preferRelativeResize="0"/>
          <p:nvPr/>
        </p:nvPicPr>
        <p:blipFill>
          <a:blip r:embed="rId8">
            <a:alphaModFix/>
          </a:blip>
          <a:stretch>
            <a:fillRect/>
          </a:stretch>
        </p:blipFill>
        <p:spPr>
          <a:xfrm>
            <a:off x="7068750" y="2176175"/>
            <a:ext cx="900509" cy="1061724"/>
          </a:xfrm>
          <a:prstGeom prst="rect">
            <a:avLst/>
          </a:prstGeom>
          <a:noFill/>
          <a:ln>
            <a:noFill/>
          </a:ln>
          <a:effectLst>
            <a:outerShdw blurRad="57150" rotWithShape="0" algn="bl" dir="5400000" dist="19050">
              <a:srgbClr val="000000">
                <a:alpha val="50000"/>
              </a:srgbClr>
            </a:outerShdw>
          </a:effectLst>
        </p:spPr>
      </p:pic>
      <p:sp>
        <p:nvSpPr>
          <p:cNvPr id="349" name="Google Shape;349;p27"/>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pic>
        <p:nvPicPr>
          <p:cNvPr id="354" name="Google Shape;354;p28"/>
          <p:cNvPicPr preferRelativeResize="0"/>
          <p:nvPr/>
        </p:nvPicPr>
        <p:blipFill>
          <a:blip r:embed="rId3">
            <a:alphaModFix/>
          </a:blip>
          <a:stretch>
            <a:fillRect/>
          </a:stretch>
        </p:blipFill>
        <p:spPr>
          <a:xfrm>
            <a:off x="4605161" y="1596300"/>
            <a:ext cx="4912714" cy="3500924"/>
          </a:xfrm>
          <a:prstGeom prst="rect">
            <a:avLst/>
          </a:prstGeom>
          <a:noFill/>
          <a:ln>
            <a:noFill/>
          </a:ln>
        </p:spPr>
      </p:pic>
      <p:sp>
        <p:nvSpPr>
          <p:cNvPr id="355" name="Google Shape;355;p28"/>
          <p:cNvSpPr txBox="1"/>
          <p:nvPr/>
        </p:nvSpPr>
        <p:spPr>
          <a:xfrm>
            <a:off x="731350" y="263775"/>
            <a:ext cx="5323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000">
                <a:latin typeface="Calistoga"/>
                <a:ea typeface="Calistoga"/>
                <a:cs typeface="Calistoga"/>
                <a:sym typeface="Calistoga"/>
              </a:rPr>
              <a:t>Propreté à l’usage</a:t>
            </a:r>
            <a:endParaRPr sz="2000">
              <a:latin typeface="Calistoga"/>
              <a:ea typeface="Calistoga"/>
              <a:cs typeface="Calistoga"/>
              <a:sym typeface="Calistoga"/>
            </a:endParaRPr>
          </a:p>
        </p:txBody>
      </p:sp>
      <p:sp>
        <p:nvSpPr>
          <p:cNvPr id="356" name="Google Shape;356;p28"/>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28"/>
          <p:cNvSpPr txBox="1"/>
          <p:nvPr/>
        </p:nvSpPr>
        <p:spPr>
          <a:xfrm>
            <a:off x="815300" y="873475"/>
            <a:ext cx="71217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chemeClr val="lt1"/>
                </a:solidFill>
                <a:latin typeface="Montserrat"/>
                <a:ea typeface="Montserrat"/>
                <a:cs typeface="Montserrat"/>
                <a:sym typeface="Montserrat"/>
              </a:rPr>
              <a:t>Optimisez les tournées de vos agents en fonction de l’occupation des locaux </a:t>
            </a:r>
            <a:endParaRPr b="1" sz="1300">
              <a:solidFill>
                <a:schemeClr val="lt1"/>
              </a:solidFill>
              <a:latin typeface="Montserrat"/>
              <a:ea typeface="Montserrat"/>
              <a:cs typeface="Montserrat"/>
              <a:sym typeface="Montserrat"/>
            </a:endParaRPr>
          </a:p>
        </p:txBody>
      </p:sp>
      <p:pic>
        <p:nvPicPr>
          <p:cNvPr id="358" name="Google Shape;358;p28"/>
          <p:cNvPicPr preferRelativeResize="0"/>
          <p:nvPr/>
        </p:nvPicPr>
        <p:blipFill>
          <a:blip r:embed="rId3">
            <a:alphaModFix/>
          </a:blip>
          <a:stretch>
            <a:fillRect/>
          </a:stretch>
        </p:blipFill>
        <p:spPr>
          <a:xfrm>
            <a:off x="683275" y="1638650"/>
            <a:ext cx="4786120" cy="3500924"/>
          </a:xfrm>
          <a:prstGeom prst="rect">
            <a:avLst/>
          </a:prstGeom>
          <a:noFill/>
          <a:ln>
            <a:noFill/>
          </a:ln>
        </p:spPr>
      </p:pic>
      <p:pic>
        <p:nvPicPr>
          <p:cNvPr id="359" name="Google Shape;359;p28"/>
          <p:cNvPicPr preferRelativeResize="0"/>
          <p:nvPr/>
        </p:nvPicPr>
        <p:blipFill>
          <a:blip r:embed="rId4">
            <a:alphaModFix/>
          </a:blip>
          <a:stretch>
            <a:fillRect/>
          </a:stretch>
        </p:blipFill>
        <p:spPr>
          <a:xfrm>
            <a:off x="839175" y="1596300"/>
            <a:ext cx="3407400" cy="3090524"/>
          </a:xfrm>
          <a:prstGeom prst="rect">
            <a:avLst/>
          </a:prstGeom>
          <a:noFill/>
          <a:ln>
            <a:noFill/>
          </a:ln>
        </p:spPr>
      </p:pic>
      <p:pic>
        <p:nvPicPr>
          <p:cNvPr id="360" name="Google Shape;360;p28"/>
          <p:cNvPicPr preferRelativeResize="0"/>
          <p:nvPr/>
        </p:nvPicPr>
        <p:blipFill>
          <a:blip r:embed="rId4">
            <a:alphaModFix/>
          </a:blip>
          <a:stretch>
            <a:fillRect/>
          </a:stretch>
        </p:blipFill>
        <p:spPr>
          <a:xfrm>
            <a:off x="4763300" y="1596300"/>
            <a:ext cx="3407400" cy="3090524"/>
          </a:xfrm>
          <a:prstGeom prst="rect">
            <a:avLst/>
          </a:prstGeom>
          <a:noFill/>
          <a:ln>
            <a:noFill/>
          </a:ln>
        </p:spPr>
      </p:pic>
      <p:sp>
        <p:nvSpPr>
          <p:cNvPr id="361" name="Google Shape;361;p28"/>
          <p:cNvSpPr txBox="1"/>
          <p:nvPr/>
        </p:nvSpPr>
        <p:spPr>
          <a:xfrm>
            <a:off x="1200162" y="3292464"/>
            <a:ext cx="2528400" cy="477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Capteur d’occupation</a:t>
            </a:r>
            <a:endParaRPr b="1" sz="1100">
              <a:solidFill>
                <a:srgbClr val="6ECCE2"/>
              </a:solidFill>
              <a:latin typeface="Montserrat"/>
              <a:ea typeface="Montserrat"/>
              <a:cs typeface="Montserrat"/>
              <a:sym typeface="Montserrat"/>
            </a:endParaRPr>
          </a:p>
          <a:p>
            <a:pPr indent="0" lvl="0" marL="0" rtl="0" algn="ctr">
              <a:spcBef>
                <a:spcPts val="0"/>
              </a:spcBef>
              <a:spcAft>
                <a:spcPts val="0"/>
              </a:spcAft>
              <a:buNone/>
            </a:pPr>
            <a:r>
              <a:rPr i="1" lang="fr" sz="800">
                <a:solidFill>
                  <a:srgbClr val="353C3A"/>
                </a:solidFill>
                <a:latin typeface="Montserrat"/>
                <a:ea typeface="Montserrat"/>
                <a:cs typeface="Montserrat"/>
                <a:sym typeface="Montserrat"/>
              </a:rPr>
              <a:t>(bureaux, salles de réunion)</a:t>
            </a:r>
            <a:endParaRPr i="1" sz="800">
              <a:solidFill>
                <a:srgbClr val="353C3A"/>
              </a:solidFill>
              <a:latin typeface="Montserrat"/>
              <a:ea typeface="Montserrat"/>
              <a:cs typeface="Montserrat"/>
              <a:sym typeface="Montserrat"/>
            </a:endParaRPr>
          </a:p>
        </p:txBody>
      </p:sp>
      <p:sp>
        <p:nvSpPr>
          <p:cNvPr id="362" name="Google Shape;362;p28"/>
          <p:cNvSpPr txBox="1"/>
          <p:nvPr/>
        </p:nvSpPr>
        <p:spPr>
          <a:xfrm>
            <a:off x="5238348" y="3292476"/>
            <a:ext cx="2528400" cy="477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Capteur de comptage</a:t>
            </a:r>
            <a:endParaRPr b="1" sz="1100">
              <a:solidFill>
                <a:srgbClr val="6ECCE2"/>
              </a:solidFill>
              <a:latin typeface="Montserrat"/>
              <a:ea typeface="Montserrat"/>
              <a:cs typeface="Montserrat"/>
              <a:sym typeface="Montserrat"/>
            </a:endParaRPr>
          </a:p>
          <a:p>
            <a:pPr indent="0" lvl="0" marL="0" rtl="0" algn="ctr">
              <a:spcBef>
                <a:spcPts val="0"/>
              </a:spcBef>
              <a:spcAft>
                <a:spcPts val="0"/>
              </a:spcAft>
              <a:buNone/>
            </a:pPr>
            <a:r>
              <a:rPr i="1" lang="fr" sz="800">
                <a:solidFill>
                  <a:srgbClr val="353C3A"/>
                </a:solidFill>
                <a:latin typeface="Montserrat"/>
                <a:ea typeface="Montserrat"/>
                <a:cs typeface="Montserrat"/>
                <a:sym typeface="Montserrat"/>
              </a:rPr>
              <a:t>(sanitaires)</a:t>
            </a:r>
            <a:endParaRPr b="1" sz="1100">
              <a:solidFill>
                <a:srgbClr val="6ECCE2"/>
              </a:solidFill>
              <a:latin typeface="Montserrat"/>
              <a:ea typeface="Montserrat"/>
              <a:cs typeface="Montserrat"/>
              <a:sym typeface="Montserrat"/>
            </a:endParaRPr>
          </a:p>
        </p:txBody>
      </p:sp>
      <p:sp>
        <p:nvSpPr>
          <p:cNvPr id="363" name="Google Shape;363;p28"/>
          <p:cNvSpPr txBox="1"/>
          <p:nvPr/>
        </p:nvSpPr>
        <p:spPr>
          <a:xfrm>
            <a:off x="865975" y="3753325"/>
            <a:ext cx="3196800" cy="738900"/>
          </a:xfrm>
          <a:prstGeom prst="rect">
            <a:avLst/>
          </a:prstGeom>
          <a:noFill/>
          <a:ln>
            <a:noFill/>
          </a:ln>
        </p:spPr>
        <p:txBody>
          <a:bodyPr anchorCtr="0" anchor="t" bIns="91425" lIns="91425" spcFirstLastPara="1" rIns="91425" wrap="square" tIns="91425">
            <a:spAutoFit/>
          </a:bodyPr>
          <a:lstStyle/>
          <a:p>
            <a:pPr indent="-292100" lvl="0" marL="457200" rtl="0" algn="l">
              <a:lnSpc>
                <a:spcPct val="130000"/>
              </a:lnSpc>
              <a:spcBef>
                <a:spcPts val="0"/>
              </a:spcBef>
              <a:spcAft>
                <a:spcPts val="0"/>
              </a:spcAft>
              <a:buClr>
                <a:schemeClr val="dk1"/>
              </a:buClr>
              <a:buSzPts val="1000"/>
              <a:buFont typeface="Montserrat"/>
              <a:buChar char="●"/>
            </a:pPr>
            <a:r>
              <a:rPr lang="fr" sz="1000">
                <a:solidFill>
                  <a:schemeClr val="dk1"/>
                </a:solidFill>
                <a:latin typeface="Montserrat"/>
                <a:ea typeface="Montserrat"/>
                <a:cs typeface="Montserrat"/>
                <a:sym typeface="Montserrat"/>
              </a:rPr>
              <a:t>Identification des espaces utilisés</a:t>
            </a:r>
            <a:endParaRPr sz="1000">
              <a:solidFill>
                <a:schemeClr val="dk1"/>
              </a:solidFill>
              <a:latin typeface="Montserrat"/>
              <a:ea typeface="Montserrat"/>
              <a:cs typeface="Montserrat"/>
              <a:sym typeface="Montserrat"/>
            </a:endParaRPr>
          </a:p>
          <a:p>
            <a:pPr indent="-292100" lvl="0" marL="457200" rtl="0" algn="l">
              <a:lnSpc>
                <a:spcPct val="130000"/>
              </a:lnSpc>
              <a:spcBef>
                <a:spcPts val="0"/>
              </a:spcBef>
              <a:spcAft>
                <a:spcPts val="0"/>
              </a:spcAft>
              <a:buClr>
                <a:schemeClr val="dk1"/>
              </a:buClr>
              <a:buSzPts val="1000"/>
              <a:buFont typeface="Montserrat"/>
              <a:buChar char="●"/>
            </a:pPr>
            <a:r>
              <a:rPr lang="fr" sz="1000">
                <a:solidFill>
                  <a:schemeClr val="dk1"/>
                </a:solidFill>
                <a:latin typeface="Montserrat"/>
                <a:ea typeface="Montserrat"/>
                <a:cs typeface="Montserrat"/>
                <a:sym typeface="Montserrat"/>
              </a:rPr>
              <a:t>Mise en lumière des espaces à nettoyer</a:t>
            </a:r>
            <a:endParaRPr sz="1000">
              <a:solidFill>
                <a:schemeClr val="dk1"/>
              </a:solidFill>
              <a:latin typeface="Montserrat"/>
              <a:ea typeface="Montserrat"/>
              <a:cs typeface="Montserrat"/>
              <a:sym typeface="Montserrat"/>
            </a:endParaRPr>
          </a:p>
          <a:p>
            <a:pPr indent="-292100" lvl="0" marL="457200" rtl="0" algn="l">
              <a:lnSpc>
                <a:spcPct val="130000"/>
              </a:lnSpc>
              <a:spcBef>
                <a:spcPts val="0"/>
              </a:spcBef>
              <a:spcAft>
                <a:spcPts val="0"/>
              </a:spcAft>
              <a:buClr>
                <a:schemeClr val="dk1"/>
              </a:buClr>
              <a:buSzPts val="1000"/>
              <a:buFont typeface="Montserrat"/>
              <a:buChar char="●"/>
            </a:pPr>
            <a:r>
              <a:rPr lang="fr" sz="1000">
                <a:solidFill>
                  <a:schemeClr val="dk1"/>
                </a:solidFill>
                <a:latin typeface="Montserrat"/>
                <a:ea typeface="Montserrat"/>
                <a:cs typeface="Montserrat"/>
                <a:sym typeface="Montserrat"/>
              </a:rPr>
              <a:t>Rapport clé en main</a:t>
            </a:r>
            <a:endParaRPr sz="1000">
              <a:solidFill>
                <a:schemeClr val="dk1"/>
              </a:solidFill>
              <a:latin typeface="Montserrat"/>
              <a:ea typeface="Montserrat"/>
              <a:cs typeface="Montserrat"/>
              <a:sym typeface="Montserrat"/>
            </a:endParaRPr>
          </a:p>
        </p:txBody>
      </p:sp>
      <p:sp>
        <p:nvSpPr>
          <p:cNvPr id="364" name="Google Shape;364;p28"/>
          <p:cNvSpPr txBox="1"/>
          <p:nvPr/>
        </p:nvSpPr>
        <p:spPr>
          <a:xfrm>
            <a:off x="4798850" y="3753325"/>
            <a:ext cx="3407400" cy="738900"/>
          </a:xfrm>
          <a:prstGeom prst="rect">
            <a:avLst/>
          </a:prstGeom>
          <a:noFill/>
          <a:ln>
            <a:noFill/>
          </a:ln>
        </p:spPr>
        <p:txBody>
          <a:bodyPr anchorCtr="0" anchor="t" bIns="91425" lIns="91425" spcFirstLastPara="1" rIns="91425" wrap="square" tIns="91425">
            <a:spAutoFit/>
          </a:bodyPr>
          <a:lstStyle/>
          <a:p>
            <a:pPr indent="-292100" lvl="0" marL="457200" rtl="0" algn="l">
              <a:lnSpc>
                <a:spcPct val="130000"/>
              </a:lnSpc>
              <a:spcBef>
                <a:spcPts val="0"/>
              </a:spcBef>
              <a:spcAft>
                <a:spcPts val="0"/>
              </a:spcAft>
              <a:buClr>
                <a:schemeClr val="dk1"/>
              </a:buClr>
              <a:buSzPts val="1000"/>
              <a:buFont typeface="Montserrat"/>
              <a:buChar char="●"/>
            </a:pPr>
            <a:r>
              <a:rPr lang="fr" sz="1000">
                <a:solidFill>
                  <a:schemeClr val="dk1"/>
                </a:solidFill>
                <a:latin typeface="Montserrat"/>
                <a:ea typeface="Montserrat"/>
                <a:cs typeface="Montserrat"/>
                <a:sym typeface="Montserrat"/>
              </a:rPr>
              <a:t>Comptage de flux</a:t>
            </a:r>
            <a:endParaRPr sz="1000">
              <a:solidFill>
                <a:schemeClr val="dk1"/>
              </a:solidFill>
              <a:latin typeface="Montserrat"/>
              <a:ea typeface="Montserrat"/>
              <a:cs typeface="Montserrat"/>
              <a:sym typeface="Montserrat"/>
            </a:endParaRPr>
          </a:p>
          <a:p>
            <a:pPr indent="-292100" lvl="0" marL="457200" rtl="0" algn="l">
              <a:lnSpc>
                <a:spcPct val="130000"/>
              </a:lnSpc>
              <a:spcBef>
                <a:spcPts val="0"/>
              </a:spcBef>
              <a:spcAft>
                <a:spcPts val="0"/>
              </a:spcAft>
              <a:buClr>
                <a:schemeClr val="dk1"/>
              </a:buClr>
              <a:buSzPts val="1000"/>
              <a:buFont typeface="Montserrat"/>
              <a:buChar char="●"/>
            </a:pPr>
            <a:r>
              <a:rPr lang="fr" sz="1000">
                <a:solidFill>
                  <a:schemeClr val="dk1"/>
                </a:solidFill>
                <a:latin typeface="Montserrat"/>
                <a:ea typeface="Montserrat"/>
                <a:cs typeface="Montserrat"/>
                <a:sym typeface="Montserrat"/>
              </a:rPr>
              <a:t>Des repasses en cas de réelle nécessité</a:t>
            </a:r>
            <a:endParaRPr sz="1000">
              <a:solidFill>
                <a:schemeClr val="dk1"/>
              </a:solidFill>
              <a:latin typeface="Montserrat"/>
              <a:ea typeface="Montserrat"/>
              <a:cs typeface="Montserrat"/>
              <a:sym typeface="Montserrat"/>
            </a:endParaRPr>
          </a:p>
          <a:p>
            <a:pPr indent="-292100" lvl="0" marL="457200" rtl="0" algn="l">
              <a:lnSpc>
                <a:spcPct val="130000"/>
              </a:lnSpc>
              <a:spcBef>
                <a:spcPts val="0"/>
              </a:spcBef>
              <a:spcAft>
                <a:spcPts val="0"/>
              </a:spcAft>
              <a:buClr>
                <a:schemeClr val="dk1"/>
              </a:buClr>
              <a:buSzPts val="1000"/>
              <a:buFont typeface="Montserrat"/>
              <a:buChar char="●"/>
            </a:pPr>
            <a:r>
              <a:rPr lang="fr" sz="1000">
                <a:solidFill>
                  <a:schemeClr val="dk1"/>
                </a:solidFill>
                <a:latin typeface="Montserrat"/>
                <a:ea typeface="Montserrat"/>
                <a:cs typeface="Montserrat"/>
                <a:sym typeface="Montserrat"/>
              </a:rPr>
              <a:t>Remplissage des consommables optimisé</a:t>
            </a:r>
            <a:endParaRPr sz="1000">
              <a:solidFill>
                <a:schemeClr val="dk1"/>
              </a:solidFill>
              <a:latin typeface="Montserrat"/>
              <a:ea typeface="Montserrat"/>
              <a:cs typeface="Montserrat"/>
              <a:sym typeface="Montserrat"/>
            </a:endParaRPr>
          </a:p>
        </p:txBody>
      </p:sp>
      <p:pic>
        <p:nvPicPr>
          <p:cNvPr id="365" name="Google Shape;365;p28"/>
          <p:cNvPicPr preferRelativeResize="0"/>
          <p:nvPr/>
        </p:nvPicPr>
        <p:blipFill>
          <a:blip r:embed="rId5">
            <a:alphaModFix/>
          </a:blip>
          <a:stretch>
            <a:fillRect/>
          </a:stretch>
        </p:blipFill>
        <p:spPr>
          <a:xfrm>
            <a:off x="5824248" y="1806676"/>
            <a:ext cx="1356600" cy="1242275"/>
          </a:xfrm>
          <a:prstGeom prst="rect">
            <a:avLst/>
          </a:prstGeom>
          <a:noFill/>
          <a:ln>
            <a:noFill/>
          </a:ln>
          <a:effectLst>
            <a:outerShdw blurRad="57150" rotWithShape="0" algn="bl" dir="5400000" dist="19050">
              <a:srgbClr val="000000">
                <a:alpha val="50000"/>
              </a:srgbClr>
            </a:outerShdw>
          </a:effectLst>
        </p:spPr>
      </p:pic>
      <p:pic>
        <p:nvPicPr>
          <p:cNvPr id="366" name="Google Shape;366;p28"/>
          <p:cNvPicPr preferRelativeResize="0"/>
          <p:nvPr/>
        </p:nvPicPr>
        <p:blipFill>
          <a:blip r:embed="rId6">
            <a:alphaModFix/>
          </a:blip>
          <a:stretch>
            <a:fillRect/>
          </a:stretch>
        </p:blipFill>
        <p:spPr>
          <a:xfrm>
            <a:off x="2018674" y="1806676"/>
            <a:ext cx="891405" cy="1242275"/>
          </a:xfrm>
          <a:prstGeom prst="rect">
            <a:avLst/>
          </a:prstGeom>
          <a:noFill/>
          <a:ln>
            <a:noFill/>
          </a:ln>
          <a:effectLst>
            <a:outerShdw blurRad="57150" rotWithShape="0" algn="bl" dir="5400000" dist="19050">
              <a:srgbClr val="000000">
                <a:alpha val="50000"/>
              </a:srgbClr>
            </a:outerShdw>
          </a:effectLst>
        </p:spPr>
      </p:pic>
      <p:sp>
        <p:nvSpPr>
          <p:cNvPr id="367" name="Google Shape;367;p28"/>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pic>
        <p:nvPicPr>
          <p:cNvPr id="372" name="Google Shape;372;p29"/>
          <p:cNvPicPr preferRelativeResize="0"/>
          <p:nvPr/>
        </p:nvPicPr>
        <p:blipFill>
          <a:blip r:embed="rId3">
            <a:alphaModFix/>
          </a:blip>
          <a:stretch>
            <a:fillRect/>
          </a:stretch>
        </p:blipFill>
        <p:spPr>
          <a:xfrm>
            <a:off x="873485" y="3379507"/>
            <a:ext cx="4123091" cy="1593695"/>
          </a:xfrm>
          <a:prstGeom prst="rect">
            <a:avLst/>
          </a:prstGeom>
          <a:noFill/>
          <a:ln>
            <a:noFill/>
          </a:ln>
        </p:spPr>
      </p:pic>
      <p:sp>
        <p:nvSpPr>
          <p:cNvPr id="373" name="Google Shape;373;p29"/>
          <p:cNvSpPr txBox="1"/>
          <p:nvPr/>
        </p:nvSpPr>
        <p:spPr>
          <a:xfrm>
            <a:off x="731350" y="263775"/>
            <a:ext cx="67842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000">
                <a:latin typeface="Calistoga"/>
                <a:ea typeface="Calistoga"/>
                <a:cs typeface="Calistoga"/>
                <a:sym typeface="Calistoga"/>
              </a:rPr>
              <a:t>Remontée des demandes / incidents des occupants</a:t>
            </a:r>
            <a:endParaRPr sz="2000">
              <a:latin typeface="Calistoga"/>
              <a:ea typeface="Calistoga"/>
              <a:cs typeface="Calistoga"/>
              <a:sym typeface="Calistoga"/>
            </a:endParaRPr>
          </a:p>
        </p:txBody>
      </p:sp>
      <p:sp>
        <p:nvSpPr>
          <p:cNvPr id="374" name="Google Shape;374;p29"/>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29"/>
          <p:cNvSpPr txBox="1"/>
          <p:nvPr/>
        </p:nvSpPr>
        <p:spPr>
          <a:xfrm>
            <a:off x="815300" y="873475"/>
            <a:ext cx="73059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chemeClr val="lt1"/>
                </a:solidFill>
                <a:latin typeface="Montserrat"/>
                <a:ea typeface="Montserrat"/>
                <a:cs typeface="Montserrat"/>
                <a:sym typeface="Montserrat"/>
              </a:rPr>
              <a:t>Facilitez la remontée d’incidents et d’informations pour les occupants des sites</a:t>
            </a:r>
            <a:endParaRPr b="1" sz="1300">
              <a:solidFill>
                <a:schemeClr val="lt1"/>
              </a:solidFill>
              <a:latin typeface="Montserrat"/>
              <a:ea typeface="Montserrat"/>
              <a:cs typeface="Montserrat"/>
              <a:sym typeface="Montserrat"/>
            </a:endParaRPr>
          </a:p>
        </p:txBody>
      </p:sp>
      <p:pic>
        <p:nvPicPr>
          <p:cNvPr id="376" name="Google Shape;376;p29"/>
          <p:cNvPicPr preferRelativeResize="0"/>
          <p:nvPr/>
        </p:nvPicPr>
        <p:blipFill>
          <a:blip r:embed="rId4">
            <a:alphaModFix/>
          </a:blip>
          <a:stretch>
            <a:fillRect/>
          </a:stretch>
        </p:blipFill>
        <p:spPr>
          <a:xfrm>
            <a:off x="1896624" y="3201761"/>
            <a:ext cx="2557034" cy="1437767"/>
          </a:xfrm>
          <a:prstGeom prst="rect">
            <a:avLst/>
          </a:prstGeom>
          <a:noFill/>
          <a:ln>
            <a:noFill/>
          </a:ln>
        </p:spPr>
      </p:pic>
      <p:pic>
        <p:nvPicPr>
          <p:cNvPr id="377" name="Google Shape;377;p29"/>
          <p:cNvPicPr preferRelativeResize="0"/>
          <p:nvPr/>
        </p:nvPicPr>
        <p:blipFill>
          <a:blip r:embed="rId3">
            <a:alphaModFix/>
          </a:blip>
          <a:stretch>
            <a:fillRect/>
          </a:stretch>
        </p:blipFill>
        <p:spPr>
          <a:xfrm>
            <a:off x="2009238" y="1635750"/>
            <a:ext cx="3110010" cy="1981992"/>
          </a:xfrm>
          <a:prstGeom prst="rect">
            <a:avLst/>
          </a:prstGeom>
          <a:noFill/>
          <a:ln>
            <a:noFill/>
          </a:ln>
        </p:spPr>
      </p:pic>
      <p:pic>
        <p:nvPicPr>
          <p:cNvPr id="378" name="Google Shape;378;p29"/>
          <p:cNvPicPr preferRelativeResize="0"/>
          <p:nvPr/>
        </p:nvPicPr>
        <p:blipFill>
          <a:blip r:embed="rId4">
            <a:alphaModFix/>
          </a:blip>
          <a:stretch>
            <a:fillRect/>
          </a:stretch>
        </p:blipFill>
        <p:spPr>
          <a:xfrm>
            <a:off x="1922973" y="1635750"/>
            <a:ext cx="2557034" cy="1437767"/>
          </a:xfrm>
          <a:prstGeom prst="rect">
            <a:avLst/>
          </a:prstGeom>
          <a:noFill/>
          <a:ln>
            <a:noFill/>
          </a:ln>
        </p:spPr>
      </p:pic>
      <p:sp>
        <p:nvSpPr>
          <p:cNvPr id="379" name="Google Shape;379;p29"/>
          <p:cNvSpPr txBox="1"/>
          <p:nvPr/>
        </p:nvSpPr>
        <p:spPr>
          <a:xfrm>
            <a:off x="5385150" y="2299600"/>
            <a:ext cx="2433900" cy="16854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lang="fr" sz="1300">
                <a:latin typeface="Montserrat"/>
                <a:ea typeface="Montserrat"/>
                <a:cs typeface="Montserrat"/>
                <a:sym typeface="Montserrat"/>
              </a:rPr>
              <a:t>Ne découvrez plus les problèmes des heures après leur apparition et une fois que la </a:t>
            </a:r>
            <a:r>
              <a:rPr b="1" lang="fr" sz="1300">
                <a:solidFill>
                  <a:srgbClr val="395CED"/>
                </a:solidFill>
                <a:latin typeface="Montserrat"/>
                <a:ea typeface="Montserrat"/>
                <a:cs typeface="Montserrat"/>
                <a:sym typeface="Montserrat"/>
              </a:rPr>
              <a:t>frustration des occupants et de votre client</a:t>
            </a:r>
            <a:r>
              <a:rPr lang="fr" sz="1300">
                <a:latin typeface="Montserrat"/>
                <a:ea typeface="Montserrat"/>
                <a:cs typeface="Montserrat"/>
                <a:sym typeface="Montserrat"/>
              </a:rPr>
              <a:t> s’est faite sentir.</a:t>
            </a:r>
            <a:endParaRPr sz="1300">
              <a:latin typeface="Montserrat"/>
              <a:ea typeface="Montserrat"/>
              <a:cs typeface="Montserrat"/>
              <a:sym typeface="Montserrat"/>
            </a:endParaRPr>
          </a:p>
        </p:txBody>
      </p:sp>
      <p:sp>
        <p:nvSpPr>
          <p:cNvPr id="380" name="Google Shape;380;p29"/>
          <p:cNvSpPr txBox="1"/>
          <p:nvPr/>
        </p:nvSpPr>
        <p:spPr>
          <a:xfrm>
            <a:off x="2079471" y="1734498"/>
            <a:ext cx="19257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100">
                <a:solidFill>
                  <a:srgbClr val="6ECCE2"/>
                </a:solidFill>
                <a:latin typeface="Montserrat"/>
                <a:ea typeface="Montserrat"/>
                <a:cs typeface="Montserrat"/>
                <a:sym typeface="Montserrat"/>
              </a:rPr>
              <a:t>Boutons connectés</a:t>
            </a:r>
            <a:endParaRPr b="1" sz="1100">
              <a:solidFill>
                <a:srgbClr val="6ECCE2"/>
              </a:solidFill>
              <a:latin typeface="Montserrat"/>
              <a:ea typeface="Montserrat"/>
              <a:cs typeface="Montserrat"/>
              <a:sym typeface="Montserrat"/>
            </a:endParaRPr>
          </a:p>
        </p:txBody>
      </p:sp>
      <p:sp>
        <p:nvSpPr>
          <p:cNvPr id="381" name="Google Shape;381;p29"/>
          <p:cNvSpPr txBox="1"/>
          <p:nvPr/>
        </p:nvSpPr>
        <p:spPr>
          <a:xfrm>
            <a:off x="2059622" y="3300496"/>
            <a:ext cx="19257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100">
                <a:solidFill>
                  <a:srgbClr val="6ECCE2"/>
                </a:solidFill>
                <a:latin typeface="Montserrat"/>
                <a:ea typeface="Montserrat"/>
                <a:cs typeface="Montserrat"/>
                <a:sym typeface="Montserrat"/>
              </a:rPr>
              <a:t>QR codes</a:t>
            </a:r>
            <a:endParaRPr b="1" sz="1100">
              <a:solidFill>
                <a:srgbClr val="6ECCE2"/>
              </a:solidFill>
              <a:latin typeface="Montserrat"/>
              <a:ea typeface="Montserrat"/>
              <a:cs typeface="Montserrat"/>
              <a:sym typeface="Montserrat"/>
            </a:endParaRPr>
          </a:p>
        </p:txBody>
      </p:sp>
      <p:sp>
        <p:nvSpPr>
          <p:cNvPr id="382" name="Google Shape;382;p29"/>
          <p:cNvSpPr txBox="1"/>
          <p:nvPr/>
        </p:nvSpPr>
        <p:spPr>
          <a:xfrm>
            <a:off x="3374425" y="2326850"/>
            <a:ext cx="1079100" cy="449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800">
                <a:latin typeface="Montserrat"/>
                <a:ea typeface="Montserrat"/>
                <a:cs typeface="Montserrat"/>
                <a:sym typeface="Montserrat"/>
              </a:rPr>
              <a:t>Le plus simple</a:t>
            </a:r>
            <a:endParaRPr sz="800">
              <a:latin typeface="Montserrat"/>
              <a:ea typeface="Montserrat"/>
              <a:cs typeface="Montserrat"/>
              <a:sym typeface="Montserrat"/>
            </a:endParaRPr>
          </a:p>
          <a:p>
            <a:pPr indent="0" lvl="0" marL="0" rtl="0" algn="l">
              <a:lnSpc>
                <a:spcPct val="115000"/>
              </a:lnSpc>
              <a:spcBef>
                <a:spcPts val="0"/>
              </a:spcBef>
              <a:spcAft>
                <a:spcPts val="0"/>
              </a:spcAft>
              <a:buNone/>
            </a:pPr>
            <a:r>
              <a:rPr lang="fr" sz="800">
                <a:latin typeface="Montserrat"/>
                <a:ea typeface="Montserrat"/>
                <a:cs typeface="Montserrat"/>
                <a:sym typeface="Montserrat"/>
              </a:rPr>
              <a:t>1 clic = 1 ticket</a:t>
            </a:r>
            <a:endParaRPr sz="800">
              <a:latin typeface="Montserrat"/>
              <a:ea typeface="Montserrat"/>
              <a:cs typeface="Montserrat"/>
              <a:sym typeface="Montserrat"/>
            </a:endParaRPr>
          </a:p>
        </p:txBody>
      </p:sp>
      <p:sp>
        <p:nvSpPr>
          <p:cNvPr id="383" name="Google Shape;383;p29"/>
          <p:cNvSpPr txBox="1"/>
          <p:nvPr/>
        </p:nvSpPr>
        <p:spPr>
          <a:xfrm>
            <a:off x="3336749" y="3735550"/>
            <a:ext cx="10296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800">
                <a:latin typeface="Montserrat"/>
                <a:ea typeface="Montserrat"/>
                <a:cs typeface="Montserrat"/>
                <a:sym typeface="Montserrat"/>
              </a:rPr>
              <a:t>La plus large typologie d’incidents.</a:t>
            </a:r>
            <a:endParaRPr sz="800">
              <a:latin typeface="Montserrat"/>
              <a:ea typeface="Montserrat"/>
              <a:cs typeface="Montserrat"/>
              <a:sym typeface="Montserrat"/>
            </a:endParaRPr>
          </a:p>
          <a:p>
            <a:pPr indent="0" lvl="0" marL="0" rtl="0" algn="l">
              <a:lnSpc>
                <a:spcPct val="115000"/>
              </a:lnSpc>
              <a:spcBef>
                <a:spcPts val="0"/>
              </a:spcBef>
              <a:spcAft>
                <a:spcPts val="0"/>
              </a:spcAft>
              <a:buNone/>
            </a:pPr>
            <a:r>
              <a:rPr lang="fr" sz="800">
                <a:latin typeface="Montserrat"/>
                <a:ea typeface="Montserrat"/>
                <a:cs typeface="Montserrat"/>
                <a:sym typeface="Montserrat"/>
              </a:rPr>
              <a:t>Plus de détails.</a:t>
            </a:r>
            <a:endParaRPr sz="800">
              <a:latin typeface="Montserrat"/>
              <a:ea typeface="Montserrat"/>
              <a:cs typeface="Montserrat"/>
              <a:sym typeface="Montserrat"/>
            </a:endParaRPr>
          </a:p>
        </p:txBody>
      </p:sp>
      <p:pic>
        <p:nvPicPr>
          <p:cNvPr id="384" name="Google Shape;384;p29"/>
          <p:cNvPicPr preferRelativeResize="0"/>
          <p:nvPr/>
        </p:nvPicPr>
        <p:blipFill>
          <a:blip r:embed="rId3">
            <a:alphaModFix/>
          </a:blip>
          <a:stretch>
            <a:fillRect/>
          </a:stretch>
        </p:blipFill>
        <p:spPr>
          <a:xfrm>
            <a:off x="4914500" y="3276563"/>
            <a:ext cx="4737051" cy="1859575"/>
          </a:xfrm>
          <a:prstGeom prst="rect">
            <a:avLst/>
          </a:prstGeom>
          <a:noFill/>
          <a:ln>
            <a:noFill/>
          </a:ln>
        </p:spPr>
      </p:pic>
      <p:pic>
        <p:nvPicPr>
          <p:cNvPr id="385" name="Google Shape;385;p29"/>
          <p:cNvPicPr preferRelativeResize="0"/>
          <p:nvPr/>
        </p:nvPicPr>
        <p:blipFill>
          <a:blip r:embed="rId5">
            <a:alphaModFix/>
          </a:blip>
          <a:stretch>
            <a:fillRect/>
          </a:stretch>
        </p:blipFill>
        <p:spPr>
          <a:xfrm>
            <a:off x="2136822" y="3654511"/>
            <a:ext cx="1079100" cy="803813"/>
          </a:xfrm>
          <a:prstGeom prst="rect">
            <a:avLst/>
          </a:prstGeom>
          <a:noFill/>
          <a:ln>
            <a:noFill/>
          </a:ln>
        </p:spPr>
      </p:pic>
      <p:pic>
        <p:nvPicPr>
          <p:cNvPr id="386" name="Google Shape;386;p29"/>
          <p:cNvPicPr preferRelativeResize="0"/>
          <p:nvPr/>
        </p:nvPicPr>
        <p:blipFill>
          <a:blip r:embed="rId6">
            <a:alphaModFix/>
          </a:blip>
          <a:stretch>
            <a:fillRect/>
          </a:stretch>
        </p:blipFill>
        <p:spPr>
          <a:xfrm>
            <a:off x="2079476" y="2095049"/>
            <a:ext cx="1254851" cy="803824"/>
          </a:xfrm>
          <a:prstGeom prst="rect">
            <a:avLst/>
          </a:prstGeom>
          <a:noFill/>
          <a:ln>
            <a:noFill/>
          </a:ln>
        </p:spPr>
      </p:pic>
      <p:sp>
        <p:nvSpPr>
          <p:cNvPr id="387" name="Google Shape;387;p29"/>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30"/>
          <p:cNvSpPr txBox="1"/>
          <p:nvPr/>
        </p:nvSpPr>
        <p:spPr>
          <a:xfrm>
            <a:off x="731350" y="263775"/>
            <a:ext cx="5323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000">
                <a:latin typeface="Calistoga"/>
                <a:ea typeface="Calistoga"/>
                <a:cs typeface="Calistoga"/>
                <a:sym typeface="Calistoga"/>
              </a:rPr>
              <a:t>Alerting automatique</a:t>
            </a:r>
            <a:endParaRPr sz="2000">
              <a:latin typeface="Calistoga"/>
              <a:ea typeface="Calistoga"/>
              <a:cs typeface="Calistoga"/>
              <a:sym typeface="Calistoga"/>
            </a:endParaRPr>
          </a:p>
        </p:txBody>
      </p:sp>
      <p:sp>
        <p:nvSpPr>
          <p:cNvPr id="393" name="Google Shape;393;p30"/>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30"/>
          <p:cNvSpPr txBox="1"/>
          <p:nvPr/>
        </p:nvSpPr>
        <p:spPr>
          <a:xfrm>
            <a:off x="815300" y="873475"/>
            <a:ext cx="71217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chemeClr val="lt1"/>
                </a:solidFill>
                <a:latin typeface="Montserrat"/>
                <a:ea typeface="Montserrat"/>
                <a:cs typeface="Montserrat"/>
                <a:sym typeface="Montserrat"/>
              </a:rPr>
              <a:t>Sécurisez vos bâtiments grâce à nos objets connectés (sans fils)</a:t>
            </a:r>
            <a:endParaRPr b="1" sz="1300">
              <a:solidFill>
                <a:schemeClr val="lt1"/>
              </a:solidFill>
              <a:latin typeface="Montserrat"/>
              <a:ea typeface="Montserrat"/>
              <a:cs typeface="Montserrat"/>
              <a:sym typeface="Montserrat"/>
            </a:endParaRPr>
          </a:p>
        </p:txBody>
      </p:sp>
      <p:pic>
        <p:nvPicPr>
          <p:cNvPr id="395" name="Google Shape;395;p30"/>
          <p:cNvPicPr preferRelativeResize="0"/>
          <p:nvPr/>
        </p:nvPicPr>
        <p:blipFill rotWithShape="1">
          <a:blip r:embed="rId3">
            <a:alphaModFix/>
          </a:blip>
          <a:srcRect b="0" l="10595" r="14732" t="0"/>
          <a:stretch/>
        </p:blipFill>
        <p:spPr>
          <a:xfrm>
            <a:off x="5158474" y="1445762"/>
            <a:ext cx="345423" cy="1038874"/>
          </a:xfrm>
          <a:prstGeom prst="rect">
            <a:avLst/>
          </a:prstGeom>
          <a:noFill/>
          <a:ln>
            <a:noFill/>
          </a:ln>
          <a:effectLst>
            <a:outerShdw blurRad="57150" rotWithShape="0" algn="bl" dir="5400000" dist="19050">
              <a:srgbClr val="000000">
                <a:alpha val="50000"/>
              </a:srgbClr>
            </a:outerShdw>
          </a:effectLst>
        </p:spPr>
      </p:pic>
      <p:sp>
        <p:nvSpPr>
          <p:cNvPr id="396" name="Google Shape;396;p30"/>
          <p:cNvSpPr txBox="1"/>
          <p:nvPr/>
        </p:nvSpPr>
        <p:spPr>
          <a:xfrm>
            <a:off x="2201150" y="1573425"/>
            <a:ext cx="2298900" cy="836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100">
                <a:solidFill>
                  <a:srgbClr val="395CED"/>
                </a:solidFill>
                <a:latin typeface="Montserrat"/>
                <a:ea typeface="Montserrat"/>
                <a:cs typeface="Montserrat"/>
                <a:sym typeface="Montserrat"/>
              </a:rPr>
              <a:t>Capteur de qualité d’air</a:t>
            </a:r>
            <a:endParaRPr b="1" sz="1200">
              <a:solidFill>
                <a:srgbClr val="395CED"/>
              </a:solidFill>
              <a:latin typeface="Montserrat"/>
              <a:ea typeface="Montserrat"/>
              <a:cs typeface="Montserrat"/>
              <a:sym typeface="Montserrat"/>
            </a:endParaRPr>
          </a:p>
          <a:p>
            <a:pPr indent="0" lvl="0" marL="0" rtl="0" algn="l">
              <a:lnSpc>
                <a:spcPct val="115000"/>
              </a:lnSpc>
              <a:spcBef>
                <a:spcPts val="0"/>
              </a:spcBef>
              <a:spcAft>
                <a:spcPts val="0"/>
              </a:spcAft>
              <a:buNone/>
            </a:pPr>
            <a:r>
              <a:rPr lang="fr" sz="900">
                <a:latin typeface="Montserrat"/>
                <a:ea typeface="Montserrat"/>
                <a:cs typeface="Montserrat"/>
                <a:sym typeface="Montserrat"/>
              </a:rPr>
              <a:t>Signalement d’une température, taux de CO2 ou taux d’humidité anormal </a:t>
            </a:r>
            <a:endParaRPr sz="1000">
              <a:latin typeface="Montserrat"/>
              <a:ea typeface="Montserrat"/>
              <a:cs typeface="Montserrat"/>
              <a:sym typeface="Montserrat"/>
            </a:endParaRPr>
          </a:p>
        </p:txBody>
      </p:sp>
      <p:pic>
        <p:nvPicPr>
          <p:cNvPr id="397" name="Google Shape;397;p30"/>
          <p:cNvPicPr preferRelativeResize="0"/>
          <p:nvPr/>
        </p:nvPicPr>
        <p:blipFill>
          <a:blip r:embed="rId4">
            <a:alphaModFix/>
          </a:blip>
          <a:stretch>
            <a:fillRect/>
          </a:stretch>
        </p:blipFill>
        <p:spPr>
          <a:xfrm>
            <a:off x="1147571" y="2742575"/>
            <a:ext cx="650650" cy="615736"/>
          </a:xfrm>
          <a:prstGeom prst="rect">
            <a:avLst/>
          </a:prstGeom>
          <a:noFill/>
          <a:ln>
            <a:noFill/>
          </a:ln>
          <a:effectLst>
            <a:outerShdw blurRad="57150" rotWithShape="0" algn="bl" dir="5400000" dist="19050">
              <a:srgbClr val="000000">
                <a:alpha val="50000"/>
              </a:srgbClr>
            </a:outerShdw>
          </a:effectLst>
        </p:spPr>
      </p:pic>
      <p:pic>
        <p:nvPicPr>
          <p:cNvPr id="398" name="Google Shape;398;p30"/>
          <p:cNvPicPr preferRelativeResize="0"/>
          <p:nvPr/>
        </p:nvPicPr>
        <p:blipFill rotWithShape="1">
          <a:blip r:embed="rId5">
            <a:alphaModFix/>
          </a:blip>
          <a:srcRect b="0" l="23520" r="22790" t="0"/>
          <a:stretch/>
        </p:blipFill>
        <p:spPr>
          <a:xfrm>
            <a:off x="5084338" y="2697810"/>
            <a:ext cx="493699" cy="819501"/>
          </a:xfrm>
          <a:prstGeom prst="rect">
            <a:avLst/>
          </a:prstGeom>
          <a:noFill/>
          <a:ln>
            <a:noFill/>
          </a:ln>
          <a:effectLst>
            <a:outerShdw blurRad="57150" rotWithShape="0" algn="bl" dir="5400000" dist="19050">
              <a:srgbClr val="000000">
                <a:alpha val="50000"/>
              </a:srgbClr>
            </a:outerShdw>
          </a:effectLst>
        </p:spPr>
      </p:pic>
      <p:sp>
        <p:nvSpPr>
          <p:cNvPr id="399" name="Google Shape;399;p30"/>
          <p:cNvSpPr txBox="1"/>
          <p:nvPr/>
        </p:nvSpPr>
        <p:spPr>
          <a:xfrm>
            <a:off x="2201150" y="2640675"/>
            <a:ext cx="2298900" cy="836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100">
                <a:solidFill>
                  <a:srgbClr val="395CED"/>
                </a:solidFill>
                <a:latin typeface="Montserrat"/>
                <a:ea typeface="Montserrat"/>
                <a:cs typeface="Montserrat"/>
                <a:sym typeface="Montserrat"/>
              </a:rPr>
              <a:t>Capteur de fuite d’eau</a:t>
            </a:r>
            <a:endParaRPr b="1" sz="1200">
              <a:solidFill>
                <a:srgbClr val="395CED"/>
              </a:solidFill>
              <a:latin typeface="Montserrat"/>
              <a:ea typeface="Montserrat"/>
              <a:cs typeface="Montserrat"/>
              <a:sym typeface="Montserrat"/>
            </a:endParaRPr>
          </a:p>
          <a:p>
            <a:pPr indent="0" lvl="0" marL="0" rtl="0" algn="l">
              <a:lnSpc>
                <a:spcPct val="115000"/>
              </a:lnSpc>
              <a:spcBef>
                <a:spcPts val="0"/>
              </a:spcBef>
              <a:spcAft>
                <a:spcPts val="0"/>
              </a:spcAft>
              <a:buNone/>
            </a:pPr>
            <a:r>
              <a:rPr lang="fr" sz="900">
                <a:latin typeface="Montserrat"/>
                <a:ea typeface="Montserrat"/>
                <a:cs typeface="Montserrat"/>
                <a:sym typeface="Montserrat"/>
              </a:rPr>
              <a:t>Signalement d’une fuite d’eau ou d’une montée en charge sur une toiture plate</a:t>
            </a:r>
            <a:endParaRPr sz="600">
              <a:solidFill>
                <a:srgbClr val="000000"/>
              </a:solidFill>
              <a:latin typeface="Montserrat"/>
              <a:ea typeface="Montserrat"/>
              <a:cs typeface="Montserrat"/>
              <a:sym typeface="Montserrat"/>
            </a:endParaRPr>
          </a:p>
        </p:txBody>
      </p:sp>
      <p:sp>
        <p:nvSpPr>
          <p:cNvPr id="400" name="Google Shape;400;p30"/>
          <p:cNvSpPr txBox="1"/>
          <p:nvPr/>
        </p:nvSpPr>
        <p:spPr>
          <a:xfrm>
            <a:off x="5847625" y="2716875"/>
            <a:ext cx="2298900" cy="677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100">
                <a:solidFill>
                  <a:srgbClr val="395CED"/>
                </a:solidFill>
                <a:latin typeface="Montserrat"/>
                <a:ea typeface="Montserrat"/>
                <a:cs typeface="Montserrat"/>
                <a:sym typeface="Montserrat"/>
              </a:rPr>
              <a:t>Capteur par contact sec</a:t>
            </a:r>
            <a:endParaRPr b="1" sz="1200">
              <a:solidFill>
                <a:srgbClr val="395CED"/>
              </a:solidFill>
              <a:latin typeface="Montserrat"/>
              <a:ea typeface="Montserrat"/>
              <a:cs typeface="Montserrat"/>
              <a:sym typeface="Montserrat"/>
            </a:endParaRPr>
          </a:p>
          <a:p>
            <a:pPr indent="0" lvl="0" marL="0" rtl="0" algn="l">
              <a:lnSpc>
                <a:spcPct val="115000"/>
              </a:lnSpc>
              <a:spcBef>
                <a:spcPts val="0"/>
              </a:spcBef>
              <a:spcAft>
                <a:spcPts val="0"/>
              </a:spcAft>
              <a:buNone/>
            </a:pPr>
            <a:r>
              <a:rPr lang="fr" sz="900">
                <a:latin typeface="Montserrat"/>
                <a:ea typeface="Montserrat"/>
                <a:cs typeface="Montserrat"/>
                <a:sym typeface="Montserrat"/>
              </a:rPr>
              <a:t>Signalement d’une panne sur l’installation surveillée</a:t>
            </a:r>
            <a:endParaRPr sz="1000">
              <a:solidFill>
                <a:srgbClr val="000000"/>
              </a:solidFill>
              <a:latin typeface="Montserrat"/>
              <a:ea typeface="Montserrat"/>
              <a:cs typeface="Montserrat"/>
              <a:sym typeface="Montserrat"/>
            </a:endParaRPr>
          </a:p>
        </p:txBody>
      </p:sp>
      <p:sp>
        <p:nvSpPr>
          <p:cNvPr id="401" name="Google Shape;401;p30"/>
          <p:cNvSpPr txBox="1"/>
          <p:nvPr/>
        </p:nvSpPr>
        <p:spPr>
          <a:xfrm>
            <a:off x="3795150" y="4590900"/>
            <a:ext cx="15537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a:latin typeface="Calistoga"/>
                <a:ea typeface="Calistoga"/>
                <a:cs typeface="Calistoga"/>
                <a:sym typeface="Calistoga"/>
              </a:rPr>
              <a:t>...</a:t>
            </a:r>
            <a:endParaRPr>
              <a:latin typeface="Calistoga"/>
              <a:ea typeface="Calistoga"/>
              <a:cs typeface="Calistoga"/>
              <a:sym typeface="Calistoga"/>
            </a:endParaRPr>
          </a:p>
        </p:txBody>
      </p:sp>
      <p:sp>
        <p:nvSpPr>
          <p:cNvPr id="402" name="Google Shape;402;p30"/>
          <p:cNvSpPr txBox="1"/>
          <p:nvPr/>
        </p:nvSpPr>
        <p:spPr>
          <a:xfrm>
            <a:off x="2201150" y="3772175"/>
            <a:ext cx="2298900" cy="1031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100">
                <a:solidFill>
                  <a:srgbClr val="395CED"/>
                </a:solidFill>
                <a:latin typeface="Montserrat"/>
                <a:ea typeface="Montserrat"/>
                <a:cs typeface="Montserrat"/>
                <a:sym typeface="Montserrat"/>
              </a:rPr>
              <a:t>Capteur d</a:t>
            </a:r>
            <a:r>
              <a:rPr b="1" lang="fr" sz="1100">
                <a:solidFill>
                  <a:srgbClr val="395CED"/>
                </a:solidFill>
                <a:latin typeface="Montserrat"/>
                <a:ea typeface="Montserrat"/>
                <a:cs typeface="Montserrat"/>
                <a:sym typeface="Montserrat"/>
              </a:rPr>
              <a:t>’ouverture / fermeture</a:t>
            </a:r>
            <a:endParaRPr b="1" sz="1200">
              <a:solidFill>
                <a:srgbClr val="395CED"/>
              </a:solidFill>
              <a:latin typeface="Montserrat"/>
              <a:ea typeface="Montserrat"/>
              <a:cs typeface="Montserrat"/>
              <a:sym typeface="Montserrat"/>
            </a:endParaRPr>
          </a:p>
          <a:p>
            <a:pPr indent="0" lvl="0" marL="0" rtl="0" algn="l">
              <a:lnSpc>
                <a:spcPct val="115000"/>
              </a:lnSpc>
              <a:spcBef>
                <a:spcPts val="0"/>
              </a:spcBef>
              <a:spcAft>
                <a:spcPts val="0"/>
              </a:spcAft>
              <a:buNone/>
            </a:pPr>
            <a:r>
              <a:rPr lang="fr" sz="900">
                <a:latin typeface="Montserrat"/>
                <a:ea typeface="Montserrat"/>
                <a:cs typeface="Montserrat"/>
                <a:sym typeface="Montserrat"/>
              </a:rPr>
              <a:t>Signalement si une porte est ouverte quand elle devrait être fermée</a:t>
            </a:r>
            <a:endParaRPr sz="600">
              <a:solidFill>
                <a:srgbClr val="000000"/>
              </a:solidFill>
              <a:latin typeface="Montserrat"/>
              <a:ea typeface="Montserrat"/>
              <a:cs typeface="Montserrat"/>
              <a:sym typeface="Montserrat"/>
            </a:endParaRPr>
          </a:p>
        </p:txBody>
      </p:sp>
      <p:pic>
        <p:nvPicPr>
          <p:cNvPr id="403" name="Google Shape;403;p30"/>
          <p:cNvPicPr preferRelativeResize="0"/>
          <p:nvPr/>
        </p:nvPicPr>
        <p:blipFill>
          <a:blip r:embed="rId6">
            <a:alphaModFix/>
          </a:blip>
          <a:stretch>
            <a:fillRect/>
          </a:stretch>
        </p:blipFill>
        <p:spPr>
          <a:xfrm>
            <a:off x="1143365" y="3890771"/>
            <a:ext cx="659100" cy="490900"/>
          </a:xfrm>
          <a:prstGeom prst="rect">
            <a:avLst/>
          </a:prstGeom>
          <a:noFill/>
          <a:ln>
            <a:noFill/>
          </a:ln>
        </p:spPr>
      </p:pic>
      <p:sp>
        <p:nvSpPr>
          <p:cNvPr id="404" name="Google Shape;404;p30"/>
          <p:cNvSpPr txBox="1"/>
          <p:nvPr/>
        </p:nvSpPr>
        <p:spPr>
          <a:xfrm>
            <a:off x="5847625" y="3772175"/>
            <a:ext cx="2298900" cy="871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100">
                <a:solidFill>
                  <a:srgbClr val="395CED"/>
                </a:solidFill>
                <a:latin typeface="Montserrat"/>
                <a:ea typeface="Montserrat"/>
                <a:cs typeface="Montserrat"/>
                <a:sym typeface="Montserrat"/>
              </a:rPr>
              <a:t>Capteur de </a:t>
            </a:r>
            <a:r>
              <a:rPr b="1" lang="fr" sz="1100">
                <a:solidFill>
                  <a:srgbClr val="395CED"/>
                </a:solidFill>
                <a:latin typeface="Montserrat"/>
                <a:ea typeface="Montserrat"/>
                <a:cs typeface="Montserrat"/>
                <a:sym typeface="Montserrat"/>
              </a:rPr>
              <a:t>consommation élec / eau</a:t>
            </a:r>
            <a:endParaRPr b="1" sz="1200">
              <a:solidFill>
                <a:srgbClr val="395CED"/>
              </a:solidFill>
              <a:latin typeface="Montserrat"/>
              <a:ea typeface="Montserrat"/>
              <a:cs typeface="Montserrat"/>
              <a:sym typeface="Montserrat"/>
            </a:endParaRPr>
          </a:p>
          <a:p>
            <a:pPr indent="0" lvl="0" marL="0" rtl="0" algn="l">
              <a:lnSpc>
                <a:spcPct val="115000"/>
              </a:lnSpc>
              <a:spcBef>
                <a:spcPts val="0"/>
              </a:spcBef>
              <a:spcAft>
                <a:spcPts val="0"/>
              </a:spcAft>
              <a:buNone/>
            </a:pPr>
            <a:r>
              <a:rPr lang="fr" sz="900">
                <a:latin typeface="Montserrat"/>
                <a:ea typeface="Montserrat"/>
                <a:cs typeface="Montserrat"/>
                <a:sym typeface="Montserrat"/>
              </a:rPr>
              <a:t>Signalement si un écart trop important est remonté.</a:t>
            </a:r>
            <a:endParaRPr sz="1000"/>
          </a:p>
        </p:txBody>
      </p:sp>
      <p:pic>
        <p:nvPicPr>
          <p:cNvPr id="405" name="Google Shape;405;p30"/>
          <p:cNvPicPr preferRelativeResize="0"/>
          <p:nvPr/>
        </p:nvPicPr>
        <p:blipFill rotWithShape="1">
          <a:blip r:embed="rId7">
            <a:alphaModFix/>
          </a:blip>
          <a:srcRect b="0" l="5007" r="7150" t="0"/>
          <a:stretch/>
        </p:blipFill>
        <p:spPr>
          <a:xfrm>
            <a:off x="5001637" y="3866595"/>
            <a:ext cx="659100" cy="751654"/>
          </a:xfrm>
          <a:prstGeom prst="rect">
            <a:avLst/>
          </a:prstGeom>
          <a:noFill/>
          <a:ln>
            <a:noFill/>
          </a:ln>
          <a:effectLst>
            <a:outerShdw blurRad="57150" rotWithShape="0" algn="bl" dir="5400000" dist="19050">
              <a:srgbClr val="000000">
                <a:alpha val="50000"/>
              </a:srgbClr>
            </a:outerShdw>
          </a:effectLst>
        </p:spPr>
      </p:pic>
      <p:sp>
        <p:nvSpPr>
          <p:cNvPr id="406" name="Google Shape;406;p30"/>
          <p:cNvSpPr txBox="1"/>
          <p:nvPr/>
        </p:nvSpPr>
        <p:spPr>
          <a:xfrm>
            <a:off x="5847625" y="1573425"/>
            <a:ext cx="2298900" cy="836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100">
                <a:solidFill>
                  <a:srgbClr val="395CED"/>
                </a:solidFill>
                <a:latin typeface="Montserrat"/>
                <a:ea typeface="Montserrat"/>
                <a:cs typeface="Montserrat"/>
                <a:sym typeface="Montserrat"/>
              </a:rPr>
              <a:t>Capteur de température </a:t>
            </a:r>
            <a:endParaRPr b="1" sz="1200">
              <a:solidFill>
                <a:srgbClr val="395CED"/>
              </a:solidFill>
              <a:latin typeface="Montserrat"/>
              <a:ea typeface="Montserrat"/>
              <a:cs typeface="Montserrat"/>
              <a:sym typeface="Montserrat"/>
            </a:endParaRPr>
          </a:p>
          <a:p>
            <a:pPr indent="0" lvl="0" marL="0" rtl="0" algn="l">
              <a:lnSpc>
                <a:spcPct val="115000"/>
              </a:lnSpc>
              <a:spcBef>
                <a:spcPts val="0"/>
              </a:spcBef>
              <a:spcAft>
                <a:spcPts val="0"/>
              </a:spcAft>
              <a:buNone/>
            </a:pPr>
            <a:r>
              <a:rPr lang="fr" sz="900">
                <a:latin typeface="Montserrat"/>
                <a:ea typeface="Montserrat"/>
                <a:cs typeface="Montserrat"/>
                <a:sym typeface="Montserrat"/>
              </a:rPr>
              <a:t>Prévention du développement de la légionellose (d’autres cas d’usage possibles). Capteur par sonde</a:t>
            </a:r>
            <a:endParaRPr sz="1000">
              <a:latin typeface="Montserrat"/>
              <a:ea typeface="Montserrat"/>
              <a:cs typeface="Montserrat"/>
              <a:sym typeface="Montserrat"/>
            </a:endParaRPr>
          </a:p>
        </p:txBody>
      </p:sp>
      <p:pic>
        <p:nvPicPr>
          <p:cNvPr id="407" name="Google Shape;407;p30"/>
          <p:cNvPicPr preferRelativeResize="0"/>
          <p:nvPr/>
        </p:nvPicPr>
        <p:blipFill>
          <a:blip r:embed="rId8">
            <a:alphaModFix/>
          </a:blip>
          <a:stretch>
            <a:fillRect/>
          </a:stretch>
        </p:blipFill>
        <p:spPr>
          <a:xfrm>
            <a:off x="997463" y="1573425"/>
            <a:ext cx="493675" cy="755280"/>
          </a:xfrm>
          <a:prstGeom prst="rect">
            <a:avLst/>
          </a:prstGeom>
          <a:noFill/>
          <a:ln>
            <a:noFill/>
          </a:ln>
          <a:effectLst>
            <a:outerShdw blurRad="57150" rotWithShape="0" algn="bl" dir="5400000" dist="19050">
              <a:srgbClr val="000000">
                <a:alpha val="50000"/>
              </a:srgbClr>
            </a:outerShdw>
          </a:effectLst>
        </p:spPr>
      </p:pic>
      <p:pic>
        <p:nvPicPr>
          <p:cNvPr id="408" name="Google Shape;408;p30"/>
          <p:cNvPicPr preferRelativeResize="0"/>
          <p:nvPr/>
        </p:nvPicPr>
        <p:blipFill rotWithShape="1">
          <a:blip r:embed="rId9">
            <a:alphaModFix/>
          </a:blip>
          <a:srcRect b="7426" l="51306" r="8320" t="14313"/>
          <a:stretch/>
        </p:blipFill>
        <p:spPr>
          <a:xfrm rot="-375018">
            <a:off x="1276162" y="1648583"/>
            <a:ext cx="733477" cy="747011"/>
          </a:xfrm>
          <a:prstGeom prst="rect">
            <a:avLst/>
          </a:prstGeom>
          <a:noFill/>
          <a:ln>
            <a:noFill/>
          </a:ln>
        </p:spPr>
      </p:pic>
      <p:sp>
        <p:nvSpPr>
          <p:cNvPr id="409" name="Google Shape;409;p30"/>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sp>
        <p:nvSpPr>
          <p:cNvPr id="414" name="Google Shape;414;p31"/>
          <p:cNvSpPr txBox="1"/>
          <p:nvPr/>
        </p:nvSpPr>
        <p:spPr>
          <a:xfrm>
            <a:off x="731350" y="263775"/>
            <a:ext cx="5323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000">
                <a:latin typeface="Calistoga"/>
                <a:ea typeface="Calistoga"/>
                <a:cs typeface="Calistoga"/>
                <a:sym typeface="Calistoga"/>
              </a:rPr>
              <a:t>Pourquoi choisir MerciYanis</a:t>
            </a:r>
            <a:endParaRPr sz="2000">
              <a:latin typeface="Calistoga"/>
              <a:ea typeface="Calistoga"/>
              <a:cs typeface="Calistoga"/>
              <a:sym typeface="Calistoga"/>
            </a:endParaRPr>
          </a:p>
        </p:txBody>
      </p:sp>
      <p:sp>
        <p:nvSpPr>
          <p:cNvPr id="415" name="Google Shape;415;p31"/>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31"/>
          <p:cNvSpPr txBox="1"/>
          <p:nvPr/>
        </p:nvSpPr>
        <p:spPr>
          <a:xfrm>
            <a:off x="815225" y="873475"/>
            <a:ext cx="69660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chemeClr val="lt1"/>
                </a:solidFill>
                <a:latin typeface="Montserrat"/>
                <a:ea typeface="Montserrat"/>
                <a:cs typeface="Montserrat"/>
                <a:sym typeface="Montserrat"/>
              </a:rPr>
              <a:t>MerciYanis vs les autres solutions du marché</a:t>
            </a:r>
            <a:endParaRPr b="1" sz="1300">
              <a:solidFill>
                <a:schemeClr val="lt1"/>
              </a:solidFill>
              <a:latin typeface="Montserrat"/>
              <a:ea typeface="Montserrat"/>
              <a:cs typeface="Montserrat"/>
              <a:sym typeface="Montserrat"/>
            </a:endParaRPr>
          </a:p>
        </p:txBody>
      </p:sp>
      <p:pic>
        <p:nvPicPr>
          <p:cNvPr id="417" name="Google Shape;417;p31"/>
          <p:cNvPicPr preferRelativeResize="0"/>
          <p:nvPr/>
        </p:nvPicPr>
        <p:blipFill>
          <a:blip r:embed="rId3">
            <a:alphaModFix/>
          </a:blip>
          <a:stretch>
            <a:fillRect/>
          </a:stretch>
        </p:blipFill>
        <p:spPr>
          <a:xfrm>
            <a:off x="3154763" y="1720100"/>
            <a:ext cx="3432475" cy="3500924"/>
          </a:xfrm>
          <a:prstGeom prst="rect">
            <a:avLst/>
          </a:prstGeom>
          <a:noFill/>
          <a:ln>
            <a:noFill/>
          </a:ln>
        </p:spPr>
      </p:pic>
      <p:pic>
        <p:nvPicPr>
          <p:cNvPr id="418" name="Google Shape;418;p31"/>
          <p:cNvPicPr preferRelativeResize="0"/>
          <p:nvPr/>
        </p:nvPicPr>
        <p:blipFill>
          <a:blip r:embed="rId3">
            <a:alphaModFix/>
          </a:blip>
          <a:stretch>
            <a:fillRect/>
          </a:stretch>
        </p:blipFill>
        <p:spPr>
          <a:xfrm>
            <a:off x="5722325" y="1762450"/>
            <a:ext cx="3344024" cy="3500924"/>
          </a:xfrm>
          <a:prstGeom prst="rect">
            <a:avLst/>
          </a:prstGeom>
          <a:noFill/>
          <a:ln>
            <a:noFill/>
          </a:ln>
        </p:spPr>
      </p:pic>
      <p:pic>
        <p:nvPicPr>
          <p:cNvPr id="419" name="Google Shape;419;p31"/>
          <p:cNvPicPr preferRelativeResize="0"/>
          <p:nvPr/>
        </p:nvPicPr>
        <p:blipFill>
          <a:blip r:embed="rId3">
            <a:alphaModFix/>
          </a:blip>
          <a:stretch>
            <a:fillRect/>
          </a:stretch>
        </p:blipFill>
        <p:spPr>
          <a:xfrm>
            <a:off x="731350" y="1762450"/>
            <a:ext cx="3344024" cy="3500924"/>
          </a:xfrm>
          <a:prstGeom prst="rect">
            <a:avLst/>
          </a:prstGeom>
          <a:noFill/>
          <a:ln>
            <a:noFill/>
          </a:ln>
        </p:spPr>
      </p:pic>
      <p:pic>
        <p:nvPicPr>
          <p:cNvPr id="420" name="Google Shape;420;p31"/>
          <p:cNvPicPr preferRelativeResize="0"/>
          <p:nvPr/>
        </p:nvPicPr>
        <p:blipFill>
          <a:blip r:embed="rId4">
            <a:alphaModFix/>
          </a:blip>
          <a:stretch>
            <a:fillRect/>
          </a:stretch>
        </p:blipFill>
        <p:spPr>
          <a:xfrm>
            <a:off x="840275" y="1720100"/>
            <a:ext cx="2271000" cy="2848750"/>
          </a:xfrm>
          <a:prstGeom prst="rect">
            <a:avLst/>
          </a:prstGeom>
          <a:noFill/>
          <a:ln>
            <a:noFill/>
          </a:ln>
        </p:spPr>
      </p:pic>
      <p:pic>
        <p:nvPicPr>
          <p:cNvPr id="421" name="Google Shape;421;p31"/>
          <p:cNvPicPr preferRelativeResize="0"/>
          <p:nvPr/>
        </p:nvPicPr>
        <p:blipFill>
          <a:blip r:embed="rId4">
            <a:alphaModFix/>
          </a:blip>
          <a:stretch>
            <a:fillRect/>
          </a:stretch>
        </p:blipFill>
        <p:spPr>
          <a:xfrm>
            <a:off x="3373700" y="1732775"/>
            <a:ext cx="2331050" cy="2848750"/>
          </a:xfrm>
          <a:prstGeom prst="rect">
            <a:avLst/>
          </a:prstGeom>
          <a:noFill/>
          <a:ln>
            <a:noFill/>
          </a:ln>
        </p:spPr>
      </p:pic>
      <p:pic>
        <p:nvPicPr>
          <p:cNvPr id="422" name="Google Shape;422;p31"/>
          <p:cNvPicPr preferRelativeResize="0"/>
          <p:nvPr/>
        </p:nvPicPr>
        <p:blipFill>
          <a:blip r:embed="rId4">
            <a:alphaModFix/>
          </a:blip>
          <a:stretch>
            <a:fillRect/>
          </a:stretch>
        </p:blipFill>
        <p:spPr>
          <a:xfrm>
            <a:off x="5935625" y="1720100"/>
            <a:ext cx="2271000" cy="2848750"/>
          </a:xfrm>
          <a:prstGeom prst="rect">
            <a:avLst/>
          </a:prstGeom>
          <a:noFill/>
          <a:ln>
            <a:noFill/>
          </a:ln>
        </p:spPr>
      </p:pic>
      <p:sp>
        <p:nvSpPr>
          <p:cNvPr id="423" name="Google Shape;423;p31"/>
          <p:cNvSpPr txBox="1"/>
          <p:nvPr/>
        </p:nvSpPr>
        <p:spPr>
          <a:xfrm>
            <a:off x="1199754" y="2955726"/>
            <a:ext cx="1552200" cy="3693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fr" sz="1200">
                <a:solidFill>
                  <a:srgbClr val="6ECCE2"/>
                </a:solidFill>
                <a:latin typeface="Montserrat"/>
                <a:ea typeface="Montserrat"/>
                <a:cs typeface="Montserrat"/>
                <a:sym typeface="Montserrat"/>
              </a:rPr>
              <a:t>Complet</a:t>
            </a:r>
            <a:endParaRPr b="1" sz="1200">
              <a:solidFill>
                <a:srgbClr val="6ECCE2"/>
              </a:solidFill>
              <a:latin typeface="Montserrat"/>
              <a:ea typeface="Montserrat"/>
              <a:cs typeface="Montserrat"/>
              <a:sym typeface="Montserrat"/>
            </a:endParaRPr>
          </a:p>
        </p:txBody>
      </p:sp>
      <p:sp>
        <p:nvSpPr>
          <p:cNvPr id="424" name="Google Shape;424;p31"/>
          <p:cNvSpPr txBox="1"/>
          <p:nvPr/>
        </p:nvSpPr>
        <p:spPr>
          <a:xfrm>
            <a:off x="3663357" y="2955726"/>
            <a:ext cx="1720200" cy="3693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fr" sz="1200">
                <a:solidFill>
                  <a:srgbClr val="6ECCE2"/>
                </a:solidFill>
                <a:latin typeface="Montserrat"/>
                <a:ea typeface="Montserrat"/>
                <a:cs typeface="Montserrat"/>
                <a:sym typeface="Montserrat"/>
              </a:rPr>
              <a:t>Simple et moderne</a:t>
            </a:r>
            <a:endParaRPr b="1" sz="1200">
              <a:solidFill>
                <a:srgbClr val="6ECCE2"/>
              </a:solidFill>
              <a:latin typeface="Montserrat"/>
              <a:ea typeface="Montserrat"/>
              <a:cs typeface="Montserrat"/>
              <a:sym typeface="Montserrat"/>
            </a:endParaRPr>
          </a:p>
        </p:txBody>
      </p:sp>
      <p:sp>
        <p:nvSpPr>
          <p:cNvPr id="425" name="Google Shape;425;p31"/>
          <p:cNvSpPr txBox="1"/>
          <p:nvPr/>
        </p:nvSpPr>
        <p:spPr>
          <a:xfrm>
            <a:off x="6064062" y="2959825"/>
            <a:ext cx="2077200" cy="3693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fr" sz="1200">
                <a:solidFill>
                  <a:srgbClr val="6ECCE2"/>
                </a:solidFill>
                <a:latin typeface="Montserrat"/>
                <a:ea typeface="Montserrat"/>
                <a:cs typeface="Montserrat"/>
                <a:sym typeface="Montserrat"/>
              </a:rPr>
              <a:t>Déploiement rapide</a:t>
            </a:r>
            <a:endParaRPr b="1" sz="800">
              <a:solidFill>
                <a:srgbClr val="6ECCE2"/>
              </a:solidFill>
              <a:latin typeface="Montserrat"/>
              <a:ea typeface="Montserrat"/>
              <a:cs typeface="Montserrat"/>
              <a:sym typeface="Montserrat"/>
            </a:endParaRPr>
          </a:p>
        </p:txBody>
      </p:sp>
      <p:sp>
        <p:nvSpPr>
          <p:cNvPr id="426" name="Google Shape;426;p31"/>
          <p:cNvSpPr txBox="1"/>
          <p:nvPr/>
        </p:nvSpPr>
        <p:spPr>
          <a:xfrm>
            <a:off x="982100" y="3378275"/>
            <a:ext cx="2010000" cy="1046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1000">
                <a:latin typeface="Montserrat"/>
                <a:ea typeface="Montserrat"/>
                <a:cs typeface="Montserrat"/>
                <a:sym typeface="Montserrat"/>
              </a:rPr>
              <a:t>Notre offre répond aux besoins des métiers de la propreté. Tout est au même endroit pour vous, vos agents, et vos clients</a:t>
            </a:r>
            <a:endParaRPr sz="1000">
              <a:latin typeface="Montserrat"/>
              <a:ea typeface="Montserrat"/>
              <a:cs typeface="Montserrat"/>
              <a:sym typeface="Montserrat"/>
            </a:endParaRPr>
          </a:p>
        </p:txBody>
      </p:sp>
      <p:sp>
        <p:nvSpPr>
          <p:cNvPr id="427" name="Google Shape;427;p31"/>
          <p:cNvSpPr txBox="1"/>
          <p:nvPr/>
        </p:nvSpPr>
        <p:spPr>
          <a:xfrm>
            <a:off x="3518450" y="3378275"/>
            <a:ext cx="2077200" cy="869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1000">
                <a:latin typeface="Montserrat"/>
                <a:ea typeface="Montserrat"/>
                <a:cs typeface="Montserrat"/>
                <a:sym typeface="Montserrat"/>
              </a:rPr>
              <a:t>Notre plateforme est simple et intuitive, contrairement à la plupart des outils existants sur le marché</a:t>
            </a:r>
            <a:endParaRPr sz="1000">
              <a:latin typeface="Montserrat"/>
              <a:ea typeface="Montserrat"/>
              <a:cs typeface="Montserrat"/>
              <a:sym typeface="Montserrat"/>
            </a:endParaRPr>
          </a:p>
        </p:txBody>
      </p:sp>
      <p:sp>
        <p:nvSpPr>
          <p:cNvPr id="428" name="Google Shape;428;p31"/>
          <p:cNvSpPr txBox="1"/>
          <p:nvPr/>
        </p:nvSpPr>
        <p:spPr>
          <a:xfrm>
            <a:off x="6063300" y="3378275"/>
            <a:ext cx="2010000" cy="869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1000">
                <a:latin typeface="Montserrat"/>
                <a:ea typeface="Montserrat"/>
                <a:cs typeface="Montserrat"/>
                <a:sym typeface="Montserrat"/>
              </a:rPr>
              <a:t>Notre déploiement est rapide et efficace.</a:t>
            </a:r>
            <a:endParaRPr sz="1000">
              <a:latin typeface="Montserrat"/>
              <a:ea typeface="Montserrat"/>
              <a:cs typeface="Montserrat"/>
              <a:sym typeface="Montserrat"/>
            </a:endParaRPr>
          </a:p>
          <a:p>
            <a:pPr indent="0" lvl="0" marL="0" rtl="0" algn="ctr">
              <a:lnSpc>
                <a:spcPct val="115000"/>
              </a:lnSpc>
              <a:spcBef>
                <a:spcPts val="0"/>
              </a:spcBef>
              <a:spcAft>
                <a:spcPts val="0"/>
              </a:spcAft>
              <a:buNone/>
            </a:pPr>
            <a:r>
              <a:rPr lang="fr" sz="1000">
                <a:latin typeface="Montserrat"/>
                <a:ea typeface="Montserrat"/>
                <a:cs typeface="Montserrat"/>
                <a:sym typeface="Montserrat"/>
              </a:rPr>
              <a:t>Nos clients nous attribuent d’ailleurs une note de 9,5/10 !</a:t>
            </a:r>
            <a:endParaRPr sz="1000">
              <a:latin typeface="Montserrat"/>
              <a:ea typeface="Montserrat"/>
              <a:cs typeface="Montserrat"/>
              <a:sym typeface="Montserrat"/>
            </a:endParaRPr>
          </a:p>
        </p:txBody>
      </p:sp>
      <p:pic>
        <p:nvPicPr>
          <p:cNvPr id="429" name="Google Shape;429;p31"/>
          <p:cNvPicPr preferRelativeResize="0"/>
          <p:nvPr/>
        </p:nvPicPr>
        <p:blipFill>
          <a:blip r:embed="rId5">
            <a:alphaModFix/>
          </a:blip>
          <a:stretch>
            <a:fillRect/>
          </a:stretch>
        </p:blipFill>
        <p:spPr>
          <a:xfrm>
            <a:off x="1655257" y="2099900"/>
            <a:ext cx="663675" cy="663675"/>
          </a:xfrm>
          <a:prstGeom prst="rect">
            <a:avLst/>
          </a:prstGeom>
          <a:noFill/>
          <a:ln>
            <a:noFill/>
          </a:ln>
          <a:effectLst>
            <a:outerShdw blurRad="57150" rotWithShape="0" algn="bl" dir="5400000" dist="19050">
              <a:srgbClr val="000000">
                <a:alpha val="50000"/>
              </a:srgbClr>
            </a:outerShdw>
          </a:effectLst>
        </p:spPr>
      </p:pic>
      <p:pic>
        <p:nvPicPr>
          <p:cNvPr id="430" name="Google Shape;430;p31"/>
          <p:cNvPicPr preferRelativeResize="0"/>
          <p:nvPr/>
        </p:nvPicPr>
        <p:blipFill>
          <a:blip r:embed="rId6">
            <a:alphaModFix/>
          </a:blip>
          <a:stretch>
            <a:fillRect/>
          </a:stretch>
        </p:blipFill>
        <p:spPr>
          <a:xfrm>
            <a:off x="4191613" y="2099900"/>
            <a:ext cx="663675" cy="663675"/>
          </a:xfrm>
          <a:prstGeom prst="rect">
            <a:avLst/>
          </a:prstGeom>
          <a:noFill/>
          <a:ln>
            <a:noFill/>
          </a:ln>
          <a:effectLst>
            <a:outerShdw blurRad="57150" rotWithShape="0" algn="bl" dir="5400000" dist="19050">
              <a:srgbClr val="000000">
                <a:alpha val="50000"/>
              </a:srgbClr>
            </a:outerShdw>
          </a:effectLst>
        </p:spPr>
      </p:pic>
      <p:pic>
        <p:nvPicPr>
          <p:cNvPr id="431" name="Google Shape;431;p31"/>
          <p:cNvPicPr preferRelativeResize="0"/>
          <p:nvPr/>
        </p:nvPicPr>
        <p:blipFill>
          <a:blip r:embed="rId7">
            <a:alphaModFix/>
          </a:blip>
          <a:stretch>
            <a:fillRect/>
          </a:stretch>
        </p:blipFill>
        <p:spPr>
          <a:xfrm>
            <a:off x="6728000" y="2099900"/>
            <a:ext cx="663675" cy="663675"/>
          </a:xfrm>
          <a:prstGeom prst="rect">
            <a:avLst/>
          </a:prstGeom>
          <a:noFill/>
          <a:ln>
            <a:noFill/>
          </a:ln>
          <a:effectLst>
            <a:outerShdw blurRad="57150" rotWithShape="0" algn="bl" dir="5400000" dist="19050">
              <a:srgbClr val="000000">
                <a:alpha val="50000"/>
              </a:srgbClr>
            </a:outerShdw>
          </a:effectLst>
        </p:spPr>
      </p:pic>
      <p:sp>
        <p:nvSpPr>
          <p:cNvPr id="432" name="Google Shape;432;p31"/>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32"/>
          <p:cNvSpPr txBox="1"/>
          <p:nvPr/>
        </p:nvSpPr>
        <p:spPr>
          <a:xfrm>
            <a:off x="731350" y="263775"/>
            <a:ext cx="5323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000">
                <a:latin typeface="Calistoga"/>
                <a:ea typeface="Calistoga"/>
                <a:cs typeface="Calistoga"/>
                <a:sym typeface="Calistoga"/>
              </a:rPr>
              <a:t>Quelles sont les prochaines étapes ?</a:t>
            </a:r>
            <a:endParaRPr sz="2000">
              <a:latin typeface="Calistoga"/>
              <a:ea typeface="Calistoga"/>
              <a:cs typeface="Calistoga"/>
              <a:sym typeface="Calistoga"/>
            </a:endParaRPr>
          </a:p>
        </p:txBody>
      </p:sp>
      <p:sp>
        <p:nvSpPr>
          <p:cNvPr id="438" name="Google Shape;438;p32"/>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32"/>
          <p:cNvSpPr txBox="1"/>
          <p:nvPr/>
        </p:nvSpPr>
        <p:spPr>
          <a:xfrm>
            <a:off x="815225" y="873475"/>
            <a:ext cx="69660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chemeClr val="lt1"/>
                </a:solidFill>
                <a:latin typeface="Montserrat"/>
                <a:ea typeface="Montserrat"/>
                <a:cs typeface="Montserrat"/>
                <a:sym typeface="Montserrat"/>
              </a:rPr>
              <a:t>Justement, notre équipe déploiement prend le relai !</a:t>
            </a:r>
            <a:endParaRPr b="1" sz="1300">
              <a:solidFill>
                <a:schemeClr val="lt1"/>
              </a:solidFill>
              <a:latin typeface="Montserrat"/>
              <a:ea typeface="Montserrat"/>
              <a:cs typeface="Montserrat"/>
              <a:sym typeface="Montserrat"/>
            </a:endParaRPr>
          </a:p>
        </p:txBody>
      </p:sp>
      <p:pic>
        <p:nvPicPr>
          <p:cNvPr id="440" name="Google Shape;440;p32"/>
          <p:cNvPicPr preferRelativeResize="0"/>
          <p:nvPr/>
        </p:nvPicPr>
        <p:blipFill>
          <a:blip r:embed="rId3">
            <a:alphaModFix/>
          </a:blip>
          <a:stretch>
            <a:fillRect/>
          </a:stretch>
        </p:blipFill>
        <p:spPr>
          <a:xfrm>
            <a:off x="3154763" y="1720100"/>
            <a:ext cx="3432475" cy="3500924"/>
          </a:xfrm>
          <a:prstGeom prst="rect">
            <a:avLst/>
          </a:prstGeom>
          <a:noFill/>
          <a:ln>
            <a:noFill/>
          </a:ln>
        </p:spPr>
      </p:pic>
      <p:pic>
        <p:nvPicPr>
          <p:cNvPr id="441" name="Google Shape;441;p32"/>
          <p:cNvPicPr preferRelativeResize="0"/>
          <p:nvPr/>
        </p:nvPicPr>
        <p:blipFill>
          <a:blip r:embed="rId3">
            <a:alphaModFix/>
          </a:blip>
          <a:stretch>
            <a:fillRect/>
          </a:stretch>
        </p:blipFill>
        <p:spPr>
          <a:xfrm>
            <a:off x="5722325" y="1762450"/>
            <a:ext cx="3344024" cy="3500924"/>
          </a:xfrm>
          <a:prstGeom prst="rect">
            <a:avLst/>
          </a:prstGeom>
          <a:noFill/>
          <a:ln>
            <a:noFill/>
          </a:ln>
        </p:spPr>
      </p:pic>
      <p:pic>
        <p:nvPicPr>
          <p:cNvPr id="442" name="Google Shape;442;p32"/>
          <p:cNvPicPr preferRelativeResize="0"/>
          <p:nvPr/>
        </p:nvPicPr>
        <p:blipFill>
          <a:blip r:embed="rId3">
            <a:alphaModFix/>
          </a:blip>
          <a:stretch>
            <a:fillRect/>
          </a:stretch>
        </p:blipFill>
        <p:spPr>
          <a:xfrm>
            <a:off x="731350" y="1762450"/>
            <a:ext cx="3344024" cy="3500924"/>
          </a:xfrm>
          <a:prstGeom prst="rect">
            <a:avLst/>
          </a:prstGeom>
          <a:noFill/>
          <a:ln>
            <a:noFill/>
          </a:ln>
        </p:spPr>
      </p:pic>
      <p:pic>
        <p:nvPicPr>
          <p:cNvPr id="443" name="Google Shape;443;p32"/>
          <p:cNvPicPr preferRelativeResize="0"/>
          <p:nvPr/>
        </p:nvPicPr>
        <p:blipFill>
          <a:blip r:embed="rId4">
            <a:alphaModFix/>
          </a:blip>
          <a:stretch>
            <a:fillRect/>
          </a:stretch>
        </p:blipFill>
        <p:spPr>
          <a:xfrm>
            <a:off x="840275" y="1720100"/>
            <a:ext cx="2271000" cy="2848750"/>
          </a:xfrm>
          <a:prstGeom prst="rect">
            <a:avLst/>
          </a:prstGeom>
          <a:noFill/>
          <a:ln>
            <a:noFill/>
          </a:ln>
        </p:spPr>
      </p:pic>
      <p:pic>
        <p:nvPicPr>
          <p:cNvPr id="444" name="Google Shape;444;p32"/>
          <p:cNvPicPr preferRelativeResize="0"/>
          <p:nvPr/>
        </p:nvPicPr>
        <p:blipFill>
          <a:blip r:embed="rId4">
            <a:alphaModFix/>
          </a:blip>
          <a:stretch>
            <a:fillRect/>
          </a:stretch>
        </p:blipFill>
        <p:spPr>
          <a:xfrm>
            <a:off x="3373700" y="1732775"/>
            <a:ext cx="2331050" cy="2848750"/>
          </a:xfrm>
          <a:prstGeom prst="rect">
            <a:avLst/>
          </a:prstGeom>
          <a:noFill/>
          <a:ln>
            <a:noFill/>
          </a:ln>
        </p:spPr>
      </p:pic>
      <p:pic>
        <p:nvPicPr>
          <p:cNvPr id="445" name="Google Shape;445;p32"/>
          <p:cNvPicPr preferRelativeResize="0"/>
          <p:nvPr/>
        </p:nvPicPr>
        <p:blipFill>
          <a:blip r:embed="rId4">
            <a:alphaModFix/>
          </a:blip>
          <a:stretch>
            <a:fillRect/>
          </a:stretch>
        </p:blipFill>
        <p:spPr>
          <a:xfrm>
            <a:off x="5935625" y="1720100"/>
            <a:ext cx="2271000" cy="2848750"/>
          </a:xfrm>
          <a:prstGeom prst="rect">
            <a:avLst/>
          </a:prstGeom>
          <a:noFill/>
          <a:ln>
            <a:noFill/>
          </a:ln>
        </p:spPr>
      </p:pic>
      <p:sp>
        <p:nvSpPr>
          <p:cNvPr id="446" name="Google Shape;446;p32"/>
          <p:cNvSpPr txBox="1"/>
          <p:nvPr/>
        </p:nvSpPr>
        <p:spPr>
          <a:xfrm>
            <a:off x="1004400" y="2997225"/>
            <a:ext cx="2010000" cy="8004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fr" sz="1000">
                <a:latin typeface="Montserrat"/>
                <a:ea typeface="Montserrat"/>
                <a:cs typeface="Montserrat"/>
                <a:sym typeface="Montserrat"/>
              </a:rPr>
              <a:t>Notre équipe commerciale vous aide à identifier le périmètre de votre projet </a:t>
            </a:r>
            <a:endParaRPr sz="1000">
              <a:latin typeface="Montserrat"/>
              <a:ea typeface="Montserrat"/>
              <a:cs typeface="Montserrat"/>
              <a:sym typeface="Montserrat"/>
            </a:endParaRPr>
          </a:p>
        </p:txBody>
      </p:sp>
      <p:sp>
        <p:nvSpPr>
          <p:cNvPr id="447" name="Google Shape;447;p32"/>
          <p:cNvSpPr txBox="1"/>
          <p:nvPr/>
        </p:nvSpPr>
        <p:spPr>
          <a:xfrm>
            <a:off x="3518450" y="2997213"/>
            <a:ext cx="2010000" cy="10314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fr" sz="1000">
                <a:latin typeface="Montserrat"/>
                <a:ea typeface="Montserrat"/>
                <a:cs typeface="Montserrat"/>
                <a:sym typeface="Montserrat"/>
              </a:rPr>
              <a:t>Notre équipe opérations paramètre les capteurs et les connecte au réseau des objets connectés</a:t>
            </a:r>
            <a:endParaRPr sz="1000">
              <a:latin typeface="Montserrat"/>
              <a:ea typeface="Montserrat"/>
              <a:cs typeface="Montserrat"/>
              <a:sym typeface="Montserrat"/>
            </a:endParaRPr>
          </a:p>
        </p:txBody>
      </p:sp>
      <p:sp>
        <p:nvSpPr>
          <p:cNvPr id="448" name="Google Shape;448;p32"/>
          <p:cNvSpPr txBox="1"/>
          <p:nvPr/>
        </p:nvSpPr>
        <p:spPr>
          <a:xfrm>
            <a:off x="6100487" y="2997225"/>
            <a:ext cx="1941300" cy="8004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fr" sz="1000">
                <a:latin typeface="Montserrat"/>
                <a:ea typeface="Montserrat"/>
                <a:cs typeface="Montserrat"/>
                <a:sym typeface="Montserrat"/>
              </a:rPr>
              <a:t>C'est prêt ! Utilisez dès à présent MerciYanis pour piloter votre activité</a:t>
            </a:r>
            <a:endParaRPr sz="1000">
              <a:latin typeface="Montserrat"/>
              <a:ea typeface="Montserrat"/>
              <a:cs typeface="Montserrat"/>
              <a:sym typeface="Montserrat"/>
            </a:endParaRPr>
          </a:p>
        </p:txBody>
      </p:sp>
      <p:pic>
        <p:nvPicPr>
          <p:cNvPr id="449" name="Google Shape;449;p32"/>
          <p:cNvPicPr preferRelativeResize="0"/>
          <p:nvPr/>
        </p:nvPicPr>
        <p:blipFill>
          <a:blip r:embed="rId5">
            <a:alphaModFix/>
          </a:blip>
          <a:stretch>
            <a:fillRect/>
          </a:stretch>
        </p:blipFill>
        <p:spPr>
          <a:xfrm>
            <a:off x="1797275" y="2064975"/>
            <a:ext cx="351384" cy="623700"/>
          </a:xfrm>
          <a:prstGeom prst="rect">
            <a:avLst/>
          </a:prstGeom>
          <a:noFill/>
          <a:ln>
            <a:noFill/>
          </a:ln>
        </p:spPr>
      </p:pic>
      <p:pic>
        <p:nvPicPr>
          <p:cNvPr id="450" name="Google Shape;450;p32"/>
          <p:cNvPicPr preferRelativeResize="0"/>
          <p:nvPr/>
        </p:nvPicPr>
        <p:blipFill>
          <a:blip r:embed="rId6">
            <a:alphaModFix/>
          </a:blip>
          <a:stretch>
            <a:fillRect/>
          </a:stretch>
        </p:blipFill>
        <p:spPr>
          <a:xfrm>
            <a:off x="4296850" y="2069936"/>
            <a:ext cx="453200" cy="623691"/>
          </a:xfrm>
          <a:prstGeom prst="rect">
            <a:avLst/>
          </a:prstGeom>
          <a:noFill/>
          <a:ln>
            <a:noFill/>
          </a:ln>
        </p:spPr>
      </p:pic>
      <p:pic>
        <p:nvPicPr>
          <p:cNvPr id="451" name="Google Shape;451;p32"/>
          <p:cNvPicPr preferRelativeResize="0"/>
          <p:nvPr/>
        </p:nvPicPr>
        <p:blipFill>
          <a:blip r:embed="rId7">
            <a:alphaModFix/>
          </a:blip>
          <a:stretch>
            <a:fillRect/>
          </a:stretch>
        </p:blipFill>
        <p:spPr>
          <a:xfrm>
            <a:off x="6836450" y="2065005"/>
            <a:ext cx="469350" cy="623635"/>
          </a:xfrm>
          <a:prstGeom prst="rect">
            <a:avLst/>
          </a:prstGeom>
          <a:noFill/>
          <a:ln>
            <a:noFill/>
          </a:ln>
        </p:spPr>
      </p:pic>
      <p:pic>
        <p:nvPicPr>
          <p:cNvPr id="452" name="Google Shape;452;p32"/>
          <p:cNvPicPr preferRelativeResize="0"/>
          <p:nvPr/>
        </p:nvPicPr>
        <p:blipFill>
          <a:blip r:embed="rId8">
            <a:alphaModFix/>
          </a:blip>
          <a:stretch>
            <a:fillRect/>
          </a:stretch>
        </p:blipFill>
        <p:spPr>
          <a:xfrm>
            <a:off x="2275475" y="3891912"/>
            <a:ext cx="1720201" cy="567764"/>
          </a:xfrm>
          <a:prstGeom prst="rect">
            <a:avLst/>
          </a:prstGeom>
          <a:noFill/>
          <a:ln>
            <a:noFill/>
          </a:ln>
        </p:spPr>
      </p:pic>
      <p:pic>
        <p:nvPicPr>
          <p:cNvPr id="453" name="Google Shape;453;p32"/>
          <p:cNvPicPr preferRelativeResize="0"/>
          <p:nvPr/>
        </p:nvPicPr>
        <p:blipFill>
          <a:blip r:embed="rId9">
            <a:alphaModFix/>
          </a:blip>
          <a:stretch>
            <a:fillRect/>
          </a:stretch>
        </p:blipFill>
        <p:spPr>
          <a:xfrm>
            <a:off x="5007669" y="1528277"/>
            <a:ext cx="1730657" cy="472475"/>
          </a:xfrm>
          <a:prstGeom prst="rect">
            <a:avLst/>
          </a:prstGeom>
          <a:noFill/>
          <a:ln>
            <a:noFill/>
          </a:ln>
        </p:spPr>
      </p:pic>
      <p:sp>
        <p:nvSpPr>
          <p:cNvPr id="454" name="Google Shape;454;p32"/>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5"/>
          <p:cNvSpPr txBox="1"/>
          <p:nvPr/>
        </p:nvSpPr>
        <p:spPr>
          <a:xfrm>
            <a:off x="5047575" y="494225"/>
            <a:ext cx="38016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200">
                <a:latin typeface="Calistoga"/>
                <a:ea typeface="Calistoga"/>
                <a:cs typeface="Calistoga"/>
                <a:sym typeface="Calistoga"/>
              </a:rPr>
              <a:t>Le mot des co-fondateurs</a:t>
            </a:r>
            <a:endParaRPr sz="2200">
              <a:latin typeface="Calistoga"/>
              <a:ea typeface="Calistoga"/>
              <a:cs typeface="Calistoga"/>
              <a:sym typeface="Calistoga"/>
            </a:endParaRPr>
          </a:p>
        </p:txBody>
      </p:sp>
      <p:sp>
        <p:nvSpPr>
          <p:cNvPr id="100" name="Google Shape;100;p15"/>
          <p:cNvSpPr txBox="1"/>
          <p:nvPr/>
        </p:nvSpPr>
        <p:spPr>
          <a:xfrm>
            <a:off x="5047575" y="1190950"/>
            <a:ext cx="3372900" cy="3278700"/>
          </a:xfrm>
          <a:prstGeom prst="rect">
            <a:avLst/>
          </a:prstGeom>
          <a:noFill/>
          <a:ln>
            <a:noFill/>
          </a:ln>
        </p:spPr>
        <p:txBody>
          <a:bodyPr anchorCtr="0" anchor="t" bIns="91425" lIns="91425" spcFirstLastPara="1" rIns="91425" wrap="square" tIns="91425">
            <a:spAutoFit/>
          </a:bodyPr>
          <a:lstStyle/>
          <a:p>
            <a:pPr indent="0" lvl="0" marL="0" rtl="0" algn="just">
              <a:lnSpc>
                <a:spcPct val="150000"/>
              </a:lnSpc>
              <a:spcBef>
                <a:spcPts val="1200"/>
              </a:spcBef>
              <a:spcAft>
                <a:spcPts val="0"/>
              </a:spcAft>
              <a:buClr>
                <a:schemeClr val="dk1"/>
              </a:buClr>
              <a:buSzPts val="1100"/>
              <a:buFont typeface="Arial"/>
              <a:buNone/>
            </a:pPr>
            <a:r>
              <a:rPr lang="fr" sz="900">
                <a:solidFill>
                  <a:schemeClr val="dk1"/>
                </a:solidFill>
                <a:latin typeface="Montserrat"/>
                <a:ea typeface="Montserrat"/>
                <a:cs typeface="Montserrat"/>
                <a:sym typeface="Montserrat"/>
              </a:rPr>
              <a:t>Les entreprises ont fait face à une épidémie mondiale qui a bouleversé les méthodes de fonctionnement, de communication, d’occupation des espaces dans les bâtiments. </a:t>
            </a:r>
            <a:endParaRPr sz="900">
              <a:solidFill>
                <a:schemeClr val="dk1"/>
              </a:solidFill>
              <a:latin typeface="Montserrat"/>
              <a:ea typeface="Montserrat"/>
              <a:cs typeface="Montserrat"/>
              <a:sym typeface="Montserrat"/>
            </a:endParaRPr>
          </a:p>
          <a:p>
            <a:pPr indent="0" lvl="0" marL="0" rtl="0" algn="just">
              <a:lnSpc>
                <a:spcPct val="150000"/>
              </a:lnSpc>
              <a:spcBef>
                <a:spcPts val="1200"/>
              </a:spcBef>
              <a:spcAft>
                <a:spcPts val="0"/>
              </a:spcAft>
              <a:buClr>
                <a:schemeClr val="dk1"/>
              </a:buClr>
              <a:buSzPts val="1100"/>
              <a:buFont typeface="Arial"/>
              <a:buNone/>
            </a:pPr>
            <a:r>
              <a:rPr lang="fr" sz="900">
                <a:solidFill>
                  <a:schemeClr val="dk1"/>
                </a:solidFill>
                <a:latin typeface="Montserrat"/>
                <a:ea typeface="Montserrat"/>
                <a:cs typeface="Montserrat"/>
                <a:sym typeface="Montserrat"/>
              </a:rPr>
              <a:t>Placés au cœur des ententes, les acteurs de la propreté se réinventent en digitalisant les actions opérationnelles afin de répondre à ces nouveaux besoins.</a:t>
            </a:r>
            <a:endParaRPr sz="900">
              <a:solidFill>
                <a:schemeClr val="dk1"/>
              </a:solidFill>
              <a:latin typeface="Montserrat"/>
              <a:ea typeface="Montserrat"/>
              <a:cs typeface="Montserrat"/>
              <a:sym typeface="Montserrat"/>
            </a:endParaRPr>
          </a:p>
          <a:p>
            <a:pPr indent="0" lvl="0" marL="0" rtl="0" algn="just">
              <a:lnSpc>
                <a:spcPct val="150000"/>
              </a:lnSpc>
              <a:spcBef>
                <a:spcPts val="1200"/>
              </a:spcBef>
              <a:spcAft>
                <a:spcPts val="0"/>
              </a:spcAft>
              <a:buClr>
                <a:schemeClr val="dk1"/>
              </a:buClr>
              <a:buSzPts val="1100"/>
              <a:buFont typeface="Arial"/>
              <a:buNone/>
            </a:pPr>
            <a:r>
              <a:rPr lang="fr" sz="900">
                <a:solidFill>
                  <a:schemeClr val="dk1"/>
                </a:solidFill>
                <a:latin typeface="Montserrat"/>
                <a:ea typeface="Montserrat"/>
                <a:cs typeface="Montserrat"/>
                <a:sym typeface="Montserrat"/>
              </a:rPr>
              <a:t>Nous sommes convaincus que le digital, combiné aux objets connectés, permettra aux acteurs de la propreté de répondre aux nouvelles  attentes des décisionnaires. </a:t>
            </a:r>
            <a:endParaRPr sz="900">
              <a:solidFill>
                <a:schemeClr val="dk1"/>
              </a:solidFill>
              <a:latin typeface="Montserrat"/>
              <a:ea typeface="Montserrat"/>
              <a:cs typeface="Montserrat"/>
              <a:sym typeface="Montserrat"/>
            </a:endParaRPr>
          </a:p>
          <a:p>
            <a:pPr indent="0" lvl="0" marL="0" rtl="0" algn="just">
              <a:lnSpc>
                <a:spcPct val="150000"/>
              </a:lnSpc>
              <a:spcBef>
                <a:spcPts val="1200"/>
              </a:spcBef>
              <a:spcAft>
                <a:spcPts val="1200"/>
              </a:spcAft>
              <a:buNone/>
            </a:pPr>
            <a:r>
              <a:rPr lang="fr" sz="900">
                <a:solidFill>
                  <a:schemeClr val="dk1"/>
                </a:solidFill>
                <a:latin typeface="Montserrat"/>
                <a:ea typeface="Montserrat"/>
                <a:cs typeface="Montserrat"/>
                <a:sym typeface="Montserrat"/>
              </a:rPr>
              <a:t>C'est pour cela que nous avons construit la plateforme MerciYanis.</a:t>
            </a:r>
            <a:endParaRPr sz="900">
              <a:latin typeface="Montserrat"/>
              <a:ea typeface="Montserrat"/>
              <a:cs typeface="Montserrat"/>
              <a:sym typeface="Montserrat"/>
            </a:endParaRPr>
          </a:p>
        </p:txBody>
      </p:sp>
      <p:pic>
        <p:nvPicPr>
          <p:cNvPr id="101" name="Google Shape;101;p15"/>
          <p:cNvPicPr preferRelativeResize="0"/>
          <p:nvPr/>
        </p:nvPicPr>
        <p:blipFill rotWithShape="1">
          <a:blip r:embed="rId3">
            <a:alphaModFix/>
          </a:blip>
          <a:srcRect b="0" l="11375" r="10223" t="0"/>
          <a:stretch/>
        </p:blipFill>
        <p:spPr>
          <a:xfrm>
            <a:off x="0" y="577200"/>
            <a:ext cx="4673700" cy="3353100"/>
          </a:xfrm>
          <a:prstGeom prst="round1Rect">
            <a:avLst>
              <a:gd fmla="val 16667" name="adj"/>
            </a:avLst>
          </a:prstGeom>
          <a:noFill/>
          <a:ln>
            <a:noFill/>
          </a:ln>
        </p:spPr>
      </p:pic>
      <p:sp>
        <p:nvSpPr>
          <p:cNvPr id="102" name="Google Shape;102;p15"/>
          <p:cNvSpPr/>
          <p:nvPr/>
        </p:nvSpPr>
        <p:spPr>
          <a:xfrm>
            <a:off x="324750" y="4163050"/>
            <a:ext cx="3954900" cy="5529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5"/>
          <p:cNvSpPr txBox="1"/>
          <p:nvPr/>
        </p:nvSpPr>
        <p:spPr>
          <a:xfrm>
            <a:off x="324750" y="4148650"/>
            <a:ext cx="3954900" cy="548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1100">
                <a:solidFill>
                  <a:schemeClr val="lt1"/>
                </a:solidFill>
                <a:latin typeface="Montserrat"/>
                <a:ea typeface="Montserrat"/>
                <a:cs typeface="Montserrat"/>
                <a:sym typeface="Montserrat"/>
              </a:rPr>
              <a:t>Elise Applanat  &amp; Guillaume Blanc, </a:t>
            </a:r>
            <a:endParaRPr sz="1100">
              <a:solidFill>
                <a:schemeClr val="lt1"/>
              </a:solidFill>
              <a:latin typeface="Montserrat"/>
              <a:ea typeface="Montserrat"/>
              <a:cs typeface="Montserrat"/>
              <a:sym typeface="Montserrat"/>
            </a:endParaRPr>
          </a:p>
          <a:p>
            <a:pPr indent="0" lvl="0" marL="0" rtl="0" algn="ctr">
              <a:lnSpc>
                <a:spcPct val="115000"/>
              </a:lnSpc>
              <a:spcBef>
                <a:spcPts val="0"/>
              </a:spcBef>
              <a:spcAft>
                <a:spcPts val="0"/>
              </a:spcAft>
              <a:buNone/>
            </a:pPr>
            <a:r>
              <a:rPr lang="fr" sz="1100">
                <a:solidFill>
                  <a:schemeClr val="lt1"/>
                </a:solidFill>
                <a:latin typeface="Montserrat"/>
                <a:ea typeface="Montserrat"/>
                <a:cs typeface="Montserrat"/>
                <a:sym typeface="Montserrat"/>
              </a:rPr>
              <a:t>co-fondateurs de MerciYanis</a:t>
            </a:r>
            <a:endParaRPr sz="1100">
              <a:solidFill>
                <a:schemeClr val="lt1"/>
              </a:solidFill>
              <a:latin typeface="Montserrat"/>
              <a:ea typeface="Montserrat"/>
              <a:cs typeface="Montserrat"/>
              <a:sym typeface="Montserrat"/>
            </a:endParaRPr>
          </a:p>
        </p:txBody>
      </p:sp>
      <p:sp>
        <p:nvSpPr>
          <p:cNvPr id="104" name="Google Shape;104;p15"/>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sp>
        <p:nvSpPr>
          <p:cNvPr id="459" name="Google Shape;459;p33"/>
          <p:cNvSpPr txBox="1"/>
          <p:nvPr/>
        </p:nvSpPr>
        <p:spPr>
          <a:xfrm>
            <a:off x="731350" y="263775"/>
            <a:ext cx="5323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000">
                <a:latin typeface="Calistoga"/>
                <a:ea typeface="Calistoga"/>
                <a:cs typeface="Calistoga"/>
                <a:sym typeface="Calistoga"/>
              </a:rPr>
              <a:t>Votre contact référent chez MerciYanis</a:t>
            </a:r>
            <a:endParaRPr sz="2000">
              <a:latin typeface="Calistoga"/>
              <a:ea typeface="Calistoga"/>
              <a:cs typeface="Calistoga"/>
              <a:sym typeface="Calistoga"/>
            </a:endParaRPr>
          </a:p>
        </p:txBody>
      </p:sp>
      <p:sp>
        <p:nvSpPr>
          <p:cNvPr id="460" name="Google Shape;460;p33"/>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33"/>
          <p:cNvSpPr txBox="1"/>
          <p:nvPr/>
        </p:nvSpPr>
        <p:spPr>
          <a:xfrm>
            <a:off x="815225" y="873475"/>
            <a:ext cx="74097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chemeClr val="lt1"/>
                </a:solidFill>
                <a:latin typeface="Montserrat"/>
                <a:ea typeface="Montserrat"/>
                <a:cs typeface="Montserrat"/>
                <a:sym typeface="Montserrat"/>
              </a:rPr>
              <a:t>Pour toute demande, conseil, déploiement etc. je suis à votre écoute !</a:t>
            </a:r>
            <a:endParaRPr b="1" sz="1300">
              <a:solidFill>
                <a:schemeClr val="lt1"/>
              </a:solidFill>
              <a:latin typeface="Montserrat"/>
              <a:ea typeface="Montserrat"/>
              <a:cs typeface="Montserrat"/>
              <a:sym typeface="Montserrat"/>
            </a:endParaRPr>
          </a:p>
        </p:txBody>
      </p:sp>
      <p:pic>
        <p:nvPicPr>
          <p:cNvPr id="462" name="Google Shape;462;p33"/>
          <p:cNvPicPr preferRelativeResize="0"/>
          <p:nvPr/>
        </p:nvPicPr>
        <p:blipFill>
          <a:blip r:embed="rId3">
            <a:alphaModFix/>
          </a:blip>
          <a:stretch>
            <a:fillRect/>
          </a:stretch>
        </p:blipFill>
        <p:spPr>
          <a:xfrm>
            <a:off x="352350" y="2225350"/>
            <a:ext cx="4419551" cy="2559099"/>
          </a:xfrm>
          <a:prstGeom prst="rect">
            <a:avLst/>
          </a:prstGeom>
          <a:noFill/>
          <a:ln>
            <a:noFill/>
          </a:ln>
        </p:spPr>
      </p:pic>
      <p:pic>
        <p:nvPicPr>
          <p:cNvPr id="463" name="Google Shape;463;p33"/>
          <p:cNvPicPr preferRelativeResize="0"/>
          <p:nvPr/>
        </p:nvPicPr>
        <p:blipFill>
          <a:blip r:embed="rId4">
            <a:alphaModFix/>
          </a:blip>
          <a:stretch>
            <a:fillRect/>
          </a:stretch>
        </p:blipFill>
        <p:spPr>
          <a:xfrm>
            <a:off x="850625" y="2433850"/>
            <a:ext cx="2935325" cy="1440699"/>
          </a:xfrm>
          <a:prstGeom prst="rect">
            <a:avLst/>
          </a:prstGeom>
          <a:noFill/>
          <a:ln>
            <a:noFill/>
          </a:ln>
        </p:spPr>
      </p:pic>
      <p:sp>
        <p:nvSpPr>
          <p:cNvPr id="464" name="Google Shape;464;p33"/>
          <p:cNvSpPr txBox="1"/>
          <p:nvPr/>
        </p:nvSpPr>
        <p:spPr>
          <a:xfrm>
            <a:off x="1997433" y="2631010"/>
            <a:ext cx="18417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000">
                <a:latin typeface="Montserrat"/>
                <a:ea typeface="Montserrat"/>
                <a:cs typeface="Montserrat"/>
                <a:sym typeface="Montserrat"/>
              </a:rPr>
              <a:t>Océane Coux</a:t>
            </a:r>
            <a:endParaRPr b="1" sz="1000">
              <a:latin typeface="Montserrat"/>
              <a:ea typeface="Montserrat"/>
              <a:cs typeface="Montserrat"/>
              <a:sym typeface="Montserrat"/>
            </a:endParaRPr>
          </a:p>
        </p:txBody>
      </p:sp>
      <p:sp>
        <p:nvSpPr>
          <p:cNvPr id="465" name="Google Shape;465;p33"/>
          <p:cNvSpPr txBox="1"/>
          <p:nvPr/>
        </p:nvSpPr>
        <p:spPr>
          <a:xfrm>
            <a:off x="1997417" y="2882982"/>
            <a:ext cx="1779900" cy="292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700">
                <a:solidFill>
                  <a:schemeClr val="dk1"/>
                </a:solidFill>
                <a:latin typeface="Montserrat"/>
                <a:ea typeface="Montserrat"/>
                <a:cs typeface="Montserrat"/>
                <a:sym typeface="Montserrat"/>
              </a:rPr>
              <a:t>Référente commerciale Atalian</a:t>
            </a:r>
            <a:endParaRPr sz="700">
              <a:solidFill>
                <a:schemeClr val="dk1"/>
              </a:solidFill>
              <a:latin typeface="Montserrat"/>
              <a:ea typeface="Montserrat"/>
              <a:cs typeface="Montserrat"/>
              <a:sym typeface="Montserrat"/>
            </a:endParaRPr>
          </a:p>
        </p:txBody>
      </p:sp>
      <p:sp>
        <p:nvSpPr>
          <p:cNvPr id="466" name="Google Shape;466;p33"/>
          <p:cNvSpPr txBox="1"/>
          <p:nvPr/>
        </p:nvSpPr>
        <p:spPr>
          <a:xfrm>
            <a:off x="1997414" y="3148850"/>
            <a:ext cx="1657500" cy="4155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fr" sz="600">
                <a:solidFill>
                  <a:schemeClr val="dk2"/>
                </a:solidFill>
                <a:uFill>
                  <a:noFill/>
                </a:uFill>
                <a:latin typeface="Montserrat"/>
                <a:ea typeface="Montserrat"/>
                <a:cs typeface="Montserrat"/>
                <a:sym typeface="Montserrat"/>
                <a:hlinkClick r:id="rId5">
                  <a:extLst>
                    <a:ext uri="{A12FA001-AC4F-418D-AE19-62706E023703}">
                      <ahyp:hlinkClr val="tx"/>
                    </a:ext>
                  </a:extLst>
                </a:hlinkClick>
              </a:rPr>
              <a:t>oceane@merciyanis.com</a:t>
            </a:r>
            <a:endParaRPr sz="600">
              <a:solidFill>
                <a:schemeClr val="dk2"/>
              </a:solidFill>
              <a:latin typeface="Montserrat"/>
              <a:ea typeface="Montserrat"/>
              <a:cs typeface="Montserrat"/>
              <a:sym typeface="Montserrat"/>
            </a:endParaRPr>
          </a:p>
          <a:p>
            <a:pPr indent="0" lvl="0" marL="0" marR="0" rtl="0" algn="l">
              <a:lnSpc>
                <a:spcPct val="150000"/>
              </a:lnSpc>
              <a:spcBef>
                <a:spcPts val="0"/>
              </a:spcBef>
              <a:spcAft>
                <a:spcPts val="1200"/>
              </a:spcAft>
              <a:buNone/>
            </a:pPr>
            <a:r>
              <a:rPr lang="fr" sz="600">
                <a:solidFill>
                  <a:schemeClr val="dk2"/>
                </a:solidFill>
                <a:latin typeface="Montserrat"/>
                <a:ea typeface="Montserrat"/>
                <a:cs typeface="Montserrat"/>
                <a:sym typeface="Montserrat"/>
              </a:rPr>
              <a:t>06 15 18 38 46</a:t>
            </a:r>
            <a:endParaRPr sz="600">
              <a:solidFill>
                <a:schemeClr val="dk2"/>
              </a:solidFill>
              <a:latin typeface="Montserrat"/>
              <a:ea typeface="Montserrat"/>
              <a:cs typeface="Montserrat"/>
              <a:sym typeface="Montserrat"/>
            </a:endParaRPr>
          </a:p>
        </p:txBody>
      </p:sp>
      <p:pic>
        <p:nvPicPr>
          <p:cNvPr id="467" name="Google Shape;467;p33"/>
          <p:cNvPicPr preferRelativeResize="0"/>
          <p:nvPr/>
        </p:nvPicPr>
        <p:blipFill>
          <a:blip r:embed="rId6">
            <a:alphaModFix/>
          </a:blip>
          <a:stretch>
            <a:fillRect/>
          </a:stretch>
        </p:blipFill>
        <p:spPr>
          <a:xfrm>
            <a:off x="1152868" y="2753513"/>
            <a:ext cx="795000" cy="772500"/>
          </a:xfrm>
          <a:prstGeom prst="ellipse">
            <a:avLst/>
          </a:prstGeom>
          <a:noFill/>
          <a:ln>
            <a:noFill/>
          </a:ln>
        </p:spPr>
      </p:pic>
      <p:sp>
        <p:nvSpPr>
          <p:cNvPr id="468" name="Google Shape;468;p33"/>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469" name="Google Shape;469;p33"/>
          <p:cNvPicPr preferRelativeResize="0"/>
          <p:nvPr/>
        </p:nvPicPr>
        <p:blipFill>
          <a:blip r:embed="rId7">
            <a:alphaModFix/>
          </a:blip>
          <a:stretch>
            <a:fillRect/>
          </a:stretch>
        </p:blipFill>
        <p:spPr>
          <a:xfrm>
            <a:off x="4401050" y="1726750"/>
            <a:ext cx="3845400" cy="2797800"/>
          </a:xfrm>
          <a:prstGeom prst="roundRect">
            <a:avLst>
              <a:gd fmla="val 7879" name="adj"/>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pic>
        <p:nvPicPr>
          <p:cNvPr id="474" name="Google Shape;474;p34"/>
          <p:cNvPicPr preferRelativeResize="0"/>
          <p:nvPr/>
        </p:nvPicPr>
        <p:blipFill>
          <a:blip r:embed="rId3">
            <a:alphaModFix/>
          </a:blip>
          <a:stretch>
            <a:fillRect/>
          </a:stretch>
        </p:blipFill>
        <p:spPr>
          <a:xfrm>
            <a:off x="0" y="21765"/>
            <a:ext cx="9144000" cy="5143511"/>
          </a:xfrm>
          <a:prstGeom prst="rect">
            <a:avLst/>
          </a:prstGeom>
          <a:noFill/>
          <a:ln>
            <a:noFill/>
          </a:ln>
        </p:spPr>
      </p:pic>
      <p:pic>
        <p:nvPicPr>
          <p:cNvPr id="475" name="Google Shape;475;p34"/>
          <p:cNvPicPr preferRelativeResize="0"/>
          <p:nvPr/>
        </p:nvPicPr>
        <p:blipFill>
          <a:blip r:embed="rId4">
            <a:alphaModFix/>
          </a:blip>
          <a:stretch>
            <a:fillRect/>
          </a:stretch>
        </p:blipFill>
        <p:spPr>
          <a:xfrm rot="-1679966">
            <a:off x="1405284" y="3180626"/>
            <a:ext cx="589975" cy="578290"/>
          </a:xfrm>
          <a:prstGeom prst="rect">
            <a:avLst/>
          </a:prstGeom>
          <a:noFill/>
          <a:ln>
            <a:noFill/>
          </a:ln>
        </p:spPr>
      </p:pic>
      <p:pic>
        <p:nvPicPr>
          <p:cNvPr id="476" name="Google Shape;476;p34"/>
          <p:cNvPicPr preferRelativeResize="0"/>
          <p:nvPr/>
        </p:nvPicPr>
        <p:blipFill>
          <a:blip r:embed="rId5">
            <a:alphaModFix/>
          </a:blip>
          <a:stretch>
            <a:fillRect/>
          </a:stretch>
        </p:blipFill>
        <p:spPr>
          <a:xfrm rot="-1680000">
            <a:off x="1009634" y="259769"/>
            <a:ext cx="589975" cy="578293"/>
          </a:xfrm>
          <a:prstGeom prst="rect">
            <a:avLst/>
          </a:prstGeom>
          <a:noFill/>
          <a:ln>
            <a:noFill/>
          </a:ln>
        </p:spPr>
      </p:pic>
      <p:pic>
        <p:nvPicPr>
          <p:cNvPr id="477" name="Google Shape;477;p34"/>
          <p:cNvPicPr preferRelativeResize="0"/>
          <p:nvPr/>
        </p:nvPicPr>
        <p:blipFill>
          <a:blip r:embed="rId6">
            <a:alphaModFix/>
          </a:blip>
          <a:stretch>
            <a:fillRect/>
          </a:stretch>
        </p:blipFill>
        <p:spPr>
          <a:xfrm rot="-1680000">
            <a:off x="1799573" y="1592560"/>
            <a:ext cx="589975" cy="578300"/>
          </a:xfrm>
          <a:prstGeom prst="rect">
            <a:avLst/>
          </a:prstGeom>
          <a:noFill/>
          <a:ln>
            <a:noFill/>
          </a:ln>
        </p:spPr>
      </p:pic>
      <p:pic>
        <p:nvPicPr>
          <p:cNvPr id="478" name="Google Shape;478;p34"/>
          <p:cNvPicPr preferRelativeResize="0"/>
          <p:nvPr/>
        </p:nvPicPr>
        <p:blipFill>
          <a:blip r:embed="rId7">
            <a:alphaModFix/>
          </a:blip>
          <a:stretch>
            <a:fillRect/>
          </a:stretch>
        </p:blipFill>
        <p:spPr>
          <a:xfrm rot="-1680000">
            <a:off x="449232" y="2282607"/>
            <a:ext cx="589975" cy="578293"/>
          </a:xfrm>
          <a:prstGeom prst="rect">
            <a:avLst/>
          </a:prstGeom>
          <a:noFill/>
          <a:ln>
            <a:noFill/>
          </a:ln>
        </p:spPr>
      </p:pic>
      <p:pic>
        <p:nvPicPr>
          <p:cNvPr id="479" name="Google Shape;479;p34"/>
          <p:cNvPicPr preferRelativeResize="0"/>
          <p:nvPr/>
        </p:nvPicPr>
        <p:blipFill>
          <a:blip r:embed="rId8">
            <a:alphaModFix/>
          </a:blip>
          <a:stretch>
            <a:fillRect/>
          </a:stretch>
        </p:blipFill>
        <p:spPr>
          <a:xfrm rot="-1680000">
            <a:off x="-252174" y="-198145"/>
            <a:ext cx="589975" cy="578293"/>
          </a:xfrm>
          <a:prstGeom prst="rect">
            <a:avLst/>
          </a:prstGeom>
          <a:noFill/>
          <a:ln>
            <a:noFill/>
          </a:ln>
        </p:spPr>
      </p:pic>
      <p:pic>
        <p:nvPicPr>
          <p:cNvPr id="480" name="Google Shape;480;p34"/>
          <p:cNvPicPr preferRelativeResize="0"/>
          <p:nvPr/>
        </p:nvPicPr>
        <p:blipFill>
          <a:blip r:embed="rId9">
            <a:alphaModFix/>
          </a:blip>
          <a:stretch>
            <a:fillRect/>
          </a:stretch>
        </p:blipFill>
        <p:spPr>
          <a:xfrm rot="-1680000">
            <a:off x="8705650" y="1592574"/>
            <a:ext cx="589975" cy="578293"/>
          </a:xfrm>
          <a:prstGeom prst="rect">
            <a:avLst/>
          </a:prstGeom>
          <a:noFill/>
          <a:ln>
            <a:noFill/>
          </a:ln>
        </p:spPr>
      </p:pic>
      <p:pic>
        <p:nvPicPr>
          <p:cNvPr id="481" name="Google Shape;481;p34"/>
          <p:cNvPicPr preferRelativeResize="0"/>
          <p:nvPr/>
        </p:nvPicPr>
        <p:blipFill>
          <a:blip r:embed="rId5">
            <a:alphaModFix/>
          </a:blip>
          <a:stretch>
            <a:fillRect/>
          </a:stretch>
        </p:blipFill>
        <p:spPr>
          <a:xfrm rot="-1680000">
            <a:off x="4386922" y="4815719"/>
            <a:ext cx="589975" cy="578293"/>
          </a:xfrm>
          <a:prstGeom prst="rect">
            <a:avLst/>
          </a:prstGeom>
          <a:noFill/>
          <a:ln>
            <a:noFill/>
          </a:ln>
        </p:spPr>
      </p:pic>
      <p:pic>
        <p:nvPicPr>
          <p:cNvPr id="482" name="Google Shape;482;p34"/>
          <p:cNvPicPr preferRelativeResize="0"/>
          <p:nvPr/>
        </p:nvPicPr>
        <p:blipFill>
          <a:blip r:embed="rId8">
            <a:alphaModFix/>
          </a:blip>
          <a:stretch>
            <a:fillRect/>
          </a:stretch>
        </p:blipFill>
        <p:spPr>
          <a:xfrm rot="-1680000">
            <a:off x="2426401" y="4970530"/>
            <a:ext cx="589975" cy="578293"/>
          </a:xfrm>
          <a:prstGeom prst="rect">
            <a:avLst/>
          </a:prstGeom>
          <a:noFill/>
          <a:ln>
            <a:noFill/>
          </a:ln>
        </p:spPr>
      </p:pic>
      <p:pic>
        <p:nvPicPr>
          <p:cNvPr id="483" name="Google Shape;483;p34"/>
          <p:cNvPicPr preferRelativeResize="0"/>
          <p:nvPr/>
        </p:nvPicPr>
        <p:blipFill>
          <a:blip r:embed="rId10">
            <a:alphaModFix/>
          </a:blip>
          <a:stretch>
            <a:fillRect/>
          </a:stretch>
        </p:blipFill>
        <p:spPr>
          <a:xfrm rot="-1679931">
            <a:off x="-343182" y="1119319"/>
            <a:ext cx="589975" cy="578313"/>
          </a:xfrm>
          <a:prstGeom prst="rect">
            <a:avLst/>
          </a:prstGeom>
          <a:noFill/>
          <a:ln>
            <a:noFill/>
          </a:ln>
        </p:spPr>
      </p:pic>
      <p:pic>
        <p:nvPicPr>
          <p:cNvPr id="484" name="Google Shape;484;p34"/>
          <p:cNvPicPr preferRelativeResize="0"/>
          <p:nvPr/>
        </p:nvPicPr>
        <p:blipFill>
          <a:blip r:embed="rId11">
            <a:alphaModFix/>
          </a:blip>
          <a:stretch>
            <a:fillRect/>
          </a:stretch>
        </p:blipFill>
        <p:spPr>
          <a:xfrm rot="-1680000">
            <a:off x="4867048" y="2390184"/>
            <a:ext cx="589975" cy="578293"/>
          </a:xfrm>
          <a:prstGeom prst="rect">
            <a:avLst/>
          </a:prstGeom>
          <a:noFill/>
          <a:ln>
            <a:noFill/>
          </a:ln>
        </p:spPr>
      </p:pic>
      <p:pic>
        <p:nvPicPr>
          <p:cNvPr id="485" name="Google Shape;485;p34"/>
          <p:cNvPicPr preferRelativeResize="0"/>
          <p:nvPr/>
        </p:nvPicPr>
        <p:blipFill>
          <a:blip r:embed="rId9">
            <a:alphaModFix/>
          </a:blip>
          <a:stretch>
            <a:fillRect/>
          </a:stretch>
        </p:blipFill>
        <p:spPr>
          <a:xfrm rot="-1680000">
            <a:off x="836088" y="4433974"/>
            <a:ext cx="589975" cy="578293"/>
          </a:xfrm>
          <a:prstGeom prst="rect">
            <a:avLst/>
          </a:prstGeom>
          <a:noFill/>
          <a:ln>
            <a:noFill/>
          </a:ln>
        </p:spPr>
      </p:pic>
      <p:pic>
        <p:nvPicPr>
          <p:cNvPr id="486" name="Google Shape;486;p34"/>
          <p:cNvPicPr preferRelativeResize="0"/>
          <p:nvPr/>
        </p:nvPicPr>
        <p:blipFill>
          <a:blip r:embed="rId12">
            <a:alphaModFix/>
          </a:blip>
          <a:stretch>
            <a:fillRect/>
          </a:stretch>
        </p:blipFill>
        <p:spPr>
          <a:xfrm rot="-1680000">
            <a:off x="-455667" y="4909492"/>
            <a:ext cx="589975" cy="578299"/>
          </a:xfrm>
          <a:prstGeom prst="rect">
            <a:avLst/>
          </a:prstGeom>
          <a:noFill/>
          <a:ln>
            <a:noFill/>
          </a:ln>
        </p:spPr>
      </p:pic>
      <p:pic>
        <p:nvPicPr>
          <p:cNvPr id="487" name="Google Shape;487;p34"/>
          <p:cNvPicPr preferRelativeResize="0"/>
          <p:nvPr/>
        </p:nvPicPr>
        <p:blipFill>
          <a:blip r:embed="rId4">
            <a:alphaModFix/>
          </a:blip>
          <a:stretch>
            <a:fillRect/>
          </a:stretch>
        </p:blipFill>
        <p:spPr>
          <a:xfrm rot="-1679966">
            <a:off x="3197834" y="2303501"/>
            <a:ext cx="589975" cy="578290"/>
          </a:xfrm>
          <a:prstGeom prst="rect">
            <a:avLst/>
          </a:prstGeom>
          <a:noFill/>
          <a:ln>
            <a:noFill/>
          </a:ln>
        </p:spPr>
      </p:pic>
      <p:pic>
        <p:nvPicPr>
          <p:cNvPr id="488" name="Google Shape;488;p34"/>
          <p:cNvPicPr preferRelativeResize="0"/>
          <p:nvPr/>
        </p:nvPicPr>
        <p:blipFill>
          <a:blip r:embed="rId10">
            <a:alphaModFix/>
          </a:blip>
          <a:stretch>
            <a:fillRect/>
          </a:stretch>
        </p:blipFill>
        <p:spPr>
          <a:xfrm rot="-1679931">
            <a:off x="2271456" y="-306056"/>
            <a:ext cx="589975" cy="578313"/>
          </a:xfrm>
          <a:prstGeom prst="rect">
            <a:avLst/>
          </a:prstGeom>
          <a:noFill/>
          <a:ln>
            <a:noFill/>
          </a:ln>
        </p:spPr>
      </p:pic>
      <p:pic>
        <p:nvPicPr>
          <p:cNvPr id="489" name="Google Shape;489;p34"/>
          <p:cNvPicPr preferRelativeResize="0"/>
          <p:nvPr/>
        </p:nvPicPr>
        <p:blipFill>
          <a:blip r:embed="rId7">
            <a:alphaModFix/>
          </a:blip>
          <a:stretch>
            <a:fillRect/>
          </a:stretch>
        </p:blipFill>
        <p:spPr>
          <a:xfrm rot="-1680000">
            <a:off x="3149919" y="804982"/>
            <a:ext cx="589975" cy="578293"/>
          </a:xfrm>
          <a:prstGeom prst="rect">
            <a:avLst/>
          </a:prstGeom>
          <a:noFill/>
          <a:ln>
            <a:noFill/>
          </a:ln>
        </p:spPr>
      </p:pic>
      <p:pic>
        <p:nvPicPr>
          <p:cNvPr id="490" name="Google Shape;490;p34"/>
          <p:cNvPicPr preferRelativeResize="0"/>
          <p:nvPr/>
        </p:nvPicPr>
        <p:blipFill>
          <a:blip r:embed="rId12">
            <a:alphaModFix/>
          </a:blip>
          <a:stretch>
            <a:fillRect/>
          </a:stretch>
        </p:blipFill>
        <p:spPr>
          <a:xfrm rot="-1680000">
            <a:off x="4386925" y="3728333"/>
            <a:ext cx="589975" cy="578299"/>
          </a:xfrm>
          <a:prstGeom prst="rect">
            <a:avLst/>
          </a:prstGeom>
          <a:noFill/>
          <a:ln>
            <a:noFill/>
          </a:ln>
        </p:spPr>
      </p:pic>
      <p:pic>
        <p:nvPicPr>
          <p:cNvPr id="491" name="Google Shape;491;p34"/>
          <p:cNvPicPr preferRelativeResize="0"/>
          <p:nvPr/>
        </p:nvPicPr>
        <p:blipFill>
          <a:blip r:embed="rId6">
            <a:alphaModFix/>
          </a:blip>
          <a:stretch>
            <a:fillRect/>
          </a:stretch>
        </p:blipFill>
        <p:spPr>
          <a:xfrm rot="-1680000">
            <a:off x="4717411" y="1052035"/>
            <a:ext cx="589975" cy="578300"/>
          </a:xfrm>
          <a:prstGeom prst="rect">
            <a:avLst/>
          </a:prstGeom>
          <a:noFill/>
          <a:ln>
            <a:noFill/>
          </a:ln>
        </p:spPr>
      </p:pic>
      <p:pic>
        <p:nvPicPr>
          <p:cNvPr id="492" name="Google Shape;492;p34"/>
          <p:cNvPicPr preferRelativeResize="0"/>
          <p:nvPr/>
        </p:nvPicPr>
        <p:blipFill>
          <a:blip r:embed="rId12">
            <a:alphaModFix/>
          </a:blip>
          <a:stretch>
            <a:fillRect/>
          </a:stretch>
        </p:blipFill>
        <p:spPr>
          <a:xfrm rot="-1680000">
            <a:off x="8787720" y="259767"/>
            <a:ext cx="589975" cy="578299"/>
          </a:xfrm>
          <a:prstGeom prst="rect">
            <a:avLst/>
          </a:prstGeom>
          <a:noFill/>
          <a:ln>
            <a:noFill/>
          </a:ln>
        </p:spPr>
      </p:pic>
      <p:pic>
        <p:nvPicPr>
          <p:cNvPr id="493" name="Google Shape;493;p34"/>
          <p:cNvPicPr preferRelativeResize="0"/>
          <p:nvPr/>
        </p:nvPicPr>
        <p:blipFill>
          <a:blip r:embed="rId8">
            <a:alphaModFix/>
          </a:blip>
          <a:stretch>
            <a:fillRect/>
          </a:stretch>
        </p:blipFill>
        <p:spPr>
          <a:xfrm rot="-1680000">
            <a:off x="5875289" y="3801992"/>
            <a:ext cx="589975" cy="578293"/>
          </a:xfrm>
          <a:prstGeom prst="rect">
            <a:avLst/>
          </a:prstGeom>
          <a:noFill/>
          <a:ln>
            <a:noFill/>
          </a:ln>
        </p:spPr>
      </p:pic>
      <p:pic>
        <p:nvPicPr>
          <p:cNvPr id="494" name="Google Shape;494;p34"/>
          <p:cNvPicPr preferRelativeResize="0"/>
          <p:nvPr/>
        </p:nvPicPr>
        <p:blipFill>
          <a:blip r:embed="rId11">
            <a:alphaModFix/>
          </a:blip>
          <a:stretch>
            <a:fillRect/>
          </a:stretch>
        </p:blipFill>
        <p:spPr>
          <a:xfrm rot="-1680000">
            <a:off x="4673211" y="17422"/>
            <a:ext cx="589975" cy="578293"/>
          </a:xfrm>
          <a:prstGeom prst="rect">
            <a:avLst/>
          </a:prstGeom>
          <a:noFill/>
          <a:ln>
            <a:noFill/>
          </a:ln>
        </p:spPr>
      </p:pic>
      <p:pic>
        <p:nvPicPr>
          <p:cNvPr id="495" name="Google Shape;495;p34"/>
          <p:cNvPicPr preferRelativeResize="0"/>
          <p:nvPr/>
        </p:nvPicPr>
        <p:blipFill>
          <a:blip r:embed="rId9">
            <a:alphaModFix/>
          </a:blip>
          <a:stretch>
            <a:fillRect/>
          </a:stretch>
        </p:blipFill>
        <p:spPr>
          <a:xfrm rot="-1680000">
            <a:off x="6023050" y="961124"/>
            <a:ext cx="589975" cy="578293"/>
          </a:xfrm>
          <a:prstGeom prst="rect">
            <a:avLst/>
          </a:prstGeom>
          <a:noFill/>
          <a:ln>
            <a:noFill/>
          </a:ln>
        </p:spPr>
      </p:pic>
      <p:pic>
        <p:nvPicPr>
          <p:cNvPr id="496" name="Google Shape;496;p34"/>
          <p:cNvPicPr preferRelativeResize="0"/>
          <p:nvPr/>
        </p:nvPicPr>
        <p:blipFill>
          <a:blip r:embed="rId5">
            <a:alphaModFix/>
          </a:blip>
          <a:stretch>
            <a:fillRect/>
          </a:stretch>
        </p:blipFill>
        <p:spPr>
          <a:xfrm rot="-1680000">
            <a:off x="6643022" y="2381557"/>
            <a:ext cx="589975" cy="578293"/>
          </a:xfrm>
          <a:prstGeom prst="rect">
            <a:avLst/>
          </a:prstGeom>
          <a:noFill/>
          <a:ln>
            <a:noFill/>
          </a:ln>
        </p:spPr>
      </p:pic>
      <p:pic>
        <p:nvPicPr>
          <p:cNvPr id="497" name="Google Shape;497;p34"/>
          <p:cNvPicPr preferRelativeResize="0"/>
          <p:nvPr/>
        </p:nvPicPr>
        <p:blipFill>
          <a:blip r:embed="rId11">
            <a:alphaModFix/>
          </a:blip>
          <a:stretch>
            <a:fillRect/>
          </a:stretch>
        </p:blipFill>
        <p:spPr>
          <a:xfrm rot="-1680000">
            <a:off x="7363636" y="4121909"/>
            <a:ext cx="589975" cy="578293"/>
          </a:xfrm>
          <a:prstGeom prst="rect">
            <a:avLst/>
          </a:prstGeom>
          <a:noFill/>
          <a:ln>
            <a:noFill/>
          </a:ln>
        </p:spPr>
      </p:pic>
      <p:pic>
        <p:nvPicPr>
          <p:cNvPr id="498" name="Google Shape;498;p34"/>
          <p:cNvPicPr preferRelativeResize="0"/>
          <p:nvPr/>
        </p:nvPicPr>
        <p:blipFill>
          <a:blip r:embed="rId8">
            <a:alphaModFix/>
          </a:blip>
          <a:stretch>
            <a:fillRect/>
          </a:stretch>
        </p:blipFill>
        <p:spPr>
          <a:xfrm rot="-1680000">
            <a:off x="6516876" y="4970530"/>
            <a:ext cx="589975" cy="578293"/>
          </a:xfrm>
          <a:prstGeom prst="rect">
            <a:avLst/>
          </a:prstGeom>
          <a:noFill/>
          <a:ln>
            <a:noFill/>
          </a:ln>
        </p:spPr>
      </p:pic>
      <p:pic>
        <p:nvPicPr>
          <p:cNvPr id="499" name="Google Shape;499;p34"/>
          <p:cNvPicPr preferRelativeResize="0"/>
          <p:nvPr/>
        </p:nvPicPr>
        <p:blipFill>
          <a:blip r:embed="rId4">
            <a:alphaModFix/>
          </a:blip>
          <a:stretch>
            <a:fillRect/>
          </a:stretch>
        </p:blipFill>
        <p:spPr>
          <a:xfrm rot="-1679966">
            <a:off x="7435434" y="1143626"/>
            <a:ext cx="589975" cy="578290"/>
          </a:xfrm>
          <a:prstGeom prst="rect">
            <a:avLst/>
          </a:prstGeom>
          <a:noFill/>
          <a:ln>
            <a:noFill/>
          </a:ln>
        </p:spPr>
      </p:pic>
      <p:pic>
        <p:nvPicPr>
          <p:cNvPr id="500" name="Google Shape;500;p34"/>
          <p:cNvPicPr preferRelativeResize="0"/>
          <p:nvPr/>
        </p:nvPicPr>
        <p:blipFill>
          <a:blip r:embed="rId12">
            <a:alphaModFix/>
          </a:blip>
          <a:stretch>
            <a:fillRect/>
          </a:stretch>
        </p:blipFill>
        <p:spPr>
          <a:xfrm rot="-1680000">
            <a:off x="8688675" y="4121908"/>
            <a:ext cx="589975" cy="578299"/>
          </a:xfrm>
          <a:prstGeom prst="rect">
            <a:avLst/>
          </a:prstGeom>
          <a:noFill/>
          <a:ln>
            <a:noFill/>
          </a:ln>
        </p:spPr>
      </p:pic>
      <p:pic>
        <p:nvPicPr>
          <p:cNvPr id="501" name="Google Shape;501;p34"/>
          <p:cNvPicPr preferRelativeResize="0"/>
          <p:nvPr/>
        </p:nvPicPr>
        <p:blipFill>
          <a:blip r:embed="rId13">
            <a:alphaModFix/>
          </a:blip>
          <a:stretch>
            <a:fillRect/>
          </a:stretch>
        </p:blipFill>
        <p:spPr>
          <a:xfrm rot="-1680000">
            <a:off x="6815465" y="-139621"/>
            <a:ext cx="589975" cy="578300"/>
          </a:xfrm>
          <a:prstGeom prst="rect">
            <a:avLst/>
          </a:prstGeom>
          <a:noFill/>
          <a:ln>
            <a:noFill/>
          </a:ln>
        </p:spPr>
      </p:pic>
      <p:pic>
        <p:nvPicPr>
          <p:cNvPr id="502" name="Google Shape;502;p34"/>
          <p:cNvPicPr preferRelativeResize="0"/>
          <p:nvPr/>
        </p:nvPicPr>
        <p:blipFill>
          <a:blip r:embed="rId8">
            <a:alphaModFix/>
          </a:blip>
          <a:stretch>
            <a:fillRect/>
          </a:stretch>
        </p:blipFill>
        <p:spPr>
          <a:xfrm rot="-1680000">
            <a:off x="6173951" y="-1344570"/>
            <a:ext cx="589975" cy="578293"/>
          </a:xfrm>
          <a:prstGeom prst="rect">
            <a:avLst/>
          </a:prstGeom>
          <a:noFill/>
          <a:ln>
            <a:noFill/>
          </a:ln>
        </p:spPr>
      </p:pic>
      <p:pic>
        <p:nvPicPr>
          <p:cNvPr id="503" name="Google Shape;503;p34"/>
          <p:cNvPicPr preferRelativeResize="0"/>
          <p:nvPr/>
        </p:nvPicPr>
        <p:blipFill>
          <a:blip r:embed="rId14">
            <a:alphaModFix/>
          </a:blip>
          <a:stretch>
            <a:fillRect/>
          </a:stretch>
        </p:blipFill>
        <p:spPr>
          <a:xfrm rot="-1680000">
            <a:off x="5724461" y="-2047173"/>
            <a:ext cx="589975" cy="578293"/>
          </a:xfrm>
          <a:prstGeom prst="rect">
            <a:avLst/>
          </a:prstGeom>
          <a:noFill/>
          <a:ln>
            <a:noFill/>
          </a:ln>
        </p:spPr>
      </p:pic>
      <p:pic>
        <p:nvPicPr>
          <p:cNvPr id="504" name="Google Shape;504;p34"/>
          <p:cNvPicPr preferRelativeResize="0"/>
          <p:nvPr/>
        </p:nvPicPr>
        <p:blipFill>
          <a:blip r:embed="rId15">
            <a:alphaModFix/>
          </a:blip>
          <a:stretch>
            <a:fillRect/>
          </a:stretch>
        </p:blipFill>
        <p:spPr>
          <a:xfrm rot="-1680000">
            <a:off x="-237795" y="3550501"/>
            <a:ext cx="589975" cy="578300"/>
          </a:xfrm>
          <a:prstGeom prst="rect">
            <a:avLst/>
          </a:prstGeom>
          <a:noFill/>
          <a:ln>
            <a:noFill/>
          </a:ln>
        </p:spPr>
      </p:pic>
      <p:pic>
        <p:nvPicPr>
          <p:cNvPr id="505" name="Google Shape;505;p34"/>
          <p:cNvPicPr preferRelativeResize="0"/>
          <p:nvPr/>
        </p:nvPicPr>
        <p:blipFill>
          <a:blip r:embed="rId16">
            <a:alphaModFix/>
          </a:blip>
          <a:stretch>
            <a:fillRect/>
          </a:stretch>
        </p:blipFill>
        <p:spPr>
          <a:xfrm rot="-1680000">
            <a:off x="7913225" y="2857243"/>
            <a:ext cx="589975" cy="578293"/>
          </a:xfrm>
          <a:prstGeom prst="rect">
            <a:avLst/>
          </a:prstGeom>
          <a:noFill/>
          <a:ln>
            <a:noFill/>
          </a:ln>
        </p:spPr>
      </p:pic>
      <p:sp>
        <p:nvSpPr>
          <p:cNvPr id="506" name="Google Shape;506;p34"/>
          <p:cNvSpPr txBox="1"/>
          <p:nvPr/>
        </p:nvSpPr>
        <p:spPr>
          <a:xfrm>
            <a:off x="2635188" y="2177975"/>
            <a:ext cx="3873600" cy="338700"/>
          </a:xfrm>
          <a:prstGeom prst="rect">
            <a:avLst/>
          </a:prstGeom>
          <a:noFill/>
          <a:ln>
            <a:noFill/>
          </a:ln>
        </p:spPr>
        <p:txBody>
          <a:bodyPr anchorCtr="0" anchor="t" bIns="91425" lIns="90000" spcFirstLastPara="1" rIns="91425" wrap="square" tIns="91425">
            <a:spAutoFit/>
          </a:bodyPr>
          <a:lstStyle/>
          <a:p>
            <a:pPr indent="0" lvl="0" marL="0" rtl="0" algn="ctr">
              <a:spcBef>
                <a:spcPts val="0"/>
              </a:spcBef>
              <a:spcAft>
                <a:spcPts val="0"/>
              </a:spcAft>
              <a:buNone/>
            </a:pPr>
            <a:r>
              <a:rPr lang="fr" sz="1000">
                <a:solidFill>
                  <a:schemeClr val="dk2"/>
                </a:solidFill>
                <a:latin typeface="Montserrat"/>
                <a:ea typeface="Montserrat"/>
                <a:cs typeface="Montserrat"/>
                <a:sym typeface="Montserrat"/>
              </a:rPr>
              <a:t>M     E     R     C     I     Y     A     N     I     S</a:t>
            </a:r>
            <a:endParaRPr sz="1000">
              <a:solidFill>
                <a:schemeClr val="dk2"/>
              </a:solidFill>
              <a:latin typeface="Montserrat"/>
              <a:ea typeface="Montserrat"/>
              <a:cs typeface="Montserrat"/>
              <a:sym typeface="Montserrat"/>
            </a:endParaRPr>
          </a:p>
        </p:txBody>
      </p:sp>
      <p:pic>
        <p:nvPicPr>
          <p:cNvPr id="507" name="Google Shape;507;p34"/>
          <p:cNvPicPr preferRelativeResize="0"/>
          <p:nvPr/>
        </p:nvPicPr>
        <p:blipFill>
          <a:blip r:embed="rId10">
            <a:alphaModFix/>
          </a:blip>
          <a:stretch>
            <a:fillRect/>
          </a:stretch>
        </p:blipFill>
        <p:spPr>
          <a:xfrm rot="-1679931">
            <a:off x="2736431" y="3636994"/>
            <a:ext cx="589975" cy="57831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16"/>
          <p:cNvSpPr txBox="1"/>
          <p:nvPr/>
        </p:nvSpPr>
        <p:spPr>
          <a:xfrm>
            <a:off x="731350" y="263775"/>
            <a:ext cx="5323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000">
                <a:latin typeface="Calistoga"/>
                <a:ea typeface="Calistoga"/>
                <a:cs typeface="Calistoga"/>
                <a:sym typeface="Calistoga"/>
              </a:rPr>
              <a:t>Présentation de MerciYanis</a:t>
            </a:r>
            <a:endParaRPr sz="2000">
              <a:latin typeface="Calistoga"/>
              <a:ea typeface="Calistoga"/>
              <a:cs typeface="Calistoga"/>
              <a:sym typeface="Calistoga"/>
            </a:endParaRPr>
          </a:p>
        </p:txBody>
      </p:sp>
      <p:sp>
        <p:nvSpPr>
          <p:cNvPr id="110" name="Google Shape;110;p16"/>
          <p:cNvSpPr/>
          <p:nvPr/>
        </p:nvSpPr>
        <p:spPr>
          <a:xfrm>
            <a:off x="837300" y="815600"/>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16"/>
          <p:cNvSpPr txBox="1"/>
          <p:nvPr/>
        </p:nvSpPr>
        <p:spPr>
          <a:xfrm>
            <a:off x="837300" y="815600"/>
            <a:ext cx="30000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chemeClr val="lt1"/>
                </a:solidFill>
                <a:latin typeface="Montserrat"/>
                <a:ea typeface="Montserrat"/>
                <a:cs typeface="Montserrat"/>
                <a:sym typeface="Montserrat"/>
              </a:rPr>
              <a:t>Nos</a:t>
            </a:r>
            <a:r>
              <a:rPr b="1" lang="fr" sz="1300">
                <a:solidFill>
                  <a:schemeClr val="lt1"/>
                </a:solidFill>
                <a:latin typeface="Montserrat"/>
                <a:ea typeface="Montserrat"/>
                <a:cs typeface="Montserrat"/>
                <a:sym typeface="Montserrat"/>
              </a:rPr>
              <a:t> chiffres clés</a:t>
            </a:r>
            <a:endParaRPr b="1" sz="1300">
              <a:solidFill>
                <a:schemeClr val="lt1"/>
              </a:solidFill>
              <a:latin typeface="Montserrat"/>
              <a:ea typeface="Montserrat"/>
              <a:cs typeface="Montserrat"/>
              <a:sym typeface="Montserrat"/>
            </a:endParaRPr>
          </a:p>
        </p:txBody>
      </p:sp>
      <p:pic>
        <p:nvPicPr>
          <p:cNvPr id="112" name="Google Shape;112;p16"/>
          <p:cNvPicPr preferRelativeResize="0"/>
          <p:nvPr/>
        </p:nvPicPr>
        <p:blipFill>
          <a:blip r:embed="rId3">
            <a:alphaModFix/>
          </a:blip>
          <a:stretch>
            <a:fillRect/>
          </a:stretch>
        </p:blipFill>
        <p:spPr>
          <a:xfrm>
            <a:off x="1029075" y="1420588"/>
            <a:ext cx="1092508" cy="808400"/>
          </a:xfrm>
          <a:prstGeom prst="rect">
            <a:avLst/>
          </a:prstGeom>
          <a:noFill/>
          <a:ln>
            <a:noFill/>
          </a:ln>
          <a:effectLst>
            <a:outerShdw blurRad="57150" rotWithShape="0" algn="bl" dir="5400000" dist="19050">
              <a:srgbClr val="000000">
                <a:alpha val="50000"/>
              </a:srgbClr>
            </a:outerShdw>
          </a:effectLst>
        </p:spPr>
      </p:pic>
      <p:pic>
        <p:nvPicPr>
          <p:cNvPr id="113" name="Google Shape;113;p16"/>
          <p:cNvPicPr preferRelativeResize="0"/>
          <p:nvPr/>
        </p:nvPicPr>
        <p:blipFill>
          <a:blip r:embed="rId4">
            <a:alphaModFix/>
          </a:blip>
          <a:stretch>
            <a:fillRect/>
          </a:stretch>
        </p:blipFill>
        <p:spPr>
          <a:xfrm>
            <a:off x="1029075" y="2658387"/>
            <a:ext cx="1092501" cy="673863"/>
          </a:xfrm>
          <a:prstGeom prst="rect">
            <a:avLst/>
          </a:prstGeom>
          <a:noFill/>
          <a:ln>
            <a:noFill/>
          </a:ln>
          <a:effectLst>
            <a:outerShdw blurRad="57150" rotWithShape="0" algn="bl" dir="5400000" dist="19050">
              <a:srgbClr val="000000">
                <a:alpha val="50000"/>
              </a:srgbClr>
            </a:outerShdw>
          </a:effectLst>
        </p:spPr>
      </p:pic>
      <p:pic>
        <p:nvPicPr>
          <p:cNvPr id="114" name="Google Shape;114;p16"/>
          <p:cNvPicPr preferRelativeResize="0"/>
          <p:nvPr/>
        </p:nvPicPr>
        <p:blipFill>
          <a:blip r:embed="rId5">
            <a:alphaModFix/>
          </a:blip>
          <a:stretch>
            <a:fillRect/>
          </a:stretch>
        </p:blipFill>
        <p:spPr>
          <a:xfrm>
            <a:off x="4787852" y="1446925"/>
            <a:ext cx="1092499" cy="674747"/>
          </a:xfrm>
          <a:prstGeom prst="rect">
            <a:avLst/>
          </a:prstGeom>
          <a:noFill/>
          <a:ln>
            <a:noFill/>
          </a:ln>
          <a:effectLst>
            <a:outerShdw blurRad="57150" rotWithShape="0" algn="bl" dir="5400000" dist="19050">
              <a:srgbClr val="000000">
                <a:alpha val="50000"/>
              </a:srgbClr>
            </a:outerShdw>
          </a:effectLst>
        </p:spPr>
      </p:pic>
      <p:pic>
        <p:nvPicPr>
          <p:cNvPr id="115" name="Google Shape;115;p16"/>
          <p:cNvPicPr preferRelativeResize="0"/>
          <p:nvPr/>
        </p:nvPicPr>
        <p:blipFill>
          <a:blip r:embed="rId6">
            <a:alphaModFix/>
          </a:blip>
          <a:stretch>
            <a:fillRect/>
          </a:stretch>
        </p:blipFill>
        <p:spPr>
          <a:xfrm>
            <a:off x="1029076" y="3761663"/>
            <a:ext cx="1092500" cy="1050679"/>
          </a:xfrm>
          <a:prstGeom prst="rect">
            <a:avLst/>
          </a:prstGeom>
          <a:noFill/>
          <a:ln>
            <a:noFill/>
          </a:ln>
          <a:effectLst>
            <a:outerShdw blurRad="57150" rotWithShape="0" algn="bl" dir="5400000" dist="19050">
              <a:srgbClr val="000000">
                <a:alpha val="50000"/>
              </a:srgbClr>
            </a:outerShdw>
          </a:effectLst>
        </p:spPr>
      </p:pic>
      <p:pic>
        <p:nvPicPr>
          <p:cNvPr id="116" name="Google Shape;116;p16"/>
          <p:cNvPicPr preferRelativeResize="0"/>
          <p:nvPr/>
        </p:nvPicPr>
        <p:blipFill>
          <a:blip r:embed="rId7">
            <a:alphaModFix/>
          </a:blip>
          <a:stretch>
            <a:fillRect/>
          </a:stretch>
        </p:blipFill>
        <p:spPr>
          <a:xfrm>
            <a:off x="4787850" y="2636625"/>
            <a:ext cx="1092500" cy="636391"/>
          </a:xfrm>
          <a:prstGeom prst="rect">
            <a:avLst/>
          </a:prstGeom>
          <a:noFill/>
          <a:ln>
            <a:noFill/>
          </a:ln>
          <a:effectLst>
            <a:outerShdw blurRad="57150" rotWithShape="0" algn="bl" dir="5400000" dist="19050">
              <a:srgbClr val="000000">
                <a:alpha val="50000"/>
              </a:srgbClr>
            </a:outerShdw>
          </a:effectLst>
        </p:spPr>
      </p:pic>
      <p:sp>
        <p:nvSpPr>
          <p:cNvPr id="117" name="Google Shape;117;p16"/>
          <p:cNvSpPr txBox="1"/>
          <p:nvPr/>
        </p:nvSpPr>
        <p:spPr>
          <a:xfrm>
            <a:off x="2307638" y="1563950"/>
            <a:ext cx="659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800">
                <a:solidFill>
                  <a:srgbClr val="395CED"/>
                </a:solidFill>
                <a:latin typeface="Calistoga"/>
                <a:ea typeface="Calistoga"/>
                <a:cs typeface="Calistoga"/>
                <a:sym typeface="Calistoga"/>
              </a:rPr>
              <a:t>15+</a:t>
            </a:r>
            <a:endParaRPr sz="1800">
              <a:solidFill>
                <a:srgbClr val="395CED"/>
              </a:solidFill>
              <a:latin typeface="Calistoga"/>
              <a:ea typeface="Calistoga"/>
              <a:cs typeface="Calistoga"/>
              <a:sym typeface="Calistoga"/>
            </a:endParaRPr>
          </a:p>
        </p:txBody>
      </p:sp>
      <p:sp>
        <p:nvSpPr>
          <p:cNvPr id="118" name="Google Shape;118;p16"/>
          <p:cNvSpPr txBox="1"/>
          <p:nvPr/>
        </p:nvSpPr>
        <p:spPr>
          <a:xfrm>
            <a:off x="2307638" y="1859688"/>
            <a:ext cx="14268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100">
                <a:latin typeface="Montserrat"/>
                <a:ea typeface="Montserrat"/>
                <a:cs typeface="Montserrat"/>
                <a:sym typeface="Montserrat"/>
              </a:rPr>
              <a:t>collaborateurs</a:t>
            </a:r>
            <a:endParaRPr sz="1100">
              <a:latin typeface="Montserrat"/>
              <a:ea typeface="Montserrat"/>
              <a:cs typeface="Montserrat"/>
              <a:sym typeface="Montserrat"/>
            </a:endParaRPr>
          </a:p>
        </p:txBody>
      </p:sp>
      <p:sp>
        <p:nvSpPr>
          <p:cNvPr id="119" name="Google Shape;119;p16"/>
          <p:cNvSpPr txBox="1"/>
          <p:nvPr/>
        </p:nvSpPr>
        <p:spPr>
          <a:xfrm>
            <a:off x="2283653" y="2642713"/>
            <a:ext cx="1643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800">
                <a:solidFill>
                  <a:srgbClr val="395CED"/>
                </a:solidFill>
                <a:latin typeface="Calistoga"/>
                <a:ea typeface="Calistoga"/>
                <a:cs typeface="Calistoga"/>
                <a:sym typeface="Calistoga"/>
              </a:rPr>
              <a:t>€1,2 millions</a:t>
            </a:r>
            <a:endParaRPr sz="1800">
              <a:solidFill>
                <a:srgbClr val="395CED"/>
              </a:solidFill>
              <a:latin typeface="Calistoga"/>
              <a:ea typeface="Calistoga"/>
              <a:cs typeface="Calistoga"/>
              <a:sym typeface="Calistoga"/>
            </a:endParaRPr>
          </a:p>
        </p:txBody>
      </p:sp>
      <p:sp>
        <p:nvSpPr>
          <p:cNvPr id="120" name="Google Shape;120;p16"/>
          <p:cNvSpPr txBox="1"/>
          <p:nvPr/>
        </p:nvSpPr>
        <p:spPr>
          <a:xfrm>
            <a:off x="2283638" y="2962963"/>
            <a:ext cx="14268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100">
                <a:latin typeface="Montserrat"/>
                <a:ea typeface="Montserrat"/>
                <a:cs typeface="Montserrat"/>
                <a:sym typeface="Montserrat"/>
              </a:rPr>
              <a:t>de fonds levés</a:t>
            </a:r>
            <a:endParaRPr sz="1100">
              <a:latin typeface="Montserrat"/>
              <a:ea typeface="Montserrat"/>
              <a:cs typeface="Montserrat"/>
              <a:sym typeface="Montserrat"/>
            </a:endParaRPr>
          </a:p>
        </p:txBody>
      </p:sp>
      <p:sp>
        <p:nvSpPr>
          <p:cNvPr id="121" name="Google Shape;121;p16"/>
          <p:cNvSpPr txBox="1"/>
          <p:nvPr/>
        </p:nvSpPr>
        <p:spPr>
          <a:xfrm>
            <a:off x="2355628" y="3929888"/>
            <a:ext cx="1643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800">
                <a:solidFill>
                  <a:srgbClr val="395CED"/>
                </a:solidFill>
                <a:latin typeface="Calistoga"/>
                <a:ea typeface="Calistoga"/>
                <a:cs typeface="Calistoga"/>
                <a:sym typeface="Calistoga"/>
              </a:rPr>
              <a:t>+20 000</a:t>
            </a:r>
            <a:endParaRPr sz="1800">
              <a:solidFill>
                <a:srgbClr val="395CED"/>
              </a:solidFill>
              <a:latin typeface="Calistoga"/>
              <a:ea typeface="Calistoga"/>
              <a:cs typeface="Calistoga"/>
              <a:sym typeface="Calistoga"/>
            </a:endParaRPr>
          </a:p>
        </p:txBody>
      </p:sp>
      <p:sp>
        <p:nvSpPr>
          <p:cNvPr id="122" name="Google Shape;122;p16"/>
          <p:cNvSpPr txBox="1"/>
          <p:nvPr/>
        </p:nvSpPr>
        <p:spPr>
          <a:xfrm>
            <a:off x="2355627" y="4214863"/>
            <a:ext cx="16434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100">
                <a:latin typeface="Montserrat"/>
                <a:ea typeface="Montserrat"/>
                <a:cs typeface="Montserrat"/>
                <a:sym typeface="Montserrat"/>
              </a:rPr>
              <a:t>capteurs déployés</a:t>
            </a:r>
            <a:endParaRPr sz="1100">
              <a:latin typeface="Montserrat"/>
              <a:ea typeface="Montserrat"/>
              <a:cs typeface="Montserrat"/>
              <a:sym typeface="Montserrat"/>
            </a:endParaRPr>
          </a:p>
        </p:txBody>
      </p:sp>
      <p:sp>
        <p:nvSpPr>
          <p:cNvPr id="123" name="Google Shape;123;p16"/>
          <p:cNvSpPr txBox="1"/>
          <p:nvPr/>
        </p:nvSpPr>
        <p:spPr>
          <a:xfrm>
            <a:off x="6121850" y="1522150"/>
            <a:ext cx="874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800">
                <a:solidFill>
                  <a:srgbClr val="395CED"/>
                </a:solidFill>
                <a:latin typeface="Calistoga"/>
                <a:ea typeface="Calistoga"/>
                <a:cs typeface="Calistoga"/>
                <a:sym typeface="Calistoga"/>
              </a:rPr>
              <a:t>+200</a:t>
            </a:r>
            <a:endParaRPr sz="1800">
              <a:solidFill>
                <a:srgbClr val="395CED"/>
              </a:solidFill>
              <a:latin typeface="Calistoga"/>
              <a:ea typeface="Calistoga"/>
              <a:cs typeface="Calistoga"/>
              <a:sym typeface="Calistoga"/>
            </a:endParaRPr>
          </a:p>
        </p:txBody>
      </p:sp>
      <p:sp>
        <p:nvSpPr>
          <p:cNvPr id="124" name="Google Shape;124;p16"/>
          <p:cNvSpPr txBox="1"/>
          <p:nvPr/>
        </p:nvSpPr>
        <p:spPr>
          <a:xfrm>
            <a:off x="6121838" y="1817888"/>
            <a:ext cx="14268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100">
                <a:latin typeface="Montserrat"/>
                <a:ea typeface="Montserrat"/>
                <a:cs typeface="Montserrat"/>
                <a:sym typeface="Montserrat"/>
              </a:rPr>
              <a:t>clients</a:t>
            </a:r>
            <a:endParaRPr sz="1100">
              <a:latin typeface="Montserrat"/>
              <a:ea typeface="Montserrat"/>
              <a:cs typeface="Montserrat"/>
              <a:sym typeface="Montserrat"/>
            </a:endParaRPr>
          </a:p>
        </p:txBody>
      </p:sp>
      <p:sp>
        <p:nvSpPr>
          <p:cNvPr id="125" name="Google Shape;125;p16"/>
          <p:cNvSpPr txBox="1"/>
          <p:nvPr/>
        </p:nvSpPr>
        <p:spPr>
          <a:xfrm>
            <a:off x="6054853" y="2619200"/>
            <a:ext cx="1643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800">
                <a:solidFill>
                  <a:srgbClr val="395CED"/>
                </a:solidFill>
                <a:latin typeface="Calistoga"/>
                <a:ea typeface="Calistoga"/>
                <a:cs typeface="Calistoga"/>
                <a:sym typeface="Calistoga"/>
              </a:rPr>
              <a:t>9,5/10</a:t>
            </a:r>
            <a:endParaRPr sz="1800">
              <a:solidFill>
                <a:srgbClr val="395CED"/>
              </a:solidFill>
              <a:latin typeface="Calistoga"/>
              <a:ea typeface="Calistoga"/>
              <a:cs typeface="Calistoga"/>
              <a:sym typeface="Calistoga"/>
            </a:endParaRPr>
          </a:p>
        </p:txBody>
      </p:sp>
      <p:sp>
        <p:nvSpPr>
          <p:cNvPr id="126" name="Google Shape;126;p16"/>
          <p:cNvSpPr txBox="1"/>
          <p:nvPr/>
        </p:nvSpPr>
        <p:spPr>
          <a:xfrm>
            <a:off x="6054850" y="2939475"/>
            <a:ext cx="23886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100">
                <a:latin typeface="Montserrat"/>
                <a:ea typeface="Montserrat"/>
                <a:cs typeface="Montserrat"/>
                <a:sym typeface="Montserrat"/>
              </a:rPr>
              <a:t>note attribuée par nos clients</a:t>
            </a:r>
            <a:endParaRPr sz="1100">
              <a:latin typeface="Montserrat"/>
              <a:ea typeface="Montserrat"/>
              <a:cs typeface="Montserrat"/>
              <a:sym typeface="Montserrat"/>
            </a:endParaRPr>
          </a:p>
        </p:txBody>
      </p:sp>
      <p:sp>
        <p:nvSpPr>
          <p:cNvPr id="127" name="Google Shape;127;p16"/>
          <p:cNvSpPr txBox="1"/>
          <p:nvPr/>
        </p:nvSpPr>
        <p:spPr>
          <a:xfrm>
            <a:off x="6121853" y="3928825"/>
            <a:ext cx="1643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800">
                <a:solidFill>
                  <a:srgbClr val="395CED"/>
                </a:solidFill>
                <a:latin typeface="Calistoga"/>
                <a:ea typeface="Calistoga"/>
                <a:cs typeface="Calistoga"/>
                <a:sym typeface="Calistoga"/>
              </a:rPr>
              <a:t>+100 000</a:t>
            </a:r>
            <a:endParaRPr sz="1800">
              <a:solidFill>
                <a:srgbClr val="395CED"/>
              </a:solidFill>
              <a:latin typeface="Calistoga"/>
              <a:ea typeface="Calistoga"/>
              <a:cs typeface="Calistoga"/>
              <a:sym typeface="Calistoga"/>
            </a:endParaRPr>
          </a:p>
        </p:txBody>
      </p:sp>
      <p:sp>
        <p:nvSpPr>
          <p:cNvPr id="128" name="Google Shape;128;p16"/>
          <p:cNvSpPr txBox="1"/>
          <p:nvPr/>
        </p:nvSpPr>
        <p:spPr>
          <a:xfrm>
            <a:off x="6157802" y="4233000"/>
            <a:ext cx="16434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100">
                <a:latin typeface="Montserrat"/>
                <a:ea typeface="Montserrat"/>
                <a:cs typeface="Montserrat"/>
                <a:sym typeface="Montserrat"/>
              </a:rPr>
              <a:t>passages validés</a:t>
            </a:r>
            <a:endParaRPr sz="1100">
              <a:latin typeface="Montserrat"/>
              <a:ea typeface="Montserrat"/>
              <a:cs typeface="Montserrat"/>
              <a:sym typeface="Montserrat"/>
            </a:endParaRPr>
          </a:p>
        </p:txBody>
      </p:sp>
      <p:pic>
        <p:nvPicPr>
          <p:cNvPr id="129" name="Google Shape;129;p16"/>
          <p:cNvPicPr preferRelativeResize="0"/>
          <p:nvPr/>
        </p:nvPicPr>
        <p:blipFill>
          <a:blip r:embed="rId8">
            <a:alphaModFix/>
          </a:blip>
          <a:stretch>
            <a:fillRect/>
          </a:stretch>
        </p:blipFill>
        <p:spPr>
          <a:xfrm>
            <a:off x="4728738" y="3950076"/>
            <a:ext cx="1210720" cy="673875"/>
          </a:xfrm>
          <a:prstGeom prst="rect">
            <a:avLst/>
          </a:prstGeom>
          <a:noFill/>
          <a:ln>
            <a:noFill/>
          </a:ln>
          <a:effectLst>
            <a:outerShdw blurRad="57150" rotWithShape="0" algn="bl" dir="5400000" dist="19050">
              <a:srgbClr val="000000">
                <a:alpha val="50000"/>
              </a:srgbClr>
            </a:outerShdw>
          </a:effectLst>
        </p:spPr>
      </p:pic>
      <p:sp>
        <p:nvSpPr>
          <p:cNvPr id="130" name="Google Shape;130;p16"/>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134" name="Shape 134"/>
        <p:cNvGrpSpPr/>
        <p:nvPr/>
      </p:nvGrpSpPr>
      <p:grpSpPr>
        <a:xfrm>
          <a:off x="0" y="0"/>
          <a:ext cx="0" cy="0"/>
          <a:chOff x="0" y="0"/>
          <a:chExt cx="0" cy="0"/>
        </a:xfrm>
      </p:grpSpPr>
      <p:sp>
        <p:nvSpPr>
          <p:cNvPr id="135" name="Google Shape;135;p17"/>
          <p:cNvSpPr/>
          <p:nvPr/>
        </p:nvSpPr>
        <p:spPr>
          <a:xfrm>
            <a:off x="666750" y="567018"/>
            <a:ext cx="8113948" cy="4104399"/>
          </a:xfrm>
          <a:custGeom>
            <a:rect b="b" l="l" r="r" t="t"/>
            <a:pathLst>
              <a:path extrusionOk="0" h="1272682" w="2515953">
                <a:moveTo>
                  <a:pt x="2391492" y="1272682"/>
                </a:moveTo>
                <a:lnTo>
                  <a:pt x="124460" y="1272682"/>
                </a:lnTo>
                <a:cubicBezTo>
                  <a:pt x="55880" y="1272682"/>
                  <a:pt x="0" y="1216802"/>
                  <a:pt x="0" y="1148222"/>
                </a:cubicBezTo>
                <a:lnTo>
                  <a:pt x="0" y="124460"/>
                </a:lnTo>
                <a:cubicBezTo>
                  <a:pt x="0" y="55880"/>
                  <a:pt x="55880" y="0"/>
                  <a:pt x="124460" y="0"/>
                </a:cubicBezTo>
                <a:lnTo>
                  <a:pt x="2391493" y="0"/>
                </a:lnTo>
                <a:cubicBezTo>
                  <a:pt x="2460073" y="0"/>
                  <a:pt x="2515953" y="55880"/>
                  <a:pt x="2515953" y="124460"/>
                </a:cubicBezTo>
                <a:lnTo>
                  <a:pt x="2515953" y="1148222"/>
                </a:lnTo>
                <a:cubicBezTo>
                  <a:pt x="2515953" y="1216802"/>
                  <a:pt x="2460073" y="1272682"/>
                  <a:pt x="2391493" y="1272682"/>
                </a:cubicBezTo>
                <a:close/>
              </a:path>
            </a:pathLst>
          </a:custGeom>
          <a:solidFill>
            <a:srgbClr val="FDE1D8">
              <a:alpha val="49800"/>
            </a:srgbClr>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36" name="Google Shape;136;p17"/>
          <p:cNvSpPr txBox="1"/>
          <p:nvPr/>
        </p:nvSpPr>
        <p:spPr>
          <a:xfrm>
            <a:off x="1755825" y="2018175"/>
            <a:ext cx="5935800" cy="1431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4500">
                <a:latin typeface="Calistoga"/>
                <a:ea typeface="Calistoga"/>
                <a:cs typeface="Calistoga"/>
                <a:sym typeface="Calistoga"/>
              </a:rPr>
              <a:t>Une plateforme,</a:t>
            </a:r>
            <a:endParaRPr sz="4500">
              <a:latin typeface="Calistoga"/>
              <a:ea typeface="Calistoga"/>
              <a:cs typeface="Calistoga"/>
              <a:sym typeface="Calistoga"/>
            </a:endParaRPr>
          </a:p>
          <a:p>
            <a:pPr indent="0" lvl="0" marL="0" rtl="0" algn="ctr">
              <a:spcBef>
                <a:spcPts val="0"/>
              </a:spcBef>
              <a:spcAft>
                <a:spcPts val="0"/>
              </a:spcAft>
              <a:buNone/>
            </a:pPr>
            <a:r>
              <a:rPr i="1" lang="fr" sz="1800">
                <a:latin typeface="Calistoga"/>
                <a:ea typeface="Calistoga"/>
                <a:cs typeface="Calistoga"/>
                <a:sym typeface="Calistoga"/>
              </a:rPr>
              <a:t>un interlocuteur, une multitude de modules &amp; d’objets connectés</a:t>
            </a:r>
            <a:endParaRPr i="1" sz="1800">
              <a:latin typeface="Calistoga"/>
              <a:ea typeface="Calistoga"/>
              <a:cs typeface="Calistoga"/>
              <a:sym typeface="Calistoga"/>
            </a:endParaRPr>
          </a:p>
        </p:txBody>
      </p:sp>
      <p:sp>
        <p:nvSpPr>
          <p:cNvPr id="137" name="Google Shape;137;p17"/>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141" name="Shape 141"/>
        <p:cNvGrpSpPr/>
        <p:nvPr/>
      </p:nvGrpSpPr>
      <p:grpSpPr>
        <a:xfrm>
          <a:off x="0" y="0"/>
          <a:ext cx="0" cy="0"/>
          <a:chOff x="0" y="0"/>
          <a:chExt cx="0" cy="0"/>
        </a:xfrm>
      </p:grpSpPr>
      <p:sp>
        <p:nvSpPr>
          <p:cNvPr id="142" name="Google Shape;142;p18"/>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143" name="Google Shape;143;p18"/>
          <p:cNvPicPr preferRelativeResize="0"/>
          <p:nvPr/>
        </p:nvPicPr>
        <p:blipFill>
          <a:blip r:embed="rId3">
            <a:alphaModFix/>
          </a:blip>
          <a:stretch>
            <a:fillRect/>
          </a:stretch>
        </p:blipFill>
        <p:spPr>
          <a:xfrm>
            <a:off x="3161873" y="1266182"/>
            <a:ext cx="1621628" cy="1091343"/>
          </a:xfrm>
          <a:prstGeom prst="rect">
            <a:avLst/>
          </a:prstGeom>
          <a:noFill/>
          <a:ln>
            <a:noFill/>
          </a:ln>
        </p:spPr>
      </p:pic>
      <p:pic>
        <p:nvPicPr>
          <p:cNvPr id="144" name="Google Shape;144;p18"/>
          <p:cNvPicPr preferRelativeResize="0"/>
          <p:nvPr/>
        </p:nvPicPr>
        <p:blipFill rotWithShape="1">
          <a:blip r:embed="rId4">
            <a:alphaModFix/>
          </a:blip>
          <a:srcRect b="2467" l="0" r="2315" t="0"/>
          <a:stretch/>
        </p:blipFill>
        <p:spPr>
          <a:xfrm>
            <a:off x="3370338" y="1434198"/>
            <a:ext cx="1204697" cy="733050"/>
          </a:xfrm>
          <a:prstGeom prst="rect">
            <a:avLst/>
          </a:prstGeom>
          <a:noFill/>
          <a:ln>
            <a:noFill/>
          </a:ln>
          <a:effectLst>
            <a:outerShdw blurRad="57150" rotWithShape="0" algn="bl" dir="5400000" dist="19050">
              <a:srgbClr val="000000">
                <a:alpha val="50000"/>
              </a:srgbClr>
            </a:outerShdw>
          </a:effectLst>
        </p:spPr>
      </p:pic>
      <p:pic>
        <p:nvPicPr>
          <p:cNvPr id="145" name="Google Shape;145;p18"/>
          <p:cNvPicPr preferRelativeResize="0"/>
          <p:nvPr/>
        </p:nvPicPr>
        <p:blipFill>
          <a:blip r:embed="rId3">
            <a:alphaModFix/>
          </a:blip>
          <a:stretch>
            <a:fillRect/>
          </a:stretch>
        </p:blipFill>
        <p:spPr>
          <a:xfrm>
            <a:off x="3695238" y="1650288"/>
            <a:ext cx="1657575" cy="1225848"/>
          </a:xfrm>
          <a:prstGeom prst="rect">
            <a:avLst/>
          </a:prstGeom>
          <a:noFill/>
          <a:ln>
            <a:noFill/>
          </a:ln>
        </p:spPr>
      </p:pic>
      <p:pic>
        <p:nvPicPr>
          <p:cNvPr id="146" name="Google Shape;146;p18"/>
          <p:cNvPicPr preferRelativeResize="0"/>
          <p:nvPr/>
        </p:nvPicPr>
        <p:blipFill rotWithShape="1">
          <a:blip r:embed="rId5">
            <a:alphaModFix/>
          </a:blip>
          <a:srcRect b="0" l="0" r="24528" t="0"/>
          <a:stretch/>
        </p:blipFill>
        <p:spPr>
          <a:xfrm>
            <a:off x="3924644" y="1827105"/>
            <a:ext cx="1198755" cy="827685"/>
          </a:xfrm>
          <a:prstGeom prst="rect">
            <a:avLst/>
          </a:prstGeom>
          <a:noFill/>
          <a:ln>
            <a:noFill/>
          </a:ln>
        </p:spPr>
      </p:pic>
      <p:sp>
        <p:nvSpPr>
          <p:cNvPr id="147" name="Google Shape;147;p18"/>
          <p:cNvSpPr/>
          <p:nvPr/>
        </p:nvSpPr>
        <p:spPr>
          <a:xfrm>
            <a:off x="902100" y="3047400"/>
            <a:ext cx="3036000" cy="876000"/>
          </a:xfrm>
          <a:prstGeom prst="roundRect">
            <a:avLst>
              <a:gd fmla="val 1120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18"/>
          <p:cNvSpPr/>
          <p:nvPr/>
        </p:nvSpPr>
        <p:spPr>
          <a:xfrm>
            <a:off x="877850" y="4051100"/>
            <a:ext cx="3036000" cy="876000"/>
          </a:xfrm>
          <a:prstGeom prst="roundRect">
            <a:avLst>
              <a:gd fmla="val 1120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18"/>
          <p:cNvSpPr/>
          <p:nvPr/>
        </p:nvSpPr>
        <p:spPr>
          <a:xfrm>
            <a:off x="5136700" y="3026950"/>
            <a:ext cx="3036000" cy="912300"/>
          </a:xfrm>
          <a:prstGeom prst="roundRect">
            <a:avLst>
              <a:gd fmla="val 1120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8"/>
          <p:cNvSpPr/>
          <p:nvPr/>
        </p:nvSpPr>
        <p:spPr>
          <a:xfrm>
            <a:off x="5136700" y="4051100"/>
            <a:ext cx="3036000" cy="876000"/>
          </a:xfrm>
          <a:prstGeom prst="roundRect">
            <a:avLst>
              <a:gd fmla="val 1120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8"/>
          <p:cNvSpPr txBox="1"/>
          <p:nvPr/>
        </p:nvSpPr>
        <p:spPr>
          <a:xfrm>
            <a:off x="1019400" y="4388175"/>
            <a:ext cx="2943600" cy="48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600">
                <a:solidFill>
                  <a:srgbClr val="353C3A"/>
                </a:solidFill>
                <a:latin typeface="Montserrat Light"/>
                <a:ea typeface="Montserrat Light"/>
                <a:cs typeface="Montserrat Light"/>
                <a:sym typeface="Montserrat Light"/>
              </a:rPr>
              <a:t>Le format calendrier sur MerciYanis permet d’avoir une vision globale sur toutes les interventions qui ont été réalisées ou pas (code couleur). Une alerte est d’ailleurs envoyée en cas d’absence ou manquement.</a:t>
            </a:r>
            <a:endParaRPr sz="600">
              <a:solidFill>
                <a:srgbClr val="353C3A"/>
              </a:solidFill>
              <a:latin typeface="Montserrat Light"/>
              <a:ea typeface="Montserrat Light"/>
              <a:cs typeface="Montserrat Light"/>
              <a:sym typeface="Montserrat Light"/>
            </a:endParaRPr>
          </a:p>
        </p:txBody>
      </p:sp>
      <p:cxnSp>
        <p:nvCxnSpPr>
          <p:cNvPr id="152" name="Google Shape;152;p18"/>
          <p:cNvCxnSpPr>
            <a:stCxn id="153" idx="0"/>
          </p:cNvCxnSpPr>
          <p:nvPr/>
        </p:nvCxnSpPr>
        <p:spPr>
          <a:xfrm rot="-5400000">
            <a:off x="4077975" y="3227381"/>
            <a:ext cx="897600" cy="3000"/>
          </a:xfrm>
          <a:prstGeom prst="bentConnector3">
            <a:avLst>
              <a:gd fmla="val 50000" name="adj1"/>
            </a:avLst>
          </a:prstGeom>
          <a:noFill/>
          <a:ln cap="flat" cmpd="sng" w="9525">
            <a:solidFill>
              <a:srgbClr val="67CCE4"/>
            </a:solidFill>
            <a:prstDash val="dot"/>
            <a:round/>
            <a:headEnd len="med" w="med" type="none"/>
            <a:tailEnd len="med" w="med" type="none"/>
          </a:ln>
        </p:spPr>
      </p:cxnSp>
      <p:cxnSp>
        <p:nvCxnSpPr>
          <p:cNvPr id="154" name="Google Shape;154;p18"/>
          <p:cNvCxnSpPr>
            <a:endCxn id="150" idx="1"/>
          </p:cNvCxnSpPr>
          <p:nvPr/>
        </p:nvCxnSpPr>
        <p:spPr>
          <a:xfrm>
            <a:off x="4525300" y="4307600"/>
            <a:ext cx="611400" cy="181500"/>
          </a:xfrm>
          <a:prstGeom prst="bentConnector3">
            <a:avLst>
              <a:gd fmla="val 50000" name="adj1"/>
            </a:avLst>
          </a:prstGeom>
          <a:noFill/>
          <a:ln cap="flat" cmpd="sng" w="9525">
            <a:solidFill>
              <a:srgbClr val="67CCE4"/>
            </a:solidFill>
            <a:prstDash val="dot"/>
            <a:round/>
            <a:headEnd len="med" w="med" type="none"/>
            <a:tailEnd len="med" w="med" type="none"/>
          </a:ln>
        </p:spPr>
      </p:cxnSp>
      <p:cxnSp>
        <p:nvCxnSpPr>
          <p:cNvPr id="155" name="Google Shape;155;p18"/>
          <p:cNvCxnSpPr>
            <a:stCxn id="151" idx="3"/>
            <a:endCxn id="153" idx="2"/>
          </p:cNvCxnSpPr>
          <p:nvPr/>
        </p:nvCxnSpPr>
        <p:spPr>
          <a:xfrm flipH="1" rot="10800000">
            <a:off x="3963000" y="4290825"/>
            <a:ext cx="562200" cy="342000"/>
          </a:xfrm>
          <a:prstGeom prst="bentConnector2">
            <a:avLst/>
          </a:prstGeom>
          <a:noFill/>
          <a:ln cap="flat" cmpd="sng" w="9525">
            <a:solidFill>
              <a:srgbClr val="67CCE4"/>
            </a:solidFill>
            <a:prstDash val="dot"/>
            <a:round/>
            <a:headEnd len="med" w="med" type="none"/>
            <a:tailEnd len="med" w="med" type="none"/>
          </a:ln>
        </p:spPr>
      </p:cxnSp>
      <p:cxnSp>
        <p:nvCxnSpPr>
          <p:cNvPr id="156" name="Google Shape;156;p18"/>
          <p:cNvCxnSpPr/>
          <p:nvPr/>
        </p:nvCxnSpPr>
        <p:spPr>
          <a:xfrm flipH="1" rot="10800000">
            <a:off x="4524488" y="3421500"/>
            <a:ext cx="600300" cy="129300"/>
          </a:xfrm>
          <a:prstGeom prst="bentConnector3">
            <a:avLst>
              <a:gd fmla="val 50000" name="adj1"/>
            </a:avLst>
          </a:prstGeom>
          <a:noFill/>
          <a:ln cap="flat" cmpd="sng" w="9525">
            <a:solidFill>
              <a:srgbClr val="67CCE4"/>
            </a:solidFill>
            <a:prstDash val="dot"/>
            <a:round/>
            <a:headEnd len="med" w="med" type="none"/>
            <a:tailEnd len="med" w="med" type="none"/>
          </a:ln>
        </p:spPr>
      </p:cxnSp>
      <p:cxnSp>
        <p:nvCxnSpPr>
          <p:cNvPr id="157" name="Google Shape;157;p18"/>
          <p:cNvCxnSpPr/>
          <p:nvPr/>
        </p:nvCxnSpPr>
        <p:spPr>
          <a:xfrm flipH="1">
            <a:off x="3963000" y="3307675"/>
            <a:ext cx="549600" cy="267300"/>
          </a:xfrm>
          <a:prstGeom prst="bentConnector3">
            <a:avLst>
              <a:gd fmla="val 50000" name="adj1"/>
            </a:avLst>
          </a:prstGeom>
          <a:noFill/>
          <a:ln cap="flat" cmpd="sng" w="9525">
            <a:solidFill>
              <a:srgbClr val="67CCE4"/>
            </a:solidFill>
            <a:prstDash val="dot"/>
            <a:round/>
            <a:headEnd len="med" w="med" type="none"/>
            <a:tailEnd len="med" w="med" type="none"/>
          </a:ln>
        </p:spPr>
      </p:cxnSp>
      <p:sp>
        <p:nvSpPr>
          <p:cNvPr id="158" name="Google Shape;158;p18"/>
          <p:cNvSpPr txBox="1"/>
          <p:nvPr/>
        </p:nvSpPr>
        <p:spPr>
          <a:xfrm>
            <a:off x="1369950" y="4112725"/>
            <a:ext cx="2403600" cy="317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fr" sz="860">
                <a:solidFill>
                  <a:srgbClr val="353C3A"/>
                </a:solidFill>
                <a:latin typeface="Montserrat SemiBold"/>
                <a:ea typeface="Montserrat SemiBold"/>
                <a:cs typeface="Montserrat SemiBold"/>
                <a:sym typeface="Montserrat SemiBold"/>
              </a:rPr>
              <a:t>Assurance de la réalité des opérations</a:t>
            </a:r>
            <a:endParaRPr sz="400">
              <a:solidFill>
                <a:srgbClr val="353C3A"/>
              </a:solidFill>
              <a:latin typeface="Montserrat SemiBold"/>
              <a:ea typeface="Montserrat SemiBold"/>
              <a:cs typeface="Montserrat SemiBold"/>
              <a:sym typeface="Montserrat SemiBold"/>
            </a:endParaRPr>
          </a:p>
        </p:txBody>
      </p:sp>
      <p:sp>
        <p:nvSpPr>
          <p:cNvPr id="159" name="Google Shape;159;p18"/>
          <p:cNvSpPr txBox="1"/>
          <p:nvPr/>
        </p:nvSpPr>
        <p:spPr>
          <a:xfrm>
            <a:off x="1369950" y="3116125"/>
            <a:ext cx="2100300" cy="317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fr" sz="860">
                <a:solidFill>
                  <a:srgbClr val="353C3A"/>
                </a:solidFill>
                <a:latin typeface="Montserrat SemiBold"/>
                <a:ea typeface="Montserrat SemiBold"/>
                <a:cs typeface="Montserrat SemiBold"/>
                <a:sym typeface="Montserrat SemiBold"/>
              </a:rPr>
              <a:t>Planification de vos prestations</a:t>
            </a:r>
            <a:endParaRPr sz="400">
              <a:solidFill>
                <a:srgbClr val="353C3A"/>
              </a:solidFill>
              <a:latin typeface="Montserrat SemiBold"/>
              <a:ea typeface="Montserrat SemiBold"/>
              <a:cs typeface="Montserrat SemiBold"/>
              <a:sym typeface="Montserrat SemiBold"/>
            </a:endParaRPr>
          </a:p>
        </p:txBody>
      </p:sp>
      <p:sp>
        <p:nvSpPr>
          <p:cNvPr id="160" name="Google Shape;160;p18"/>
          <p:cNvSpPr txBox="1"/>
          <p:nvPr/>
        </p:nvSpPr>
        <p:spPr>
          <a:xfrm>
            <a:off x="5699000" y="4112725"/>
            <a:ext cx="2100300" cy="317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fr" sz="860">
                <a:solidFill>
                  <a:srgbClr val="353C3A"/>
                </a:solidFill>
                <a:latin typeface="Montserrat SemiBold"/>
                <a:ea typeface="Montserrat SemiBold"/>
                <a:cs typeface="Montserrat SemiBold"/>
                <a:sym typeface="Montserrat SemiBold"/>
              </a:rPr>
              <a:t>Dashboards de reporting</a:t>
            </a:r>
            <a:endParaRPr sz="400">
              <a:solidFill>
                <a:srgbClr val="353C3A"/>
              </a:solidFill>
              <a:latin typeface="Montserrat SemiBold"/>
              <a:ea typeface="Montserrat SemiBold"/>
              <a:cs typeface="Montserrat SemiBold"/>
              <a:sym typeface="Montserrat SemiBold"/>
            </a:endParaRPr>
          </a:p>
        </p:txBody>
      </p:sp>
      <p:pic>
        <p:nvPicPr>
          <p:cNvPr id="161" name="Google Shape;161;p18"/>
          <p:cNvPicPr preferRelativeResize="0"/>
          <p:nvPr/>
        </p:nvPicPr>
        <p:blipFill>
          <a:blip r:embed="rId6">
            <a:alphaModFix/>
          </a:blip>
          <a:stretch>
            <a:fillRect/>
          </a:stretch>
        </p:blipFill>
        <p:spPr>
          <a:xfrm>
            <a:off x="1131525" y="3166800"/>
            <a:ext cx="233800" cy="233800"/>
          </a:xfrm>
          <a:prstGeom prst="rect">
            <a:avLst/>
          </a:prstGeom>
          <a:noFill/>
          <a:ln>
            <a:noFill/>
          </a:ln>
        </p:spPr>
      </p:pic>
      <p:sp>
        <p:nvSpPr>
          <p:cNvPr id="162" name="Google Shape;162;p18"/>
          <p:cNvSpPr txBox="1"/>
          <p:nvPr/>
        </p:nvSpPr>
        <p:spPr>
          <a:xfrm>
            <a:off x="1040525" y="3396163"/>
            <a:ext cx="2943600" cy="48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600">
                <a:solidFill>
                  <a:srgbClr val="353C3A"/>
                </a:solidFill>
                <a:latin typeface="Montserrat Light"/>
                <a:ea typeface="Montserrat Light"/>
                <a:cs typeface="Montserrat Light"/>
                <a:sym typeface="Montserrat Light"/>
              </a:rPr>
              <a:t>Le pilotage de vos interventions est centralisé. Vous pouvez planifier toutes vos rondes de traçabilité et de pointage des agents. Ces derniers en ont d’ailleurs la vision sur leur smartphone.</a:t>
            </a:r>
            <a:endParaRPr sz="600">
              <a:solidFill>
                <a:srgbClr val="353C3A"/>
              </a:solidFill>
              <a:latin typeface="Montserrat Light"/>
              <a:ea typeface="Montserrat Light"/>
              <a:cs typeface="Montserrat Light"/>
              <a:sym typeface="Montserrat Light"/>
            </a:endParaRPr>
          </a:p>
        </p:txBody>
      </p:sp>
      <p:pic>
        <p:nvPicPr>
          <p:cNvPr id="163" name="Google Shape;163;p18"/>
          <p:cNvPicPr preferRelativeResize="0"/>
          <p:nvPr/>
        </p:nvPicPr>
        <p:blipFill>
          <a:blip r:embed="rId7">
            <a:alphaModFix/>
          </a:blip>
          <a:stretch>
            <a:fillRect/>
          </a:stretch>
        </p:blipFill>
        <p:spPr>
          <a:xfrm>
            <a:off x="5410234" y="4154367"/>
            <a:ext cx="233800" cy="233800"/>
          </a:xfrm>
          <a:prstGeom prst="rect">
            <a:avLst/>
          </a:prstGeom>
          <a:noFill/>
          <a:ln>
            <a:noFill/>
          </a:ln>
        </p:spPr>
      </p:pic>
      <p:pic>
        <p:nvPicPr>
          <p:cNvPr id="153" name="Google Shape;153;p18"/>
          <p:cNvPicPr preferRelativeResize="0"/>
          <p:nvPr/>
        </p:nvPicPr>
        <p:blipFill>
          <a:blip r:embed="rId8">
            <a:alphaModFix/>
          </a:blip>
          <a:stretch>
            <a:fillRect/>
          </a:stretch>
        </p:blipFill>
        <p:spPr>
          <a:xfrm>
            <a:off x="4218762" y="3677681"/>
            <a:ext cx="613026" cy="613026"/>
          </a:xfrm>
          <a:prstGeom prst="rect">
            <a:avLst/>
          </a:prstGeom>
          <a:noFill/>
          <a:ln>
            <a:noFill/>
          </a:ln>
        </p:spPr>
      </p:pic>
      <p:sp>
        <p:nvSpPr>
          <p:cNvPr id="164" name="Google Shape;164;p18"/>
          <p:cNvSpPr txBox="1"/>
          <p:nvPr/>
        </p:nvSpPr>
        <p:spPr>
          <a:xfrm>
            <a:off x="5326500" y="4388175"/>
            <a:ext cx="2846100" cy="48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600">
                <a:solidFill>
                  <a:srgbClr val="353C3A"/>
                </a:solidFill>
                <a:latin typeface="Montserrat Light"/>
                <a:ea typeface="Montserrat Light"/>
                <a:cs typeface="Montserrat Light"/>
                <a:sym typeface="Montserrat Light"/>
              </a:rPr>
              <a:t>Les statistiques sont intégrées à votre espace client afin que vous ayez un suivi d’indicateurs, clé en main. Dashboards, exports… de quoi valoriser vos services et prendre de la hauteur !</a:t>
            </a:r>
            <a:endParaRPr sz="600">
              <a:solidFill>
                <a:srgbClr val="353C3A"/>
              </a:solidFill>
              <a:latin typeface="Montserrat Light"/>
              <a:ea typeface="Montserrat Light"/>
              <a:cs typeface="Montserrat Light"/>
              <a:sym typeface="Montserrat Light"/>
            </a:endParaRPr>
          </a:p>
        </p:txBody>
      </p:sp>
      <p:pic>
        <p:nvPicPr>
          <p:cNvPr id="165" name="Google Shape;165;p18"/>
          <p:cNvPicPr preferRelativeResize="0"/>
          <p:nvPr/>
        </p:nvPicPr>
        <p:blipFill rotWithShape="1">
          <a:blip r:embed="rId9">
            <a:alphaModFix/>
          </a:blip>
          <a:srcRect b="16001" l="66344" r="14303" t="15028"/>
          <a:stretch/>
        </p:blipFill>
        <p:spPr>
          <a:xfrm>
            <a:off x="5197575" y="1434199"/>
            <a:ext cx="562202" cy="1225826"/>
          </a:xfrm>
          <a:prstGeom prst="rect">
            <a:avLst/>
          </a:prstGeom>
          <a:noFill/>
          <a:ln>
            <a:noFill/>
          </a:ln>
        </p:spPr>
      </p:pic>
      <p:pic>
        <p:nvPicPr>
          <p:cNvPr id="166" name="Google Shape;166;p18"/>
          <p:cNvPicPr preferRelativeResize="0"/>
          <p:nvPr/>
        </p:nvPicPr>
        <p:blipFill rotWithShape="1">
          <a:blip r:embed="rId10">
            <a:alphaModFix/>
          </a:blip>
          <a:srcRect b="0" l="4234" r="3921" t="0"/>
          <a:stretch/>
        </p:blipFill>
        <p:spPr>
          <a:xfrm>
            <a:off x="5233063" y="1534686"/>
            <a:ext cx="491225" cy="1024850"/>
          </a:xfrm>
          <a:prstGeom prst="rect">
            <a:avLst/>
          </a:prstGeom>
          <a:noFill/>
          <a:ln>
            <a:noFill/>
          </a:ln>
        </p:spPr>
      </p:pic>
      <p:pic>
        <p:nvPicPr>
          <p:cNvPr id="167" name="Google Shape;167;p18"/>
          <p:cNvPicPr preferRelativeResize="0"/>
          <p:nvPr/>
        </p:nvPicPr>
        <p:blipFill>
          <a:blip r:embed="rId11">
            <a:alphaModFix/>
          </a:blip>
          <a:stretch>
            <a:fillRect/>
          </a:stretch>
        </p:blipFill>
        <p:spPr>
          <a:xfrm>
            <a:off x="1131521" y="4154375"/>
            <a:ext cx="233800" cy="233800"/>
          </a:xfrm>
          <a:prstGeom prst="rect">
            <a:avLst/>
          </a:prstGeom>
          <a:noFill/>
          <a:ln>
            <a:noFill/>
          </a:ln>
        </p:spPr>
      </p:pic>
      <p:pic>
        <p:nvPicPr>
          <p:cNvPr id="168" name="Google Shape;168;p18"/>
          <p:cNvPicPr preferRelativeResize="0"/>
          <p:nvPr/>
        </p:nvPicPr>
        <p:blipFill>
          <a:blip r:embed="rId12">
            <a:alphaModFix/>
          </a:blip>
          <a:stretch>
            <a:fillRect/>
          </a:stretch>
        </p:blipFill>
        <p:spPr>
          <a:xfrm>
            <a:off x="5410225" y="3147475"/>
            <a:ext cx="233793" cy="233825"/>
          </a:xfrm>
          <a:prstGeom prst="rect">
            <a:avLst/>
          </a:prstGeom>
          <a:noFill/>
          <a:ln>
            <a:noFill/>
          </a:ln>
        </p:spPr>
      </p:pic>
      <p:sp>
        <p:nvSpPr>
          <p:cNvPr id="169" name="Google Shape;169;p18"/>
          <p:cNvSpPr txBox="1"/>
          <p:nvPr/>
        </p:nvSpPr>
        <p:spPr>
          <a:xfrm>
            <a:off x="5711200" y="3116125"/>
            <a:ext cx="2100300" cy="317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fr" sz="860">
                <a:solidFill>
                  <a:srgbClr val="353C3A"/>
                </a:solidFill>
                <a:latin typeface="Montserrat SemiBold"/>
                <a:ea typeface="Montserrat SemiBold"/>
                <a:cs typeface="Montserrat SemiBold"/>
                <a:sym typeface="Montserrat SemiBold"/>
              </a:rPr>
              <a:t>Remontées des anomalies</a:t>
            </a:r>
            <a:endParaRPr sz="400">
              <a:solidFill>
                <a:srgbClr val="353C3A"/>
              </a:solidFill>
              <a:latin typeface="Montserrat SemiBold"/>
              <a:ea typeface="Montserrat SemiBold"/>
              <a:cs typeface="Montserrat SemiBold"/>
              <a:sym typeface="Montserrat SemiBold"/>
            </a:endParaRPr>
          </a:p>
        </p:txBody>
      </p:sp>
      <p:sp>
        <p:nvSpPr>
          <p:cNvPr id="170" name="Google Shape;170;p18"/>
          <p:cNvSpPr txBox="1"/>
          <p:nvPr/>
        </p:nvSpPr>
        <p:spPr>
          <a:xfrm>
            <a:off x="5338300" y="3396175"/>
            <a:ext cx="2846100" cy="48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600">
                <a:solidFill>
                  <a:srgbClr val="353C3A"/>
                </a:solidFill>
                <a:latin typeface="Montserrat Light"/>
                <a:ea typeface="Montserrat Light"/>
                <a:cs typeface="Montserrat Light"/>
                <a:sym typeface="Montserrat Light"/>
              </a:rPr>
              <a:t>L’agent peut déclarer des incidents où qu’il soit. MerciYanis devient un véritable centre de partage avec votre client, qui peut également vous faire toutes ses demandes ponctuelles (les occupants aussi)/</a:t>
            </a:r>
            <a:endParaRPr sz="600">
              <a:solidFill>
                <a:srgbClr val="353C3A"/>
              </a:solidFill>
              <a:latin typeface="Montserrat Light"/>
              <a:ea typeface="Montserrat Light"/>
              <a:cs typeface="Montserrat Light"/>
              <a:sym typeface="Montserrat Light"/>
            </a:endParaRPr>
          </a:p>
        </p:txBody>
      </p:sp>
      <p:sp>
        <p:nvSpPr>
          <p:cNvPr id="171" name="Google Shape;171;p18"/>
          <p:cNvSpPr txBox="1"/>
          <p:nvPr/>
        </p:nvSpPr>
        <p:spPr>
          <a:xfrm>
            <a:off x="717325" y="203825"/>
            <a:ext cx="7771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000000"/>
                </a:solidFill>
                <a:latin typeface="Calistoga"/>
                <a:ea typeface="Calistoga"/>
                <a:cs typeface="Calistoga"/>
                <a:sym typeface="Calistoga"/>
              </a:rPr>
              <a:t>Une plateforme tout en 1</a:t>
            </a:r>
            <a:endParaRPr sz="2500">
              <a:latin typeface="Calistoga"/>
              <a:ea typeface="Calistoga"/>
              <a:cs typeface="Calistoga"/>
              <a:sym typeface="Calistoga"/>
            </a:endParaRPr>
          </a:p>
        </p:txBody>
      </p:sp>
      <p:sp>
        <p:nvSpPr>
          <p:cNvPr id="172" name="Google Shape;172;p18"/>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8"/>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rgbClr val="FFFFFF"/>
                </a:solidFill>
                <a:latin typeface="Montserrat"/>
                <a:ea typeface="Montserrat"/>
                <a:cs typeface="Montserrat"/>
                <a:sym typeface="Montserrat"/>
              </a:rPr>
              <a:t>Une interface, un interlocuteur pour une multitudes d’innovations</a:t>
            </a:r>
            <a:endParaRPr b="1" sz="1200">
              <a:solidFill>
                <a:srgbClr val="FFFFFF"/>
              </a:solidFill>
              <a:latin typeface="Montserrat"/>
              <a:ea typeface="Montserrat"/>
              <a:cs typeface="Montserrat"/>
              <a:sym typeface="Montserra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pic>
        <p:nvPicPr>
          <p:cNvPr id="178" name="Google Shape;178;p19"/>
          <p:cNvPicPr preferRelativeResize="0"/>
          <p:nvPr/>
        </p:nvPicPr>
        <p:blipFill>
          <a:blip r:embed="rId3">
            <a:alphaModFix/>
          </a:blip>
          <a:stretch>
            <a:fillRect/>
          </a:stretch>
        </p:blipFill>
        <p:spPr>
          <a:xfrm>
            <a:off x="5352626" y="1786950"/>
            <a:ext cx="3543600" cy="3500924"/>
          </a:xfrm>
          <a:prstGeom prst="rect">
            <a:avLst/>
          </a:prstGeom>
          <a:noFill/>
          <a:ln>
            <a:noFill/>
          </a:ln>
        </p:spPr>
      </p:pic>
      <p:sp>
        <p:nvSpPr>
          <p:cNvPr id="179" name="Google Shape;179;p19"/>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9"/>
          <p:cNvSpPr txBox="1"/>
          <p:nvPr/>
        </p:nvSpPr>
        <p:spPr>
          <a:xfrm>
            <a:off x="815300" y="87347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rgbClr val="FFFFFF"/>
                </a:solidFill>
                <a:latin typeface="Montserrat"/>
                <a:ea typeface="Montserrat"/>
                <a:cs typeface="Montserrat"/>
                <a:sym typeface="Montserrat"/>
              </a:rPr>
              <a:t>Miser sur une vision calendrier, des alertes automatiques et des exports clé en main</a:t>
            </a:r>
            <a:endParaRPr b="1" sz="1200">
              <a:solidFill>
                <a:srgbClr val="FFFFFF"/>
              </a:solidFill>
              <a:latin typeface="Montserrat"/>
              <a:ea typeface="Montserrat"/>
              <a:cs typeface="Montserrat"/>
              <a:sym typeface="Montserrat"/>
            </a:endParaRPr>
          </a:p>
        </p:txBody>
      </p:sp>
      <p:pic>
        <p:nvPicPr>
          <p:cNvPr id="181" name="Google Shape;181;p19"/>
          <p:cNvPicPr preferRelativeResize="0"/>
          <p:nvPr/>
        </p:nvPicPr>
        <p:blipFill>
          <a:blip r:embed="rId4">
            <a:alphaModFix/>
          </a:blip>
          <a:stretch>
            <a:fillRect/>
          </a:stretch>
        </p:blipFill>
        <p:spPr>
          <a:xfrm>
            <a:off x="5352625" y="1910675"/>
            <a:ext cx="2910276" cy="2351325"/>
          </a:xfrm>
          <a:prstGeom prst="rect">
            <a:avLst/>
          </a:prstGeom>
          <a:noFill/>
          <a:ln>
            <a:noFill/>
          </a:ln>
        </p:spPr>
      </p:pic>
      <p:sp>
        <p:nvSpPr>
          <p:cNvPr id="182" name="Google Shape;182;p19"/>
          <p:cNvSpPr txBox="1"/>
          <p:nvPr/>
        </p:nvSpPr>
        <p:spPr>
          <a:xfrm>
            <a:off x="6068125" y="2121425"/>
            <a:ext cx="2112600" cy="6279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lang="fr" sz="800">
                <a:latin typeface="Montserrat"/>
                <a:ea typeface="Montserrat"/>
                <a:cs typeface="Montserrat"/>
                <a:sym typeface="Montserrat"/>
              </a:rPr>
              <a:t>Planification des rondes </a:t>
            </a:r>
            <a:r>
              <a:rPr b="1" lang="fr" sz="800">
                <a:solidFill>
                  <a:srgbClr val="395CED"/>
                </a:solidFill>
                <a:latin typeface="Montserrat"/>
                <a:ea typeface="Montserrat"/>
                <a:cs typeface="Montserrat"/>
                <a:sym typeface="Montserrat"/>
              </a:rPr>
              <a:t>ponctuelles et récurrentes </a:t>
            </a:r>
            <a:r>
              <a:rPr lang="fr" sz="800">
                <a:solidFill>
                  <a:schemeClr val="dk1"/>
                </a:solidFill>
                <a:latin typeface="Montserrat"/>
                <a:ea typeface="Montserrat"/>
                <a:cs typeface="Montserrat"/>
                <a:sym typeface="Montserrat"/>
              </a:rPr>
              <a:t>de pointage ou traçabilité</a:t>
            </a:r>
            <a:r>
              <a:rPr b="1" lang="fr" sz="800">
                <a:solidFill>
                  <a:srgbClr val="395CED"/>
                </a:solidFill>
                <a:latin typeface="Montserrat"/>
                <a:ea typeface="Montserrat"/>
                <a:cs typeface="Montserrat"/>
                <a:sym typeface="Montserrat"/>
              </a:rPr>
              <a:t> </a:t>
            </a:r>
            <a:r>
              <a:rPr lang="fr" sz="800">
                <a:latin typeface="Montserrat"/>
                <a:ea typeface="Montserrat"/>
                <a:cs typeface="Montserrat"/>
                <a:sym typeface="Montserrat"/>
              </a:rPr>
              <a:t>sur la plateforme</a:t>
            </a:r>
            <a:endParaRPr b="1" sz="800">
              <a:solidFill>
                <a:srgbClr val="395CED"/>
              </a:solidFill>
              <a:latin typeface="Montserrat"/>
              <a:ea typeface="Montserrat"/>
              <a:cs typeface="Montserrat"/>
              <a:sym typeface="Montserrat"/>
            </a:endParaRPr>
          </a:p>
        </p:txBody>
      </p:sp>
      <p:sp>
        <p:nvSpPr>
          <p:cNvPr id="183" name="Google Shape;183;p19"/>
          <p:cNvSpPr txBox="1"/>
          <p:nvPr/>
        </p:nvSpPr>
        <p:spPr>
          <a:xfrm>
            <a:off x="6068125" y="2880650"/>
            <a:ext cx="2112600" cy="4680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b="1" lang="fr" sz="800">
                <a:solidFill>
                  <a:srgbClr val="395CED"/>
                </a:solidFill>
                <a:latin typeface="Montserrat"/>
                <a:ea typeface="Montserrat"/>
                <a:cs typeface="Montserrat"/>
                <a:sym typeface="Montserrat"/>
              </a:rPr>
              <a:t>Pilotage</a:t>
            </a:r>
            <a:r>
              <a:rPr lang="fr" sz="800">
                <a:latin typeface="Montserrat"/>
                <a:ea typeface="Montserrat"/>
                <a:cs typeface="Montserrat"/>
                <a:sym typeface="Montserrat"/>
              </a:rPr>
              <a:t> et </a:t>
            </a:r>
            <a:r>
              <a:rPr b="1" lang="fr" sz="800">
                <a:solidFill>
                  <a:srgbClr val="395CED"/>
                </a:solidFill>
                <a:latin typeface="Montserrat"/>
                <a:ea typeface="Montserrat"/>
                <a:cs typeface="Montserrat"/>
                <a:sym typeface="Montserrat"/>
              </a:rPr>
              <a:t>suivi</a:t>
            </a:r>
            <a:r>
              <a:rPr lang="fr" sz="800">
                <a:latin typeface="Montserrat"/>
                <a:ea typeface="Montserrat"/>
                <a:cs typeface="Montserrat"/>
                <a:sym typeface="Montserrat"/>
              </a:rPr>
              <a:t> de l’ensemble des interventions sur site(s).</a:t>
            </a:r>
            <a:endParaRPr b="1" sz="800">
              <a:solidFill>
                <a:srgbClr val="395CED"/>
              </a:solidFill>
              <a:latin typeface="Montserrat"/>
              <a:ea typeface="Montserrat"/>
              <a:cs typeface="Montserrat"/>
              <a:sym typeface="Montserrat"/>
            </a:endParaRPr>
          </a:p>
        </p:txBody>
      </p:sp>
      <p:sp>
        <p:nvSpPr>
          <p:cNvPr id="184" name="Google Shape;184;p19"/>
          <p:cNvSpPr txBox="1"/>
          <p:nvPr/>
        </p:nvSpPr>
        <p:spPr>
          <a:xfrm>
            <a:off x="6068125" y="3479975"/>
            <a:ext cx="2112600" cy="7881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Clr>
                <a:schemeClr val="dk1"/>
              </a:buClr>
              <a:buSzPts val="1100"/>
              <a:buFont typeface="Arial"/>
              <a:buNone/>
            </a:pPr>
            <a:r>
              <a:rPr b="1" lang="fr" sz="800">
                <a:solidFill>
                  <a:srgbClr val="395CED"/>
                </a:solidFill>
                <a:latin typeface="Montserrat"/>
                <a:ea typeface="Montserrat"/>
                <a:cs typeface="Montserrat"/>
                <a:sym typeface="Montserrat"/>
              </a:rPr>
              <a:t>Alertes</a:t>
            </a:r>
            <a:r>
              <a:rPr lang="fr" sz="800">
                <a:latin typeface="Montserrat"/>
                <a:ea typeface="Montserrat"/>
                <a:cs typeface="Montserrat"/>
                <a:sym typeface="Montserrat"/>
              </a:rPr>
              <a:t> automatiques si absence / incident sur site ou manquements pour réagir au plus vite !</a:t>
            </a:r>
            <a:endParaRPr sz="800">
              <a:latin typeface="Montserrat"/>
              <a:ea typeface="Montserrat"/>
              <a:cs typeface="Montserrat"/>
              <a:sym typeface="Montserrat"/>
            </a:endParaRPr>
          </a:p>
          <a:p>
            <a:pPr indent="0" lvl="0" marL="0" rtl="0" algn="l">
              <a:lnSpc>
                <a:spcPct val="130000"/>
              </a:lnSpc>
              <a:spcBef>
                <a:spcPts val="0"/>
              </a:spcBef>
              <a:spcAft>
                <a:spcPts val="0"/>
              </a:spcAft>
              <a:buClr>
                <a:schemeClr val="dk1"/>
              </a:buClr>
              <a:buSzPts val="1100"/>
              <a:buFont typeface="Arial"/>
              <a:buNone/>
            </a:pPr>
            <a:r>
              <a:t/>
            </a:r>
            <a:endParaRPr sz="800">
              <a:latin typeface="Montserrat"/>
              <a:ea typeface="Montserrat"/>
              <a:cs typeface="Montserrat"/>
              <a:sym typeface="Montserrat"/>
            </a:endParaRPr>
          </a:p>
        </p:txBody>
      </p:sp>
      <p:pic>
        <p:nvPicPr>
          <p:cNvPr id="185" name="Google Shape;185;p19"/>
          <p:cNvPicPr preferRelativeResize="0"/>
          <p:nvPr/>
        </p:nvPicPr>
        <p:blipFill>
          <a:blip r:embed="rId5">
            <a:alphaModFix/>
          </a:blip>
          <a:stretch>
            <a:fillRect/>
          </a:stretch>
        </p:blipFill>
        <p:spPr>
          <a:xfrm>
            <a:off x="5595524" y="2242914"/>
            <a:ext cx="384900" cy="384900"/>
          </a:xfrm>
          <a:prstGeom prst="rect">
            <a:avLst/>
          </a:prstGeom>
          <a:noFill/>
          <a:ln>
            <a:noFill/>
          </a:ln>
          <a:effectLst>
            <a:outerShdw blurRad="57150" rotWithShape="0" algn="bl" dir="5400000" dist="19050">
              <a:srgbClr val="000000">
                <a:alpha val="50000"/>
              </a:srgbClr>
            </a:outerShdw>
          </a:effectLst>
        </p:spPr>
      </p:pic>
      <p:sp>
        <p:nvSpPr>
          <p:cNvPr id="186" name="Google Shape;186;p19"/>
          <p:cNvSpPr txBox="1"/>
          <p:nvPr/>
        </p:nvSpPr>
        <p:spPr>
          <a:xfrm>
            <a:off x="2023325" y="4400075"/>
            <a:ext cx="16680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u="sng">
                <a:solidFill>
                  <a:srgbClr val="6ECCE2"/>
                </a:solidFill>
                <a:latin typeface="Montserrat"/>
                <a:ea typeface="Montserrat"/>
                <a:cs typeface="Montserrat"/>
                <a:sym typeface="Montserrat"/>
                <a:hlinkClick r:id="rId6">
                  <a:extLst>
                    <a:ext uri="{A12FA001-AC4F-418D-AE19-62706E023703}">
                      <ahyp:hlinkClr val="tx"/>
                    </a:ext>
                  </a:extLst>
                </a:hlinkClick>
              </a:rPr>
              <a:t>Vidéo explicative</a:t>
            </a:r>
            <a:endParaRPr b="1" sz="1100">
              <a:solidFill>
                <a:srgbClr val="6ECCE2"/>
              </a:solidFill>
              <a:latin typeface="Montserrat"/>
              <a:ea typeface="Montserrat"/>
              <a:cs typeface="Montserrat"/>
              <a:sym typeface="Montserrat"/>
            </a:endParaRPr>
          </a:p>
        </p:txBody>
      </p:sp>
      <p:pic>
        <p:nvPicPr>
          <p:cNvPr id="187" name="Google Shape;187;p19"/>
          <p:cNvPicPr preferRelativeResize="0"/>
          <p:nvPr/>
        </p:nvPicPr>
        <p:blipFill>
          <a:blip r:embed="rId7">
            <a:alphaModFix/>
          </a:blip>
          <a:stretch>
            <a:fillRect/>
          </a:stretch>
        </p:blipFill>
        <p:spPr>
          <a:xfrm>
            <a:off x="623475" y="1543975"/>
            <a:ext cx="4467701" cy="3084701"/>
          </a:xfrm>
          <a:prstGeom prst="rect">
            <a:avLst/>
          </a:prstGeom>
          <a:noFill/>
          <a:ln>
            <a:noFill/>
          </a:ln>
        </p:spPr>
      </p:pic>
      <p:pic>
        <p:nvPicPr>
          <p:cNvPr id="188" name="Google Shape;188;p19"/>
          <p:cNvPicPr preferRelativeResize="0"/>
          <p:nvPr/>
        </p:nvPicPr>
        <p:blipFill rotWithShape="1">
          <a:blip r:embed="rId8">
            <a:alphaModFix/>
          </a:blip>
          <a:srcRect b="0" l="0" r="24528" t="0"/>
          <a:stretch/>
        </p:blipFill>
        <p:spPr>
          <a:xfrm>
            <a:off x="1241801" y="1988916"/>
            <a:ext cx="3231045" cy="2082767"/>
          </a:xfrm>
          <a:prstGeom prst="rect">
            <a:avLst/>
          </a:prstGeom>
          <a:noFill/>
          <a:ln>
            <a:noFill/>
          </a:ln>
        </p:spPr>
      </p:pic>
      <p:pic>
        <p:nvPicPr>
          <p:cNvPr id="189" name="Google Shape;189;p19"/>
          <p:cNvPicPr preferRelativeResize="0"/>
          <p:nvPr/>
        </p:nvPicPr>
        <p:blipFill>
          <a:blip r:embed="rId9">
            <a:alphaModFix/>
          </a:blip>
          <a:stretch>
            <a:fillRect/>
          </a:stretch>
        </p:blipFill>
        <p:spPr>
          <a:xfrm>
            <a:off x="5595525" y="2927650"/>
            <a:ext cx="384900" cy="384900"/>
          </a:xfrm>
          <a:prstGeom prst="rect">
            <a:avLst/>
          </a:prstGeom>
          <a:noFill/>
          <a:ln>
            <a:noFill/>
          </a:ln>
          <a:effectLst>
            <a:outerShdw blurRad="57150" rotWithShape="0" algn="bl" dir="5400000" dist="19050">
              <a:srgbClr val="000000">
                <a:alpha val="50000"/>
              </a:srgbClr>
            </a:outerShdw>
          </a:effectLst>
        </p:spPr>
      </p:pic>
      <p:pic>
        <p:nvPicPr>
          <p:cNvPr id="190" name="Google Shape;190;p19"/>
          <p:cNvPicPr preferRelativeResize="0"/>
          <p:nvPr/>
        </p:nvPicPr>
        <p:blipFill>
          <a:blip r:embed="rId10">
            <a:alphaModFix/>
          </a:blip>
          <a:stretch>
            <a:fillRect/>
          </a:stretch>
        </p:blipFill>
        <p:spPr>
          <a:xfrm>
            <a:off x="5587875" y="3612381"/>
            <a:ext cx="400200" cy="400200"/>
          </a:xfrm>
          <a:prstGeom prst="rect">
            <a:avLst/>
          </a:prstGeom>
          <a:noFill/>
          <a:ln>
            <a:noFill/>
          </a:ln>
          <a:effectLst>
            <a:outerShdw blurRad="57150" rotWithShape="0" algn="bl" dir="5400000" dist="19050">
              <a:srgbClr val="000000">
                <a:alpha val="50000"/>
              </a:srgbClr>
            </a:outerShdw>
          </a:effectLst>
        </p:spPr>
      </p:pic>
      <p:sp>
        <p:nvSpPr>
          <p:cNvPr id="191" name="Google Shape;191;p19"/>
          <p:cNvSpPr txBox="1"/>
          <p:nvPr/>
        </p:nvSpPr>
        <p:spPr>
          <a:xfrm>
            <a:off x="731350" y="263775"/>
            <a:ext cx="5323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000">
                <a:latin typeface="Calistoga"/>
                <a:ea typeface="Calistoga"/>
                <a:cs typeface="Calistoga"/>
                <a:sym typeface="Calistoga"/>
              </a:rPr>
              <a:t>Planification des prestations</a:t>
            </a:r>
            <a:endParaRPr sz="2000">
              <a:latin typeface="Calistoga"/>
              <a:ea typeface="Calistoga"/>
              <a:cs typeface="Calistoga"/>
              <a:sym typeface="Calistoga"/>
            </a:endParaRPr>
          </a:p>
        </p:txBody>
      </p:sp>
      <p:sp>
        <p:nvSpPr>
          <p:cNvPr id="192" name="Google Shape;192;p19"/>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pic>
        <p:nvPicPr>
          <p:cNvPr id="197" name="Google Shape;197;p20"/>
          <p:cNvPicPr preferRelativeResize="0"/>
          <p:nvPr/>
        </p:nvPicPr>
        <p:blipFill>
          <a:blip r:embed="rId3">
            <a:alphaModFix/>
          </a:blip>
          <a:stretch>
            <a:fillRect/>
          </a:stretch>
        </p:blipFill>
        <p:spPr>
          <a:xfrm>
            <a:off x="5352625" y="1625325"/>
            <a:ext cx="2910276" cy="3155924"/>
          </a:xfrm>
          <a:prstGeom prst="rect">
            <a:avLst/>
          </a:prstGeom>
          <a:noFill/>
          <a:ln>
            <a:noFill/>
          </a:ln>
        </p:spPr>
      </p:pic>
      <p:sp>
        <p:nvSpPr>
          <p:cNvPr id="198" name="Google Shape;198;p20"/>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20"/>
          <p:cNvSpPr txBox="1"/>
          <p:nvPr/>
        </p:nvSpPr>
        <p:spPr>
          <a:xfrm>
            <a:off x="815300" y="87347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rgbClr val="FFFFFF"/>
                </a:solidFill>
                <a:latin typeface="Montserrat"/>
                <a:ea typeface="Montserrat"/>
                <a:cs typeface="Montserrat"/>
                <a:sym typeface="Montserrat"/>
              </a:rPr>
              <a:t>Configurer des rondes est un jeu d’enfant</a:t>
            </a:r>
            <a:endParaRPr b="1" sz="1200">
              <a:solidFill>
                <a:srgbClr val="FFFFFF"/>
              </a:solidFill>
              <a:latin typeface="Montserrat"/>
              <a:ea typeface="Montserrat"/>
              <a:cs typeface="Montserrat"/>
              <a:sym typeface="Montserrat"/>
            </a:endParaRPr>
          </a:p>
        </p:txBody>
      </p:sp>
      <p:pic>
        <p:nvPicPr>
          <p:cNvPr id="200" name="Google Shape;200;p20"/>
          <p:cNvPicPr preferRelativeResize="0"/>
          <p:nvPr/>
        </p:nvPicPr>
        <p:blipFill>
          <a:blip r:embed="rId4">
            <a:alphaModFix/>
          </a:blip>
          <a:stretch>
            <a:fillRect/>
          </a:stretch>
        </p:blipFill>
        <p:spPr>
          <a:xfrm>
            <a:off x="445500" y="1337950"/>
            <a:ext cx="3344024" cy="3500924"/>
          </a:xfrm>
          <a:prstGeom prst="rect">
            <a:avLst/>
          </a:prstGeom>
          <a:noFill/>
          <a:ln>
            <a:noFill/>
          </a:ln>
        </p:spPr>
      </p:pic>
      <p:pic>
        <p:nvPicPr>
          <p:cNvPr id="201" name="Google Shape;201;p20"/>
          <p:cNvPicPr preferRelativeResize="0"/>
          <p:nvPr/>
        </p:nvPicPr>
        <p:blipFill>
          <a:blip r:embed="rId5">
            <a:alphaModFix/>
          </a:blip>
          <a:stretch>
            <a:fillRect/>
          </a:stretch>
        </p:blipFill>
        <p:spPr>
          <a:xfrm>
            <a:off x="656450" y="1544150"/>
            <a:ext cx="4467701" cy="3084701"/>
          </a:xfrm>
          <a:prstGeom prst="rect">
            <a:avLst/>
          </a:prstGeom>
          <a:noFill/>
          <a:ln>
            <a:noFill/>
          </a:ln>
        </p:spPr>
      </p:pic>
      <p:pic>
        <p:nvPicPr>
          <p:cNvPr id="202" name="Google Shape;202;p20"/>
          <p:cNvPicPr preferRelativeResize="0"/>
          <p:nvPr/>
        </p:nvPicPr>
        <p:blipFill rotWithShape="1">
          <a:blip r:embed="rId6">
            <a:alphaModFix/>
          </a:blip>
          <a:srcRect b="0" l="3836" r="8566" t="0"/>
          <a:stretch/>
        </p:blipFill>
        <p:spPr>
          <a:xfrm>
            <a:off x="1257675" y="2010350"/>
            <a:ext cx="3248901" cy="2067050"/>
          </a:xfrm>
          <a:prstGeom prst="rect">
            <a:avLst/>
          </a:prstGeom>
          <a:noFill/>
          <a:ln>
            <a:noFill/>
          </a:ln>
        </p:spPr>
      </p:pic>
      <p:pic>
        <p:nvPicPr>
          <p:cNvPr id="203" name="Google Shape;203;p20"/>
          <p:cNvPicPr preferRelativeResize="0"/>
          <p:nvPr/>
        </p:nvPicPr>
        <p:blipFill>
          <a:blip r:embed="rId7">
            <a:alphaModFix/>
          </a:blip>
          <a:stretch>
            <a:fillRect/>
          </a:stretch>
        </p:blipFill>
        <p:spPr>
          <a:xfrm>
            <a:off x="5562000" y="1854250"/>
            <a:ext cx="206254" cy="366125"/>
          </a:xfrm>
          <a:prstGeom prst="rect">
            <a:avLst/>
          </a:prstGeom>
          <a:noFill/>
          <a:ln>
            <a:noFill/>
          </a:ln>
        </p:spPr>
      </p:pic>
      <p:sp>
        <p:nvSpPr>
          <p:cNvPr id="204" name="Google Shape;204;p20"/>
          <p:cNvSpPr txBox="1"/>
          <p:nvPr/>
        </p:nvSpPr>
        <p:spPr>
          <a:xfrm>
            <a:off x="5917325" y="1736625"/>
            <a:ext cx="2367300" cy="7881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lang="fr" sz="800">
                <a:solidFill>
                  <a:schemeClr val="dk1"/>
                </a:solidFill>
                <a:latin typeface="Montserrat"/>
                <a:ea typeface="Montserrat"/>
                <a:cs typeface="Montserrat"/>
                <a:sym typeface="Montserrat"/>
              </a:rPr>
              <a:t>Il faut commencer par donner un nom évocateur à sa ronde (</a:t>
            </a:r>
            <a:r>
              <a:rPr i="1" lang="fr" sz="800">
                <a:solidFill>
                  <a:srgbClr val="395CED"/>
                </a:solidFill>
                <a:latin typeface="Montserrat"/>
                <a:ea typeface="Montserrat"/>
                <a:cs typeface="Montserrat"/>
                <a:sym typeface="Montserrat"/>
              </a:rPr>
              <a:t>ex : entrée des agents</a:t>
            </a:r>
            <a:r>
              <a:rPr lang="fr" sz="800">
                <a:solidFill>
                  <a:schemeClr val="dk1"/>
                </a:solidFill>
                <a:latin typeface="Montserrat"/>
                <a:ea typeface="Montserrat"/>
                <a:cs typeface="Montserrat"/>
                <a:sym typeface="Montserrat"/>
              </a:rPr>
              <a:t>). Et choisir s’il s’agit d’une ronde ponctuelle ou récurrente.</a:t>
            </a:r>
            <a:endParaRPr sz="800">
              <a:solidFill>
                <a:schemeClr val="dk1"/>
              </a:solidFill>
              <a:latin typeface="Montserrat"/>
              <a:ea typeface="Montserrat"/>
              <a:cs typeface="Montserrat"/>
              <a:sym typeface="Montserrat"/>
            </a:endParaRPr>
          </a:p>
        </p:txBody>
      </p:sp>
      <p:pic>
        <p:nvPicPr>
          <p:cNvPr id="205" name="Google Shape;205;p20"/>
          <p:cNvPicPr preferRelativeResize="0"/>
          <p:nvPr/>
        </p:nvPicPr>
        <p:blipFill>
          <a:blip r:embed="rId8">
            <a:alphaModFix/>
          </a:blip>
          <a:stretch>
            <a:fillRect/>
          </a:stretch>
        </p:blipFill>
        <p:spPr>
          <a:xfrm>
            <a:off x="5532100" y="2607784"/>
            <a:ext cx="266046" cy="366125"/>
          </a:xfrm>
          <a:prstGeom prst="rect">
            <a:avLst/>
          </a:prstGeom>
          <a:noFill/>
          <a:ln>
            <a:noFill/>
          </a:ln>
        </p:spPr>
      </p:pic>
      <p:sp>
        <p:nvSpPr>
          <p:cNvPr id="206" name="Google Shape;206;p20"/>
          <p:cNvSpPr txBox="1"/>
          <p:nvPr/>
        </p:nvSpPr>
        <p:spPr>
          <a:xfrm>
            <a:off x="5917325" y="2482400"/>
            <a:ext cx="2367300" cy="14283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lang="fr" sz="800">
                <a:solidFill>
                  <a:schemeClr val="dk1"/>
                </a:solidFill>
                <a:latin typeface="Montserrat"/>
                <a:ea typeface="Montserrat"/>
                <a:cs typeface="Montserrat"/>
                <a:sym typeface="Montserrat"/>
              </a:rPr>
              <a:t>Par la suite, s’il s’agit d’une ronde ponctuelle, il suffit de choisir la date et l’horaire à laquelle elle se produira. Si c’est une ronde récurrente, il est nécessaire d’indiquer plus d’informations (</a:t>
            </a:r>
            <a:r>
              <a:rPr i="1" lang="fr" sz="800">
                <a:solidFill>
                  <a:srgbClr val="395CED"/>
                </a:solidFill>
                <a:latin typeface="Montserrat"/>
                <a:ea typeface="Montserrat"/>
                <a:cs typeface="Montserrat"/>
                <a:sym typeface="Montserrat"/>
              </a:rPr>
              <a:t>ex : toutes les semaines - de 5h30 à 6h30 - tous les jours de la semaine</a:t>
            </a:r>
            <a:r>
              <a:rPr lang="fr" sz="800">
                <a:solidFill>
                  <a:schemeClr val="dk1"/>
                </a:solidFill>
                <a:latin typeface="Montserrat"/>
                <a:ea typeface="Montserrat"/>
                <a:cs typeface="Montserrat"/>
                <a:sym typeface="Montserrat"/>
              </a:rPr>
              <a:t>). Vous pouvez sélectionner une date de début et de fin.</a:t>
            </a:r>
            <a:endParaRPr sz="800">
              <a:solidFill>
                <a:schemeClr val="dk1"/>
              </a:solidFill>
              <a:latin typeface="Montserrat"/>
              <a:ea typeface="Montserrat"/>
              <a:cs typeface="Montserrat"/>
              <a:sym typeface="Montserrat"/>
            </a:endParaRPr>
          </a:p>
        </p:txBody>
      </p:sp>
      <p:pic>
        <p:nvPicPr>
          <p:cNvPr id="207" name="Google Shape;207;p20"/>
          <p:cNvPicPr preferRelativeResize="0"/>
          <p:nvPr/>
        </p:nvPicPr>
        <p:blipFill>
          <a:blip r:embed="rId9">
            <a:alphaModFix/>
          </a:blip>
          <a:stretch>
            <a:fillRect/>
          </a:stretch>
        </p:blipFill>
        <p:spPr>
          <a:xfrm>
            <a:off x="5532100" y="4026975"/>
            <a:ext cx="266050" cy="353514"/>
          </a:xfrm>
          <a:prstGeom prst="rect">
            <a:avLst/>
          </a:prstGeom>
          <a:noFill/>
          <a:ln>
            <a:noFill/>
          </a:ln>
        </p:spPr>
      </p:pic>
      <p:sp>
        <p:nvSpPr>
          <p:cNvPr id="208" name="Google Shape;208;p20"/>
          <p:cNvSpPr txBox="1"/>
          <p:nvPr/>
        </p:nvSpPr>
        <p:spPr>
          <a:xfrm>
            <a:off x="5917325" y="3930550"/>
            <a:ext cx="2367300" cy="7881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lang="fr" sz="800">
                <a:solidFill>
                  <a:schemeClr val="dk1"/>
                </a:solidFill>
                <a:latin typeface="Montserrat"/>
                <a:ea typeface="Montserrat"/>
                <a:cs typeface="Montserrat"/>
                <a:sym typeface="Montserrat"/>
              </a:rPr>
              <a:t>Pour finir, l’étape (</a:t>
            </a:r>
            <a:r>
              <a:rPr i="1" lang="fr" sz="800">
                <a:solidFill>
                  <a:schemeClr val="dk1"/>
                </a:solidFill>
                <a:latin typeface="Montserrat"/>
                <a:ea typeface="Montserrat"/>
                <a:cs typeface="Montserrat"/>
                <a:sym typeface="Montserrat"/>
              </a:rPr>
              <a:t>il peut y en avoir plusieurs</a:t>
            </a:r>
            <a:r>
              <a:rPr lang="fr" sz="800">
                <a:solidFill>
                  <a:schemeClr val="dk1"/>
                </a:solidFill>
                <a:latin typeface="Montserrat"/>
                <a:ea typeface="Montserrat"/>
                <a:cs typeface="Montserrat"/>
                <a:sym typeface="Montserrat"/>
              </a:rPr>
              <a:t>) doit être insérée dans la ronde (</a:t>
            </a:r>
            <a:r>
              <a:rPr i="1" lang="fr" sz="800">
                <a:solidFill>
                  <a:srgbClr val="395CED"/>
                </a:solidFill>
                <a:latin typeface="Montserrat"/>
                <a:ea typeface="Montserrat"/>
                <a:cs typeface="Montserrat"/>
                <a:sym typeface="Montserrat"/>
              </a:rPr>
              <a:t>ex : le bouton connecté permettra à l’agent de valider son arrivée</a:t>
            </a:r>
            <a:r>
              <a:rPr lang="fr" sz="800">
                <a:solidFill>
                  <a:schemeClr val="dk1"/>
                </a:solidFill>
                <a:latin typeface="Montserrat"/>
                <a:ea typeface="Montserrat"/>
                <a:cs typeface="Montserrat"/>
                <a:sym typeface="Montserrat"/>
              </a:rPr>
              <a:t>).</a:t>
            </a:r>
            <a:endParaRPr sz="800">
              <a:solidFill>
                <a:schemeClr val="dk1"/>
              </a:solidFill>
              <a:latin typeface="Montserrat"/>
              <a:ea typeface="Montserrat"/>
              <a:cs typeface="Montserrat"/>
              <a:sym typeface="Montserrat"/>
            </a:endParaRPr>
          </a:p>
        </p:txBody>
      </p:sp>
      <p:sp>
        <p:nvSpPr>
          <p:cNvPr id="209" name="Google Shape;209;p20"/>
          <p:cNvSpPr txBox="1"/>
          <p:nvPr/>
        </p:nvSpPr>
        <p:spPr>
          <a:xfrm>
            <a:off x="731350" y="263775"/>
            <a:ext cx="5323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000">
                <a:latin typeface="Calistoga"/>
                <a:ea typeface="Calistoga"/>
                <a:cs typeface="Calistoga"/>
                <a:sym typeface="Calistoga"/>
              </a:rPr>
              <a:t>Planification des prestations (détail)</a:t>
            </a:r>
            <a:endParaRPr sz="2000">
              <a:latin typeface="Calistoga"/>
              <a:ea typeface="Calistoga"/>
              <a:cs typeface="Calistoga"/>
              <a:sym typeface="Calistoga"/>
            </a:endParaRPr>
          </a:p>
        </p:txBody>
      </p:sp>
      <p:sp>
        <p:nvSpPr>
          <p:cNvPr id="210" name="Google Shape;210;p20"/>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21"/>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21"/>
          <p:cNvSpPr txBox="1"/>
          <p:nvPr/>
        </p:nvSpPr>
        <p:spPr>
          <a:xfrm>
            <a:off x="815300" y="87347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rgbClr val="FFFFFF"/>
                </a:solidFill>
                <a:latin typeface="Montserrat"/>
                <a:ea typeface="Montserrat"/>
                <a:cs typeface="Montserrat"/>
                <a:sym typeface="Montserrat"/>
              </a:rPr>
              <a:t>Communiquer et tracer toutes les demandes particulières</a:t>
            </a:r>
            <a:endParaRPr b="1" sz="1200">
              <a:solidFill>
                <a:srgbClr val="FFFFFF"/>
              </a:solidFill>
              <a:latin typeface="Montserrat"/>
              <a:ea typeface="Montserrat"/>
              <a:cs typeface="Montserrat"/>
              <a:sym typeface="Montserrat"/>
            </a:endParaRPr>
          </a:p>
        </p:txBody>
      </p:sp>
      <p:pic>
        <p:nvPicPr>
          <p:cNvPr id="217" name="Google Shape;217;p21"/>
          <p:cNvPicPr preferRelativeResize="0"/>
          <p:nvPr/>
        </p:nvPicPr>
        <p:blipFill>
          <a:blip r:embed="rId3">
            <a:alphaModFix/>
          </a:blip>
          <a:stretch>
            <a:fillRect/>
          </a:stretch>
        </p:blipFill>
        <p:spPr>
          <a:xfrm>
            <a:off x="699675" y="1315375"/>
            <a:ext cx="4467701" cy="3084701"/>
          </a:xfrm>
          <a:prstGeom prst="rect">
            <a:avLst/>
          </a:prstGeom>
          <a:noFill/>
          <a:ln>
            <a:noFill/>
          </a:ln>
        </p:spPr>
      </p:pic>
      <p:pic>
        <p:nvPicPr>
          <p:cNvPr id="218" name="Google Shape;218;p21"/>
          <p:cNvPicPr preferRelativeResize="0"/>
          <p:nvPr/>
        </p:nvPicPr>
        <p:blipFill rotWithShape="1">
          <a:blip r:embed="rId4">
            <a:alphaModFix/>
          </a:blip>
          <a:srcRect b="2467" l="0" r="2315" t="0"/>
          <a:stretch/>
        </p:blipFill>
        <p:spPr>
          <a:xfrm>
            <a:off x="1274012" y="1790275"/>
            <a:ext cx="3319027" cy="2071976"/>
          </a:xfrm>
          <a:prstGeom prst="rect">
            <a:avLst/>
          </a:prstGeom>
          <a:noFill/>
          <a:ln>
            <a:noFill/>
          </a:ln>
          <a:effectLst>
            <a:outerShdw blurRad="57150" rotWithShape="0" algn="bl" dir="5400000" dist="19050">
              <a:srgbClr val="000000">
                <a:alpha val="50000"/>
              </a:srgbClr>
            </a:outerShdw>
          </a:effectLst>
        </p:spPr>
      </p:pic>
      <p:pic>
        <p:nvPicPr>
          <p:cNvPr id="219" name="Google Shape;219;p21"/>
          <p:cNvPicPr preferRelativeResize="0"/>
          <p:nvPr/>
        </p:nvPicPr>
        <p:blipFill>
          <a:blip r:embed="rId5">
            <a:alphaModFix/>
          </a:blip>
          <a:stretch>
            <a:fillRect/>
          </a:stretch>
        </p:blipFill>
        <p:spPr>
          <a:xfrm>
            <a:off x="5724188" y="1452073"/>
            <a:ext cx="2584676" cy="1568378"/>
          </a:xfrm>
          <a:prstGeom prst="rect">
            <a:avLst/>
          </a:prstGeom>
          <a:noFill/>
          <a:ln>
            <a:noFill/>
          </a:ln>
        </p:spPr>
      </p:pic>
      <p:pic>
        <p:nvPicPr>
          <p:cNvPr id="220" name="Google Shape;220;p21"/>
          <p:cNvPicPr preferRelativeResize="0"/>
          <p:nvPr/>
        </p:nvPicPr>
        <p:blipFill>
          <a:blip r:embed="rId6">
            <a:alphaModFix/>
          </a:blip>
          <a:stretch>
            <a:fillRect/>
          </a:stretch>
        </p:blipFill>
        <p:spPr>
          <a:xfrm>
            <a:off x="5892750" y="1452075"/>
            <a:ext cx="1937799" cy="1568375"/>
          </a:xfrm>
          <a:prstGeom prst="rect">
            <a:avLst/>
          </a:prstGeom>
          <a:noFill/>
          <a:ln>
            <a:noFill/>
          </a:ln>
        </p:spPr>
      </p:pic>
      <p:sp>
        <p:nvSpPr>
          <p:cNvPr id="221" name="Google Shape;221;p21"/>
          <p:cNvSpPr txBox="1"/>
          <p:nvPr/>
        </p:nvSpPr>
        <p:spPr>
          <a:xfrm>
            <a:off x="5972075" y="2000125"/>
            <a:ext cx="1779300" cy="8742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Remontées de toutes les anomalies (centralisation, gestion, priorisation…). La plateforme devient un véritable </a:t>
            </a:r>
            <a:r>
              <a:rPr b="1" lang="fr" sz="800">
                <a:solidFill>
                  <a:srgbClr val="395CED"/>
                </a:solidFill>
                <a:latin typeface="Montserrat"/>
                <a:ea typeface="Montserrat"/>
                <a:cs typeface="Montserrat"/>
                <a:sym typeface="Montserrat"/>
              </a:rPr>
              <a:t>cahier de liaison</a:t>
            </a:r>
            <a:r>
              <a:rPr lang="fr" sz="800">
                <a:solidFill>
                  <a:srgbClr val="353C3A"/>
                </a:solidFill>
                <a:latin typeface="Montserrat"/>
                <a:ea typeface="Montserrat"/>
                <a:cs typeface="Montserrat"/>
                <a:sym typeface="Montserrat"/>
              </a:rPr>
              <a:t>.</a:t>
            </a:r>
            <a:endParaRPr sz="800">
              <a:solidFill>
                <a:srgbClr val="353C3A"/>
              </a:solidFill>
              <a:latin typeface="Montserrat"/>
              <a:ea typeface="Montserrat"/>
              <a:cs typeface="Montserrat"/>
              <a:sym typeface="Montserrat"/>
            </a:endParaRPr>
          </a:p>
        </p:txBody>
      </p:sp>
      <p:pic>
        <p:nvPicPr>
          <p:cNvPr id="222" name="Google Shape;222;p21"/>
          <p:cNvPicPr preferRelativeResize="0"/>
          <p:nvPr/>
        </p:nvPicPr>
        <p:blipFill>
          <a:blip r:embed="rId7">
            <a:alphaModFix/>
          </a:blip>
          <a:stretch>
            <a:fillRect/>
          </a:stretch>
        </p:blipFill>
        <p:spPr>
          <a:xfrm>
            <a:off x="6661610" y="1580225"/>
            <a:ext cx="384900" cy="384921"/>
          </a:xfrm>
          <a:prstGeom prst="rect">
            <a:avLst/>
          </a:prstGeom>
          <a:noFill/>
          <a:ln>
            <a:noFill/>
          </a:ln>
        </p:spPr>
      </p:pic>
      <p:pic>
        <p:nvPicPr>
          <p:cNvPr id="223" name="Google Shape;223;p21"/>
          <p:cNvPicPr preferRelativeResize="0"/>
          <p:nvPr/>
        </p:nvPicPr>
        <p:blipFill>
          <a:blip r:embed="rId5">
            <a:alphaModFix/>
          </a:blip>
          <a:stretch>
            <a:fillRect/>
          </a:stretch>
        </p:blipFill>
        <p:spPr>
          <a:xfrm>
            <a:off x="5706738" y="3203298"/>
            <a:ext cx="2584676" cy="1568378"/>
          </a:xfrm>
          <a:prstGeom prst="rect">
            <a:avLst/>
          </a:prstGeom>
          <a:noFill/>
          <a:ln>
            <a:noFill/>
          </a:ln>
        </p:spPr>
      </p:pic>
      <p:pic>
        <p:nvPicPr>
          <p:cNvPr id="224" name="Google Shape;224;p21"/>
          <p:cNvPicPr preferRelativeResize="0"/>
          <p:nvPr/>
        </p:nvPicPr>
        <p:blipFill>
          <a:blip r:embed="rId6">
            <a:alphaModFix/>
          </a:blip>
          <a:stretch>
            <a:fillRect/>
          </a:stretch>
        </p:blipFill>
        <p:spPr>
          <a:xfrm>
            <a:off x="5875300" y="3203300"/>
            <a:ext cx="1937799" cy="1568375"/>
          </a:xfrm>
          <a:prstGeom prst="rect">
            <a:avLst/>
          </a:prstGeom>
          <a:noFill/>
          <a:ln>
            <a:noFill/>
          </a:ln>
        </p:spPr>
      </p:pic>
      <p:sp>
        <p:nvSpPr>
          <p:cNvPr id="225" name="Google Shape;225;p21"/>
          <p:cNvSpPr txBox="1"/>
          <p:nvPr/>
        </p:nvSpPr>
        <p:spPr>
          <a:xfrm>
            <a:off x="5954625" y="3751350"/>
            <a:ext cx="1779300" cy="8742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Toutes les alertes (demande, absence, manquement sur site…) sont rassemblées. Elles sont également envoyées par </a:t>
            </a:r>
            <a:r>
              <a:rPr b="1" lang="fr" sz="800">
                <a:solidFill>
                  <a:srgbClr val="395CED"/>
                </a:solidFill>
                <a:latin typeface="Montserrat"/>
                <a:ea typeface="Montserrat"/>
                <a:cs typeface="Montserrat"/>
                <a:sym typeface="Montserrat"/>
              </a:rPr>
              <a:t>mail</a:t>
            </a:r>
            <a:r>
              <a:rPr lang="fr" sz="800">
                <a:solidFill>
                  <a:srgbClr val="353C3A"/>
                </a:solidFill>
                <a:latin typeface="Montserrat"/>
                <a:ea typeface="Montserrat"/>
                <a:cs typeface="Montserrat"/>
                <a:sym typeface="Montserrat"/>
              </a:rPr>
              <a:t> aux personnes habilitées.</a:t>
            </a:r>
            <a:endParaRPr sz="800">
              <a:solidFill>
                <a:srgbClr val="353C3A"/>
              </a:solidFill>
              <a:latin typeface="Montserrat"/>
              <a:ea typeface="Montserrat"/>
              <a:cs typeface="Montserrat"/>
              <a:sym typeface="Montserrat"/>
            </a:endParaRPr>
          </a:p>
        </p:txBody>
      </p:sp>
      <p:pic>
        <p:nvPicPr>
          <p:cNvPr id="226" name="Google Shape;226;p21"/>
          <p:cNvPicPr preferRelativeResize="0"/>
          <p:nvPr/>
        </p:nvPicPr>
        <p:blipFill>
          <a:blip r:embed="rId8">
            <a:alphaModFix/>
          </a:blip>
          <a:stretch>
            <a:fillRect/>
          </a:stretch>
        </p:blipFill>
        <p:spPr>
          <a:xfrm>
            <a:off x="6651750" y="3351250"/>
            <a:ext cx="384900" cy="384900"/>
          </a:xfrm>
          <a:prstGeom prst="rect">
            <a:avLst/>
          </a:prstGeom>
          <a:noFill/>
          <a:ln>
            <a:noFill/>
          </a:ln>
        </p:spPr>
      </p:pic>
      <p:sp>
        <p:nvSpPr>
          <p:cNvPr id="227" name="Google Shape;227;p21"/>
          <p:cNvSpPr txBox="1"/>
          <p:nvPr/>
        </p:nvSpPr>
        <p:spPr>
          <a:xfrm>
            <a:off x="731350" y="263775"/>
            <a:ext cx="5323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000">
                <a:latin typeface="Calistoga"/>
                <a:ea typeface="Calistoga"/>
                <a:cs typeface="Calistoga"/>
                <a:sym typeface="Calistoga"/>
              </a:rPr>
              <a:t>Cahier de liaison avec votre client</a:t>
            </a:r>
            <a:endParaRPr sz="2000">
              <a:latin typeface="Calistoga"/>
              <a:ea typeface="Calistoga"/>
              <a:cs typeface="Calistoga"/>
              <a:sym typeface="Calistoga"/>
            </a:endParaRPr>
          </a:p>
        </p:txBody>
      </p:sp>
      <p:sp>
        <p:nvSpPr>
          <p:cNvPr id="228" name="Google Shape;228;p21"/>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pic>
        <p:nvPicPr>
          <p:cNvPr id="233" name="Google Shape;233;p22"/>
          <p:cNvPicPr preferRelativeResize="0"/>
          <p:nvPr/>
        </p:nvPicPr>
        <p:blipFill>
          <a:blip r:embed="rId3">
            <a:alphaModFix/>
          </a:blip>
          <a:stretch>
            <a:fillRect/>
          </a:stretch>
        </p:blipFill>
        <p:spPr>
          <a:xfrm>
            <a:off x="3716413" y="1895800"/>
            <a:ext cx="2862776" cy="3472000"/>
          </a:xfrm>
          <a:prstGeom prst="rect">
            <a:avLst/>
          </a:prstGeom>
          <a:noFill/>
          <a:ln>
            <a:noFill/>
          </a:ln>
        </p:spPr>
      </p:pic>
      <p:sp>
        <p:nvSpPr>
          <p:cNvPr id="234" name="Google Shape;234;p22"/>
          <p:cNvSpPr txBox="1"/>
          <p:nvPr/>
        </p:nvSpPr>
        <p:spPr>
          <a:xfrm>
            <a:off x="731350" y="263775"/>
            <a:ext cx="5323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000">
                <a:solidFill>
                  <a:schemeClr val="dk1"/>
                </a:solidFill>
                <a:latin typeface="Calistoga"/>
                <a:ea typeface="Calistoga"/>
                <a:cs typeface="Calistoga"/>
                <a:sym typeface="Calistoga"/>
              </a:rPr>
              <a:t>Alertes SMS / emails</a:t>
            </a:r>
            <a:endParaRPr sz="2000">
              <a:latin typeface="Calistoga"/>
              <a:ea typeface="Calistoga"/>
              <a:cs typeface="Calistoga"/>
              <a:sym typeface="Calistoga"/>
            </a:endParaRPr>
          </a:p>
        </p:txBody>
      </p:sp>
      <p:sp>
        <p:nvSpPr>
          <p:cNvPr id="235" name="Google Shape;235;p22"/>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22"/>
          <p:cNvSpPr txBox="1"/>
          <p:nvPr/>
        </p:nvSpPr>
        <p:spPr>
          <a:xfrm>
            <a:off x="815225" y="873475"/>
            <a:ext cx="70620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chemeClr val="lt1"/>
                </a:solidFill>
                <a:latin typeface="Montserrat"/>
                <a:ea typeface="Montserrat"/>
                <a:cs typeface="Montserrat"/>
                <a:sym typeface="Montserrat"/>
              </a:rPr>
              <a:t>Recevez une alerte en cas d’absence de l’agent ou d’étape non validée</a:t>
            </a:r>
            <a:endParaRPr b="1" sz="1300">
              <a:solidFill>
                <a:schemeClr val="lt1"/>
              </a:solidFill>
              <a:latin typeface="Montserrat"/>
              <a:ea typeface="Montserrat"/>
              <a:cs typeface="Montserrat"/>
              <a:sym typeface="Montserrat"/>
            </a:endParaRPr>
          </a:p>
        </p:txBody>
      </p:sp>
      <p:pic>
        <p:nvPicPr>
          <p:cNvPr id="237" name="Google Shape;237;p22"/>
          <p:cNvPicPr preferRelativeResize="0"/>
          <p:nvPr/>
        </p:nvPicPr>
        <p:blipFill>
          <a:blip r:embed="rId4">
            <a:alphaModFix/>
          </a:blip>
          <a:stretch>
            <a:fillRect/>
          </a:stretch>
        </p:blipFill>
        <p:spPr>
          <a:xfrm>
            <a:off x="3211212" y="1671500"/>
            <a:ext cx="2721600" cy="2920475"/>
          </a:xfrm>
          <a:prstGeom prst="rect">
            <a:avLst/>
          </a:prstGeom>
          <a:noFill/>
          <a:ln>
            <a:noFill/>
          </a:ln>
        </p:spPr>
      </p:pic>
      <p:sp>
        <p:nvSpPr>
          <p:cNvPr id="238" name="Google Shape;238;p22"/>
          <p:cNvSpPr txBox="1"/>
          <p:nvPr/>
        </p:nvSpPr>
        <p:spPr>
          <a:xfrm>
            <a:off x="3654175" y="3645925"/>
            <a:ext cx="1835700" cy="7389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1000">
                <a:solidFill>
                  <a:schemeClr val="dk1"/>
                </a:solidFill>
                <a:latin typeface="Montserrat"/>
                <a:ea typeface="Montserrat"/>
                <a:cs typeface="Montserrat"/>
                <a:sym typeface="Montserrat"/>
              </a:rPr>
              <a:t>Choisissez où et pour quelles actions vous voulez recevoir une alerte</a:t>
            </a:r>
            <a:endParaRPr sz="1000">
              <a:solidFill>
                <a:schemeClr val="dk1"/>
              </a:solidFill>
              <a:latin typeface="Montserrat"/>
              <a:ea typeface="Montserrat"/>
              <a:cs typeface="Montserrat"/>
              <a:sym typeface="Montserrat"/>
            </a:endParaRPr>
          </a:p>
        </p:txBody>
      </p:sp>
      <p:sp>
        <p:nvSpPr>
          <p:cNvPr id="239" name="Google Shape;239;p22"/>
          <p:cNvSpPr txBox="1"/>
          <p:nvPr/>
        </p:nvSpPr>
        <p:spPr>
          <a:xfrm>
            <a:off x="3716419" y="3276613"/>
            <a:ext cx="17112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200">
                <a:solidFill>
                  <a:srgbClr val="6ECCE2"/>
                </a:solidFill>
                <a:latin typeface="Montserrat"/>
                <a:ea typeface="Montserrat"/>
                <a:cs typeface="Montserrat"/>
                <a:sym typeface="Montserrat"/>
              </a:rPr>
              <a:t>Notifications</a:t>
            </a:r>
            <a:endParaRPr b="1" sz="1200">
              <a:solidFill>
                <a:srgbClr val="6ECCE2"/>
              </a:solidFill>
              <a:latin typeface="Montserrat"/>
              <a:ea typeface="Montserrat"/>
              <a:cs typeface="Montserrat"/>
              <a:sym typeface="Montserrat"/>
            </a:endParaRPr>
          </a:p>
        </p:txBody>
      </p:sp>
      <p:pic>
        <p:nvPicPr>
          <p:cNvPr id="240" name="Google Shape;240;p22"/>
          <p:cNvPicPr preferRelativeResize="0"/>
          <p:nvPr/>
        </p:nvPicPr>
        <p:blipFill>
          <a:blip r:embed="rId5">
            <a:alphaModFix/>
          </a:blip>
          <a:stretch>
            <a:fillRect/>
          </a:stretch>
        </p:blipFill>
        <p:spPr>
          <a:xfrm>
            <a:off x="4092600" y="2092337"/>
            <a:ext cx="958825" cy="958825"/>
          </a:xfrm>
          <a:prstGeom prst="rect">
            <a:avLst/>
          </a:prstGeom>
          <a:noFill/>
          <a:ln>
            <a:noFill/>
          </a:ln>
          <a:effectLst>
            <a:outerShdw blurRad="57150" rotWithShape="0" algn="bl" dir="5400000" dist="19050">
              <a:srgbClr val="000000">
                <a:alpha val="50000"/>
              </a:srgbClr>
            </a:outerShdw>
          </a:effectLst>
        </p:spPr>
      </p:pic>
      <p:sp>
        <p:nvSpPr>
          <p:cNvPr id="241" name="Google Shape;241;p22"/>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