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 /><Relationship Id="rId2" Type="http://schemas.openxmlformats.org/officeDocument/2006/relationships/extended-properties" Target="docProps/app.xml" /><Relationship Id="rId3" Type="http://schemas.openxmlformats.org/officeDocument/2006/relationships/officeDocument" Target="ppt/presentation.xml" 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 embedTrueTypeFonts="1" saveSubsetFonts="1">
  <p:sldMasterIdLst>
    <p:sldMasterId id="2147483648" r:id="rId5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</p:sldIdLst>
  <p:sldSz cx="9144000" cy="5143500"/>
  <p:notesSz cx="9144000" cy="5143500"/>
  <p:embeddedFontLst>
    <p:embeddedFont>
      <p:font typeface="HKSACR+Calistoga-Regular"/>
      <p:regular r:id="rId27"/>
    </p:embeddedFont>
    <p:embeddedFont>
      <p:font typeface="OBQRAF+Montserrat-Regular"/>
      <p:regular r:id="rId28"/>
    </p:embeddedFont>
    <p:embeddedFont>
      <p:font typeface="KRFGAK+Montserrat-Bold"/>
      <p:regular r:id="rId29"/>
    </p:embeddedFont>
    <p:embeddedFont>
      <p:font typeface="ECSFCG+Calistoga-Regular,Italic"/>
      <p:regular r:id="rId30"/>
    </p:embeddedFont>
    <p:embeddedFont>
      <p:font typeface="QFCCQN+Montserrat-Italic"/>
      <p:regular r:id="rId31"/>
    </p:embeddedFont>
    <p:embeddedFont>
      <p:font typeface="CJGLQE+ArialMT"/>
      <p:regular r:id="rId32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-2482" y="-91"/>
      </p:cViewPr>
      <p:guideLst>
        <p:guide orient="horz" pos="3168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presProps" Target="presProps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tableStyles" Target="tableStyles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font" Target="fonts/font1.fntdata" /><Relationship Id="rId28" Type="http://schemas.openxmlformats.org/officeDocument/2006/relationships/font" Target="fonts/font2.fntdata" /><Relationship Id="rId29" Type="http://schemas.openxmlformats.org/officeDocument/2006/relationships/font" Target="fonts/font3.fntdata" /><Relationship Id="rId3" Type="http://schemas.openxmlformats.org/officeDocument/2006/relationships/viewProps" Target="viewProps.xml" /><Relationship Id="rId30" Type="http://schemas.openxmlformats.org/officeDocument/2006/relationships/font" Target="fonts/font4.fntdata" /><Relationship Id="rId31" Type="http://schemas.openxmlformats.org/officeDocument/2006/relationships/font" Target="fonts/font5.fntdata" /><Relationship Id="rId32" Type="http://schemas.openxmlformats.org/officeDocument/2006/relationships/font" Target="fonts/font6.fntdata" /><Relationship Id="rId4" Type="http://schemas.openxmlformats.org/officeDocument/2006/relationships/theme" Target="theme/theme1.xml" /><Relationship Id="rId5" Type="http://schemas.openxmlformats.org/officeDocument/2006/relationships/slideMaster" Target="slideMasters/slide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Title</a:t>
            </a:r>
            <a:endParaRPr lang="en-US"/>
          </a:p>
        </p:txBody>
      </p:sp>
      <p:sp>
        <p:nvSpPr>
          <p:cNvPr id="3" name="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mtClean="0"/>
              <a:t>Text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25B2-4347-4F72-BAF7-76B19438D329}" type="datetimeFigureOut">
              <a:rPr lang="en-US" smtClean="0"/>
              <a:t>27.02.2014</a:t>
            </a:fld>
            <a:endParaRPr lang="en-US"/>
          </a:p>
        </p:txBody>
      </p:sp>
      <p:sp>
        <p:nvSpPr>
          <p:cNvPr id="5" name="Foo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73CC-40D5-4B23-8DF0-9BD0A0C12F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theme" Target="../theme/theme1.xml" 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7666" y="427735"/>
            <a:ext cx="6797992" cy="17109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666" y="2459482"/>
            <a:ext cx="6797992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2568130" y="9944862"/>
            <a:ext cx="2417063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77666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5438394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В‹#В›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49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1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2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3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4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5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6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7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8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9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hyperlink" Target="mailto:valentin@merciyanis.com" TargetMode="External" /><Relationship Id="rId3" Type="http://schemas.openxmlformats.org/officeDocument/2006/relationships/image" Target="../media/image20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1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3.pn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4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5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hyperlink" Target="https://youtu.be/dDywUG4VM74" TargetMode="External" /><Relationship Id="rId3" Type="http://schemas.openxmlformats.org/officeDocument/2006/relationships/image" Target="../media/image6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7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8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9.png" 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943811" y="1978067"/>
            <a:ext cx="3576383" cy="6159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4550"/>
              </a:lnSpc>
              <a:spcBef>
                <a:spcPts val="0"/>
              </a:spcBef>
              <a:spcAft>
                <a:spcPts val="0"/>
              </a:spcAft>
            </a:pPr>
            <a:r>
              <a:rPr dirty="0" sz="3500">
                <a:solidFill>
                  <a:srgbClr val="000000"/>
                </a:solidFill>
                <a:latin typeface="HKSACR+Calistoga-Regular"/>
                <a:cs typeface="HKSACR+Calistoga-Regular"/>
              </a:rPr>
              <a:t>Une</a:t>
            </a:r>
            <a:r>
              <a:rPr dirty="0" sz="3500">
                <a:solidFill>
                  <a:srgbClr val="000000"/>
                </a:solidFill>
                <a:latin typeface="HKSACR+Calistoga-Regular"/>
                <a:cs typeface="HKSACR+Calistoga-Regular"/>
              </a:rPr>
              <a:t> </a:t>
            </a:r>
            <a:r>
              <a:rPr dirty="0" sz="3500">
                <a:solidFill>
                  <a:srgbClr val="000000"/>
                </a:solidFill>
                <a:latin typeface="HKSACR+Calistoga-Regular"/>
                <a:cs typeface="HKSACR+Calistoga-Regular"/>
              </a:rPr>
              <a:t>offre</a:t>
            </a:r>
            <a:r>
              <a:rPr dirty="0" sz="3500">
                <a:solidFill>
                  <a:srgbClr val="000000"/>
                </a:solidFill>
                <a:latin typeface="HKSACR+Calistoga-Regular"/>
                <a:cs typeface="HKSACR+Calistoga-Regular"/>
              </a:rPr>
              <a:t> </a:t>
            </a:r>
            <a:r>
              <a:rPr dirty="0" sz="3500">
                <a:solidFill>
                  <a:srgbClr val="000000"/>
                </a:solidFill>
                <a:latin typeface="HKSACR+Calistoga-Regular"/>
                <a:cs typeface="HKSACR+Calistoga-Regular"/>
              </a:rPr>
              <a:t>globale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987334" y="2719500"/>
            <a:ext cx="5340856" cy="34772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438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000000"/>
                </a:solidFill>
                <a:latin typeface="OBQRAF+Montserrat-Regular"/>
                <a:cs typeface="OBQRAF+Montserrat-Regular"/>
              </a:rPr>
              <a:t>pour</a:t>
            </a:r>
            <a:r>
              <a:rPr dirty="0" sz="2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2000">
                <a:solidFill>
                  <a:srgbClr val="000000"/>
                </a:solidFill>
                <a:latin typeface="OBQRAF+Montserrat-Regular"/>
                <a:cs typeface="OBQRAF+Montserrat-Regular"/>
              </a:rPr>
              <a:t>la</a:t>
            </a:r>
            <a:r>
              <a:rPr dirty="0" sz="2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2000">
                <a:solidFill>
                  <a:srgbClr val="000000"/>
                </a:solidFill>
                <a:latin typeface="OBQRAF+Montserrat-Regular"/>
                <a:cs typeface="OBQRAF+Montserrat-Regular"/>
              </a:rPr>
              <a:t>gestion</a:t>
            </a:r>
            <a:r>
              <a:rPr dirty="0" sz="2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2000">
                <a:solidFill>
                  <a:srgbClr val="000000"/>
                </a:solidFill>
                <a:latin typeface="OBQRAF+Montserrat-Regular"/>
                <a:cs typeface="OBQRAF+Montserrat-Regular"/>
              </a:rPr>
              <a:t>connectée</a:t>
            </a:r>
            <a:r>
              <a:rPr dirty="0" sz="2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2000">
                <a:solidFill>
                  <a:srgbClr val="000000"/>
                </a:solidFill>
                <a:latin typeface="OBQRAF+Montserrat-Regular"/>
                <a:cs typeface="OBQRAF+Montserrat-Regular"/>
              </a:rPr>
              <a:t>de</a:t>
            </a:r>
            <a:r>
              <a:rPr dirty="0" sz="2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2000">
                <a:solidFill>
                  <a:srgbClr val="000000"/>
                </a:solidFill>
                <a:latin typeface="OBQRAF+Montserrat-Regular"/>
                <a:cs typeface="OBQRAF+Montserrat-Regular"/>
              </a:rPr>
              <a:t>la</a:t>
            </a:r>
            <a:r>
              <a:rPr dirty="0" sz="2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2000">
                <a:solidFill>
                  <a:srgbClr val="000000"/>
                </a:solidFill>
                <a:latin typeface="OBQRAF+Montserrat-Regular"/>
                <a:cs typeface="OBQRAF+Montserrat-Regular"/>
              </a:rPr>
              <a:t>propreté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822774" y="335661"/>
            <a:ext cx="1541780" cy="3683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600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Statistiques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06650" y="962408"/>
            <a:ext cx="6697953" cy="23935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584"/>
              </a:lnSpc>
              <a:spcBef>
                <a:spcPts val="0"/>
              </a:spcBef>
              <a:spcAft>
                <a:spcPts val="0"/>
              </a:spcAft>
            </a:pP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Valorisez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votre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travail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et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prenez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de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la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hauteur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sur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la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gestion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de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vos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activités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851574" y="1595267"/>
            <a:ext cx="5620291" cy="22387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462"/>
              </a:lnSpc>
              <a:spcBef>
                <a:spcPts val="0"/>
              </a:spcBef>
              <a:spcAft>
                <a:spcPts val="0"/>
              </a:spcAft>
            </a:pPr>
            <a:r>
              <a:rPr dirty="0" sz="1200" b="1">
                <a:solidFill>
                  <a:srgbClr val="395ced"/>
                </a:solidFill>
                <a:latin typeface="KRFGAK+Montserrat-Bold"/>
                <a:cs typeface="KRFGAK+Montserrat-Bold"/>
              </a:rPr>
              <a:t>Téléchargez</a:t>
            </a:r>
            <a:r>
              <a:rPr dirty="0" sz="1200" b="1">
                <a:solidFill>
                  <a:srgbClr val="395ced"/>
                </a:solidFill>
                <a:latin typeface="KRFGAK+Montserrat-Bold"/>
                <a:cs typeface="KRFGAK+Montserrat-Bold"/>
              </a:rPr>
              <a:t> </a:t>
            </a:r>
            <a:r>
              <a:rPr dirty="0" sz="1200" b="1">
                <a:solidFill>
                  <a:srgbClr val="395ced"/>
                </a:solidFill>
                <a:latin typeface="KRFGAK+Montserrat-Bold"/>
                <a:cs typeface="KRFGAK+Montserrat-Bold"/>
              </a:rPr>
              <a:t>et</a:t>
            </a:r>
            <a:r>
              <a:rPr dirty="0" sz="1200" b="1">
                <a:solidFill>
                  <a:srgbClr val="395ced"/>
                </a:solidFill>
                <a:latin typeface="KRFGAK+Montserrat-Bold"/>
                <a:cs typeface="KRFGAK+Montserrat-Bold"/>
              </a:rPr>
              <a:t> </a:t>
            </a:r>
            <a:r>
              <a:rPr dirty="0" sz="1200" b="1">
                <a:solidFill>
                  <a:srgbClr val="395ced"/>
                </a:solidFill>
                <a:latin typeface="KRFGAK+Montserrat-Bold"/>
                <a:cs typeface="KRFGAK+Montserrat-Bold"/>
              </a:rPr>
              <a:t>présentez</a:t>
            </a:r>
            <a:r>
              <a:rPr dirty="0" sz="1200">
                <a:solidFill>
                  <a:srgbClr val="000000"/>
                </a:solidFill>
                <a:latin typeface="OBQRAF+Montserrat-Regular"/>
                <a:cs typeface="OBQRAF+Montserrat-Regular"/>
              </a:rPr>
              <a:t>ces</a:t>
            </a:r>
            <a:r>
              <a:rPr dirty="0" sz="12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OBQRAF+Montserrat-Regular"/>
                <a:cs typeface="OBQRAF+Montserrat-Regular"/>
              </a:rPr>
              <a:t>résultats</a:t>
            </a:r>
            <a:r>
              <a:rPr dirty="0" sz="12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OBQRAF+Montserrat-Regular"/>
                <a:cs typeface="OBQRAF+Montserrat-Regular"/>
              </a:rPr>
              <a:t>à</a:t>
            </a:r>
            <a:r>
              <a:rPr dirty="0" sz="12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OBQRAF+Montserrat-Regular"/>
                <a:cs typeface="OBQRAF+Montserrat-Regular"/>
              </a:rPr>
              <a:t>votre</a:t>
            </a:r>
            <a:r>
              <a:rPr dirty="0" sz="12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OBQRAF+Montserrat-Regular"/>
                <a:cs typeface="OBQRAF+Montserrat-Regular"/>
              </a:rPr>
              <a:t>direction</a:t>
            </a:r>
            <a:r>
              <a:rPr dirty="0" sz="12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OBQRAF+Montserrat-Regular"/>
                <a:cs typeface="OBQRAF+Montserrat-Regular"/>
              </a:rPr>
              <a:t>et</a:t>
            </a:r>
            <a:r>
              <a:rPr dirty="0" sz="12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OBQRAF+Montserrat-Regular"/>
                <a:cs typeface="OBQRAF+Montserrat-Regular"/>
              </a:rPr>
              <a:t>à</a:t>
            </a:r>
            <a:r>
              <a:rPr dirty="0" sz="12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OBQRAF+Montserrat-Regular"/>
                <a:cs typeface="OBQRAF+Montserrat-Regular"/>
              </a:rPr>
              <a:t>vos</a:t>
            </a:r>
            <a:r>
              <a:rPr dirty="0" sz="12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OBQRAF+Montserrat-Regular"/>
                <a:cs typeface="OBQRAF+Montserrat-Regular"/>
              </a:rPr>
              <a:t>clients.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280166" y="3703690"/>
            <a:ext cx="1001522" cy="39103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219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 b="1">
                <a:solidFill>
                  <a:srgbClr val="395ced"/>
                </a:solidFill>
                <a:latin typeface="KRFGAK+Montserrat-Bold"/>
                <a:cs typeface="KRFGAK+Montserrat-Bold"/>
              </a:rPr>
              <a:t>Identifiez</a:t>
            </a:r>
            <a:r>
              <a:rPr dirty="0" sz="1000" b="1">
                <a:solidFill>
                  <a:srgbClr val="395ced"/>
                </a:solidFill>
                <a:latin typeface="KRFGAK+Montserrat-Bold"/>
                <a:cs typeface="KRFGAK+Montserrat-Bold"/>
              </a:rPr>
              <a:t> </a:t>
            </a:r>
            <a:r>
              <a:rPr dirty="0" sz="1000" b="1">
                <a:solidFill>
                  <a:srgbClr val="395ced"/>
                </a:solidFill>
                <a:latin typeface="KRFGAK+Montserrat-Bold"/>
                <a:cs typeface="KRFGAK+Montserrat-Bold"/>
              </a:rPr>
              <a:t>les</a:t>
            </a:r>
          </a:p>
          <a:p>
            <a:pPr marL="26987" marR="0">
              <a:lnSpc>
                <a:spcPts val="1219"/>
              </a:lnSpc>
              <a:spcBef>
                <a:spcPts val="391"/>
              </a:spcBef>
              <a:spcAft>
                <a:spcPts val="0"/>
              </a:spcAft>
            </a:pPr>
            <a:r>
              <a:rPr dirty="0" sz="1000" b="1">
                <a:solidFill>
                  <a:srgbClr val="395ced"/>
                </a:solidFill>
                <a:latin typeface="KRFGAK+Montserrat-Bold"/>
                <a:cs typeface="KRFGAK+Montserrat-Bold"/>
              </a:rPr>
              <a:t>récurrences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3357948" y="3703690"/>
            <a:ext cx="805688" cy="19291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219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 b="1">
                <a:solidFill>
                  <a:srgbClr val="395ced"/>
                </a:solidFill>
                <a:latin typeface="KRFGAK+Montserrat-Bold"/>
                <a:cs typeface="KRFGAK+Montserrat-Bold"/>
              </a:rPr>
              <a:t>Suivez</a:t>
            </a:r>
            <a:r>
              <a:rPr dirty="0" sz="1000" b="1">
                <a:solidFill>
                  <a:srgbClr val="395ced"/>
                </a:solidFill>
                <a:latin typeface="KRFGAK+Montserrat-Bold"/>
                <a:cs typeface="KRFGAK+Montserrat-Bold"/>
              </a:rPr>
              <a:t> </a:t>
            </a:r>
            <a:r>
              <a:rPr dirty="0" sz="1000" b="1">
                <a:solidFill>
                  <a:srgbClr val="395ced"/>
                </a:solidFill>
                <a:latin typeface="KRFGAK+Montserrat-Bold"/>
                <a:cs typeface="KRFGAK+Montserrat-Bold"/>
              </a:rPr>
              <a:t>les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5381346" y="3703690"/>
            <a:ext cx="779653" cy="39103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96837" marR="0">
              <a:lnSpc>
                <a:spcPts val="1219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 b="1">
                <a:solidFill>
                  <a:srgbClr val="395ced"/>
                </a:solidFill>
                <a:latin typeface="KRFGAK+Montserrat-Bold"/>
                <a:cs typeface="KRFGAK+Montserrat-Bold"/>
              </a:rPr>
              <a:t>Suivez</a:t>
            </a:r>
          </a:p>
          <a:p>
            <a:pPr marL="0" marR="0">
              <a:lnSpc>
                <a:spcPts val="1219"/>
              </a:lnSpc>
              <a:spcBef>
                <a:spcPts val="391"/>
              </a:spcBef>
              <a:spcAft>
                <a:spcPts val="0"/>
              </a:spcAft>
            </a:pPr>
            <a:r>
              <a:rPr dirty="0" sz="1000" b="1">
                <a:solidFill>
                  <a:srgbClr val="395ced"/>
                </a:solidFill>
                <a:latin typeface="KRFGAK+Montserrat-Bold"/>
                <a:cs typeface="KRFGAK+Montserrat-Bold"/>
              </a:rPr>
              <a:t>l’avancée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7233026" y="3703690"/>
            <a:ext cx="1008126" cy="58915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5875" marR="0">
              <a:lnSpc>
                <a:spcPts val="1219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 b="1">
                <a:solidFill>
                  <a:srgbClr val="395ced"/>
                </a:solidFill>
                <a:latin typeface="KRFGAK+Montserrat-Bold"/>
                <a:cs typeface="KRFGAK+Montserrat-Bold"/>
              </a:rPr>
              <a:t>Améliorez</a:t>
            </a:r>
            <a:r>
              <a:rPr dirty="0" sz="1000" b="1">
                <a:solidFill>
                  <a:srgbClr val="395ced"/>
                </a:solidFill>
                <a:latin typeface="KRFGAK+Montserrat-Bold"/>
                <a:cs typeface="KRFGAK+Montserrat-Bold"/>
              </a:rPr>
              <a:t> </a:t>
            </a:r>
            <a:r>
              <a:rPr dirty="0" sz="1000" b="1">
                <a:solidFill>
                  <a:srgbClr val="395ced"/>
                </a:solidFill>
                <a:latin typeface="KRFGAK+Montserrat-Bold"/>
                <a:cs typeface="KRFGAK+Montserrat-Bold"/>
              </a:rPr>
              <a:t>la</a:t>
            </a:r>
          </a:p>
          <a:p>
            <a:pPr marL="42068" marR="0">
              <a:lnSpc>
                <a:spcPts val="1219"/>
              </a:lnSpc>
              <a:spcBef>
                <a:spcPts val="391"/>
              </a:spcBef>
              <a:spcAft>
                <a:spcPts val="0"/>
              </a:spcAft>
            </a:pPr>
            <a:r>
              <a:rPr dirty="0" sz="1000" b="1">
                <a:solidFill>
                  <a:srgbClr val="395ced"/>
                </a:solidFill>
                <a:latin typeface="KRFGAK+Montserrat-Bold"/>
                <a:cs typeface="KRFGAK+Montserrat-Bold"/>
              </a:rPr>
              <a:t>satisfaction</a:t>
            </a:r>
          </a:p>
          <a:p>
            <a:pPr marL="0" marR="0">
              <a:lnSpc>
                <a:spcPts val="1219"/>
              </a:lnSpc>
              <a:spcBef>
                <a:spcPts val="341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de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vos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clients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3211104" y="3901811"/>
            <a:ext cx="1099311" cy="39103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9525" marR="0">
              <a:lnSpc>
                <a:spcPts val="1219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 b="1">
                <a:solidFill>
                  <a:srgbClr val="395ced"/>
                </a:solidFill>
                <a:latin typeface="KRFGAK+Montserrat-Bold"/>
                <a:cs typeface="KRFGAK+Montserrat-Bold"/>
              </a:rPr>
              <a:t>performances</a:t>
            </a:r>
          </a:p>
          <a:p>
            <a:pPr marL="0" marR="0">
              <a:lnSpc>
                <a:spcPts val="1219"/>
              </a:lnSpc>
              <a:spcBef>
                <a:spcPts val="391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de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vos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équipes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1088078" y="4099931"/>
            <a:ext cx="1383792" cy="19291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219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dans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les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demandes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5205133" y="4099931"/>
            <a:ext cx="1131697" cy="19291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219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de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vos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objectifs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8407331" y="4913430"/>
            <a:ext cx="567308" cy="2032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00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HKSACR+Calistoga-Regular"/>
                <a:cs typeface="HKSACR+Calistoga-Regular"/>
              </a:rPr>
              <a:t>09</a:t>
            </a:r>
            <a:r>
              <a:rPr dirty="0" sz="1000">
                <a:solidFill>
                  <a:srgbClr val="000000"/>
                </a:solidFill>
                <a:latin typeface="HKSACR+Calistoga-Regular"/>
                <a:cs typeface="HKSACR+Calistoga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HKSACR+Calistoga-Regular"/>
                <a:cs typeface="HKSACR+Calistoga-Regular"/>
              </a:rPr>
              <a:t>/</a:t>
            </a:r>
            <a:r>
              <a:rPr dirty="0" sz="1000">
                <a:solidFill>
                  <a:srgbClr val="000000"/>
                </a:solidFill>
                <a:latin typeface="HKSACR+Calistoga-Regular"/>
                <a:cs typeface="HKSACR+Calistoga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HKSACR+Calistoga-Regular"/>
                <a:cs typeface="HKSACR+Calistoga-Regular"/>
              </a:rPr>
              <a:t>19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307225" y="4952950"/>
            <a:ext cx="1086962" cy="13098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731"/>
              </a:lnSpc>
              <a:spcBef>
                <a:spcPts val="0"/>
              </a:spcBef>
              <a:spcAft>
                <a:spcPts val="0"/>
              </a:spcAft>
            </a:pPr>
            <a:r>
              <a:rPr dirty="0" sz="600">
                <a:solidFill>
                  <a:srgbClr val="000000"/>
                </a:solidFill>
                <a:latin typeface="OBQRAF+Montserrat-Regular"/>
                <a:cs typeface="OBQRAF+Montserrat-Regular"/>
              </a:rPr>
              <a:t>Confidentiel</a:t>
            </a:r>
            <a:r>
              <a:rPr dirty="0" sz="6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600">
                <a:solidFill>
                  <a:srgbClr val="000000"/>
                </a:solidFill>
                <a:latin typeface="OBQRAF+Montserrat-Regular"/>
                <a:cs typeface="OBQRAF+Montserrat-Regular"/>
              </a:rPr>
              <a:t>|</a:t>
            </a:r>
            <a:r>
              <a:rPr dirty="0" sz="6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600">
                <a:solidFill>
                  <a:srgbClr val="000000"/>
                </a:solidFill>
                <a:latin typeface="OBQRAF+Montserrat-Regular"/>
                <a:cs typeface="OBQRAF+Montserrat-Regular"/>
              </a:rPr>
              <a:t>MerciYanis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822774" y="335661"/>
            <a:ext cx="2867660" cy="3683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600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Gestion</a:t>
            </a: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 </a:t>
            </a: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des</a:t>
            </a: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 </a:t>
            </a: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utilisateurs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06650" y="962408"/>
            <a:ext cx="5200331" cy="23935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584"/>
              </a:lnSpc>
              <a:spcBef>
                <a:spcPts val="0"/>
              </a:spcBef>
              <a:spcAft>
                <a:spcPts val="0"/>
              </a:spcAft>
            </a:pP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Notre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plateforme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modulable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s’adapte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à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votre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organisation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721172" y="3195322"/>
            <a:ext cx="724509" cy="22387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462"/>
              </a:lnSpc>
              <a:spcBef>
                <a:spcPts val="0"/>
              </a:spcBef>
              <a:spcAft>
                <a:spcPts val="0"/>
              </a:spcAft>
            </a:pPr>
            <a:r>
              <a:rPr dirty="0" sz="1200" b="1">
                <a:solidFill>
                  <a:srgbClr val="6ecce2"/>
                </a:solidFill>
                <a:latin typeface="KRFGAK+Montserrat-Bold"/>
                <a:cs typeface="KRFGAK+Montserrat-Bold"/>
              </a:rPr>
              <a:t>Agents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072622" y="3195335"/>
            <a:ext cx="1061770" cy="22387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462"/>
              </a:lnSpc>
              <a:spcBef>
                <a:spcPts val="0"/>
              </a:spcBef>
              <a:spcAft>
                <a:spcPts val="0"/>
              </a:spcAft>
            </a:pPr>
            <a:r>
              <a:rPr dirty="0" sz="1200" b="1">
                <a:solidFill>
                  <a:srgbClr val="6ecce2"/>
                </a:solidFill>
                <a:latin typeface="KRFGAK+Montserrat-Bold"/>
                <a:cs typeface="KRFGAK+Montserrat-Bold"/>
              </a:rPr>
              <a:t>Encadrants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6794970" y="3195334"/>
            <a:ext cx="704545" cy="22387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462"/>
              </a:lnSpc>
              <a:spcBef>
                <a:spcPts val="0"/>
              </a:spcBef>
              <a:spcAft>
                <a:spcPts val="0"/>
              </a:spcAft>
            </a:pPr>
            <a:r>
              <a:rPr dirty="0" sz="1200" b="1">
                <a:solidFill>
                  <a:srgbClr val="6ecce2"/>
                </a:solidFill>
                <a:latin typeface="KRFGAK+Montserrat-Bold"/>
                <a:cs typeface="KRFGAK+Montserrat-Bold"/>
              </a:rPr>
              <a:t>Clients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330457" y="3667128"/>
            <a:ext cx="1443227" cy="20839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</a:pPr>
            <a:r>
              <a:rPr dirty="0" sz="1100">
                <a:solidFill>
                  <a:srgbClr val="000000"/>
                </a:solidFill>
                <a:latin typeface="OBQRAF+Montserrat-Regular"/>
                <a:cs typeface="OBQRAF+Montserrat-Regular"/>
              </a:rPr>
              <a:t>Accès</a:t>
            </a:r>
            <a:r>
              <a:rPr dirty="0" sz="11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100">
                <a:solidFill>
                  <a:srgbClr val="000000"/>
                </a:solidFill>
                <a:latin typeface="OBQRAF+Montserrat-Regular"/>
                <a:cs typeface="OBQRAF+Montserrat-Regular"/>
              </a:rPr>
              <a:t>au</a:t>
            </a:r>
            <a:r>
              <a:rPr dirty="0" sz="11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100">
                <a:solidFill>
                  <a:srgbClr val="000000"/>
                </a:solidFill>
                <a:latin typeface="OBQRAF+Montserrat-Regular"/>
                <a:cs typeface="OBQRAF+Montserrat-Regular"/>
              </a:rPr>
              <a:t>planning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3962962" y="3667128"/>
            <a:ext cx="1304087" cy="45985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76200" marR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</a:pPr>
            <a:r>
              <a:rPr dirty="0" sz="1100">
                <a:solidFill>
                  <a:srgbClr val="000000"/>
                </a:solidFill>
                <a:latin typeface="OBQRAF+Montserrat-Regular"/>
                <a:cs typeface="OBQRAF+Montserrat-Regular"/>
              </a:rPr>
              <a:t>Maîtrise</a:t>
            </a:r>
            <a:r>
              <a:rPr dirty="0" sz="11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100">
                <a:solidFill>
                  <a:srgbClr val="000000"/>
                </a:solidFill>
                <a:latin typeface="OBQRAF+Montserrat-Regular"/>
                <a:cs typeface="OBQRAF+Montserrat-Regular"/>
              </a:rPr>
              <a:t>totale</a:t>
            </a:r>
          </a:p>
          <a:p>
            <a:pPr marL="0" marR="0">
              <a:lnSpc>
                <a:spcPts val="1340"/>
              </a:lnSpc>
              <a:spcBef>
                <a:spcPts val="689"/>
              </a:spcBef>
              <a:spcAft>
                <a:spcPts val="0"/>
              </a:spcAft>
            </a:pPr>
            <a:r>
              <a:rPr dirty="0" sz="1100">
                <a:solidFill>
                  <a:srgbClr val="000000"/>
                </a:solidFill>
                <a:latin typeface="OBQRAF+Montserrat-Regular"/>
                <a:cs typeface="OBQRAF+Montserrat-Regular"/>
              </a:rPr>
              <a:t>de</a:t>
            </a:r>
            <a:r>
              <a:rPr dirty="0" sz="11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100">
                <a:solidFill>
                  <a:srgbClr val="000000"/>
                </a:solidFill>
                <a:latin typeface="OBQRAF+Montserrat-Regular"/>
                <a:cs typeface="OBQRAF+Montserrat-Regular"/>
              </a:rPr>
              <a:t>la</a:t>
            </a:r>
            <a:r>
              <a:rPr dirty="0" sz="11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100">
                <a:solidFill>
                  <a:srgbClr val="000000"/>
                </a:solidFill>
                <a:latin typeface="OBQRAF+Montserrat-Regular"/>
                <a:cs typeface="OBQRAF+Montserrat-Regular"/>
              </a:rPr>
              <a:t>plateforme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6548462" y="3667128"/>
            <a:ext cx="1305343" cy="45985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</a:pPr>
            <a:r>
              <a:rPr dirty="0" sz="1100">
                <a:solidFill>
                  <a:srgbClr val="000000"/>
                </a:solidFill>
                <a:latin typeface="OBQRAF+Montserrat-Regular"/>
                <a:cs typeface="OBQRAF+Montserrat-Regular"/>
              </a:rPr>
              <a:t>Cahier</a:t>
            </a:r>
            <a:r>
              <a:rPr dirty="0" sz="11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100">
                <a:solidFill>
                  <a:srgbClr val="000000"/>
                </a:solidFill>
                <a:latin typeface="OBQRAF+Montserrat-Regular"/>
                <a:cs typeface="OBQRAF+Montserrat-Regular"/>
              </a:rPr>
              <a:t>de</a:t>
            </a:r>
            <a:r>
              <a:rPr dirty="0" sz="11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100">
                <a:solidFill>
                  <a:srgbClr val="000000"/>
                </a:solidFill>
                <a:latin typeface="OBQRAF+Montserrat-Regular"/>
                <a:cs typeface="OBQRAF+Montserrat-Regular"/>
              </a:rPr>
              <a:t>liaison</a:t>
            </a:r>
          </a:p>
          <a:p>
            <a:pPr marL="354012" marR="0">
              <a:lnSpc>
                <a:spcPts val="1340"/>
              </a:lnSpc>
              <a:spcBef>
                <a:spcPts val="689"/>
              </a:spcBef>
              <a:spcAft>
                <a:spcPts val="0"/>
              </a:spcAft>
            </a:pPr>
            <a:r>
              <a:rPr dirty="0" sz="1100">
                <a:solidFill>
                  <a:srgbClr val="000000"/>
                </a:solidFill>
                <a:latin typeface="OBQRAF+Montserrat-Regular"/>
                <a:cs typeface="OBQRAF+Montserrat-Regular"/>
              </a:rPr>
              <a:t>digital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1042325" y="3918587"/>
            <a:ext cx="2017674" cy="45985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24606" marR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</a:pPr>
            <a:r>
              <a:rPr dirty="0" sz="1100">
                <a:solidFill>
                  <a:srgbClr val="000000"/>
                </a:solidFill>
                <a:latin typeface="OBQRAF+Montserrat-Regular"/>
                <a:cs typeface="OBQRAF+Montserrat-Regular"/>
              </a:rPr>
              <a:t>Validation</a:t>
            </a:r>
            <a:r>
              <a:rPr dirty="0" sz="11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100">
                <a:solidFill>
                  <a:srgbClr val="000000"/>
                </a:solidFill>
                <a:latin typeface="OBQRAF+Montserrat-Regular"/>
                <a:cs typeface="OBQRAF+Montserrat-Regular"/>
              </a:rPr>
              <a:t>des</a:t>
            </a:r>
            <a:r>
              <a:rPr dirty="0" sz="11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100">
                <a:solidFill>
                  <a:srgbClr val="000000"/>
                </a:solidFill>
                <a:latin typeface="OBQRAF+Montserrat-Regular"/>
                <a:cs typeface="OBQRAF+Montserrat-Regular"/>
              </a:rPr>
              <a:t>prestations</a:t>
            </a:r>
          </a:p>
          <a:p>
            <a:pPr marL="0" marR="0">
              <a:lnSpc>
                <a:spcPts val="1340"/>
              </a:lnSpc>
              <a:spcBef>
                <a:spcPts val="689"/>
              </a:spcBef>
              <a:spcAft>
                <a:spcPts val="0"/>
              </a:spcAft>
            </a:pPr>
            <a:r>
              <a:rPr dirty="0" sz="1100">
                <a:solidFill>
                  <a:srgbClr val="000000"/>
                </a:solidFill>
                <a:latin typeface="OBQRAF+Montserrat-Regular"/>
                <a:cs typeface="OBQRAF+Montserrat-Regular"/>
              </a:rPr>
              <a:t>Signalisation</a:t>
            </a:r>
            <a:r>
              <a:rPr dirty="0" sz="11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100">
                <a:solidFill>
                  <a:srgbClr val="000000"/>
                </a:solidFill>
                <a:latin typeface="OBQRAF+Montserrat-Regular"/>
                <a:cs typeface="OBQRAF+Montserrat-Regular"/>
              </a:rPr>
              <a:t>des</a:t>
            </a:r>
            <a:r>
              <a:rPr dirty="0" sz="11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100">
                <a:solidFill>
                  <a:srgbClr val="000000"/>
                </a:solidFill>
                <a:latin typeface="OBQRAF+Montserrat-Regular"/>
                <a:cs typeface="OBQRAF+Montserrat-Regular"/>
              </a:rPr>
              <a:t>incidents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3797068" y="4170048"/>
            <a:ext cx="1633080" cy="20839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</a:pPr>
            <a:r>
              <a:rPr dirty="0" sz="1100">
                <a:solidFill>
                  <a:srgbClr val="000000"/>
                </a:solidFill>
                <a:latin typeface="OBQRAF+Montserrat-Regular"/>
                <a:cs typeface="OBQRAF+Montserrat-Regular"/>
              </a:rPr>
              <a:t>Pilotage</a:t>
            </a:r>
            <a:r>
              <a:rPr dirty="0" sz="11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100">
                <a:solidFill>
                  <a:srgbClr val="000000"/>
                </a:solidFill>
                <a:latin typeface="OBQRAF+Montserrat-Regular"/>
                <a:cs typeface="OBQRAF+Montserrat-Regular"/>
              </a:rPr>
              <a:t>des</a:t>
            </a:r>
            <a:r>
              <a:rPr dirty="0" sz="11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100">
                <a:solidFill>
                  <a:srgbClr val="000000"/>
                </a:solidFill>
                <a:latin typeface="OBQRAF+Montserrat-Regular"/>
                <a:cs typeface="OBQRAF+Montserrat-Regular"/>
              </a:rPr>
              <a:t>activités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6532587" y="4170048"/>
            <a:ext cx="1335379" cy="45985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</a:pPr>
            <a:r>
              <a:rPr dirty="0" sz="1100">
                <a:solidFill>
                  <a:srgbClr val="000000"/>
                </a:solidFill>
                <a:latin typeface="OBQRAF+Montserrat-Regular"/>
                <a:cs typeface="OBQRAF+Montserrat-Regular"/>
              </a:rPr>
              <a:t>Un</a:t>
            </a:r>
            <a:r>
              <a:rPr dirty="0" sz="11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100">
                <a:solidFill>
                  <a:srgbClr val="000000"/>
                </a:solidFill>
                <a:latin typeface="OBQRAF+Montserrat-Regular"/>
                <a:cs typeface="OBQRAF+Montserrat-Regular"/>
              </a:rPr>
              <a:t>accès</a:t>
            </a:r>
            <a:r>
              <a:rPr dirty="0" sz="11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100">
                <a:solidFill>
                  <a:srgbClr val="000000"/>
                </a:solidFill>
                <a:latin typeface="OBQRAF+Montserrat-Regular"/>
                <a:cs typeface="OBQRAF+Montserrat-Regular"/>
              </a:rPr>
              <a:t>plus</a:t>
            </a:r>
            <a:r>
              <a:rPr dirty="0" sz="11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100">
                <a:solidFill>
                  <a:srgbClr val="000000"/>
                </a:solidFill>
                <a:latin typeface="OBQRAF+Montserrat-Regular"/>
                <a:cs typeface="OBQRAF+Montserrat-Regular"/>
              </a:rPr>
              <a:t>ou</a:t>
            </a:r>
          </a:p>
          <a:p>
            <a:pPr marL="59531" marR="0">
              <a:lnSpc>
                <a:spcPts val="1340"/>
              </a:lnSpc>
              <a:spcBef>
                <a:spcPts val="689"/>
              </a:spcBef>
              <a:spcAft>
                <a:spcPts val="0"/>
              </a:spcAft>
            </a:pPr>
            <a:r>
              <a:rPr dirty="0" sz="1100">
                <a:solidFill>
                  <a:srgbClr val="000000"/>
                </a:solidFill>
                <a:latin typeface="OBQRAF+Montserrat-Regular"/>
                <a:cs typeface="OBQRAF+Montserrat-Regular"/>
              </a:rPr>
              <a:t>moins</a:t>
            </a:r>
            <a:r>
              <a:rPr dirty="0" sz="11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100">
                <a:solidFill>
                  <a:srgbClr val="000000"/>
                </a:solidFill>
                <a:latin typeface="OBQRAF+Montserrat-Regular"/>
                <a:cs typeface="OBQRAF+Montserrat-Regular"/>
              </a:rPr>
              <a:t>restreint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8417649" y="4913430"/>
            <a:ext cx="548005" cy="2032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00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HKSACR+Calistoga-Regular"/>
                <a:cs typeface="HKSACR+Calistoga-Regular"/>
              </a:rPr>
              <a:t>10</a:t>
            </a:r>
            <a:r>
              <a:rPr dirty="0" sz="1000">
                <a:solidFill>
                  <a:srgbClr val="000000"/>
                </a:solidFill>
                <a:latin typeface="HKSACR+Calistoga-Regular"/>
                <a:cs typeface="HKSACR+Calistoga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HKSACR+Calistoga-Regular"/>
                <a:cs typeface="HKSACR+Calistoga-Regular"/>
              </a:rPr>
              <a:t>/</a:t>
            </a:r>
            <a:r>
              <a:rPr dirty="0" sz="1000">
                <a:solidFill>
                  <a:srgbClr val="000000"/>
                </a:solidFill>
                <a:latin typeface="HKSACR+Calistoga-Regular"/>
                <a:cs typeface="HKSACR+Calistoga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HKSACR+Calistoga-Regular"/>
                <a:cs typeface="HKSACR+Calistoga-Regular"/>
              </a:rPr>
              <a:t>19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307225" y="4952950"/>
            <a:ext cx="1086962" cy="13098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731"/>
              </a:lnSpc>
              <a:spcBef>
                <a:spcPts val="0"/>
              </a:spcBef>
              <a:spcAft>
                <a:spcPts val="0"/>
              </a:spcAft>
            </a:pPr>
            <a:r>
              <a:rPr dirty="0" sz="600">
                <a:solidFill>
                  <a:srgbClr val="000000"/>
                </a:solidFill>
                <a:latin typeface="OBQRAF+Montserrat-Regular"/>
                <a:cs typeface="OBQRAF+Montserrat-Regular"/>
              </a:rPr>
              <a:t>Confidentiel</a:t>
            </a:r>
            <a:r>
              <a:rPr dirty="0" sz="6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600">
                <a:solidFill>
                  <a:srgbClr val="000000"/>
                </a:solidFill>
                <a:latin typeface="OBQRAF+Montserrat-Regular"/>
                <a:cs typeface="OBQRAF+Montserrat-Regular"/>
              </a:rPr>
              <a:t>|</a:t>
            </a:r>
            <a:r>
              <a:rPr dirty="0" sz="6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600">
                <a:solidFill>
                  <a:srgbClr val="000000"/>
                </a:solidFill>
                <a:latin typeface="OBQRAF+Montserrat-Regular"/>
                <a:cs typeface="OBQRAF+Montserrat-Regular"/>
              </a:rPr>
              <a:t>MerciYanis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192275" y="2065638"/>
            <a:ext cx="5226863" cy="132177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767902" marR="0">
              <a:lnSpc>
                <a:spcPts val="5850"/>
              </a:lnSpc>
              <a:spcBef>
                <a:spcPts val="50"/>
              </a:spcBef>
              <a:spcAft>
                <a:spcPts val="0"/>
              </a:spcAft>
            </a:pPr>
            <a:r>
              <a:rPr dirty="0" sz="4500">
                <a:solidFill>
                  <a:srgbClr val="000000"/>
                </a:solidFill>
                <a:latin typeface="HKSACR+Calistoga-Regular"/>
                <a:cs typeface="HKSACR+Calistoga-Regular"/>
              </a:rPr>
              <a:t>Nos</a:t>
            </a:r>
            <a:r>
              <a:rPr dirty="0" sz="4500">
                <a:solidFill>
                  <a:srgbClr val="000000"/>
                </a:solidFill>
                <a:latin typeface="HKSACR+Calistoga-Regular"/>
                <a:cs typeface="HKSACR+Calistoga-Regular"/>
              </a:rPr>
              <a:t> </a:t>
            </a:r>
            <a:r>
              <a:rPr dirty="0" sz="4500">
                <a:solidFill>
                  <a:srgbClr val="000000"/>
                </a:solidFill>
                <a:latin typeface="HKSACR+Calistoga-Regular"/>
                <a:cs typeface="HKSACR+Calistoga-Regular"/>
              </a:rPr>
              <a:t>solutions</a:t>
            </a:r>
          </a:p>
          <a:p>
            <a:pPr marL="230186" marR="0">
              <a:lnSpc>
                <a:spcPts val="2339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ECSFCG+Calistoga-Regular,Italic"/>
                <a:cs typeface="ECSFCG+Calistoga-Regular,Italic"/>
              </a:rPr>
              <a:t>pour</a:t>
            </a:r>
            <a:r>
              <a:rPr dirty="0" sz="1800" spc="-107">
                <a:solidFill>
                  <a:srgbClr val="000000"/>
                </a:solidFill>
                <a:latin typeface="ECSFCG+Calistoga-Regular,Italic"/>
                <a:cs typeface="ECSFCG+Calistoga-Regular,Italic"/>
              </a:rPr>
              <a:t> </a:t>
            </a:r>
            <a:r>
              <a:rPr dirty="0" sz="1800">
                <a:solidFill>
                  <a:srgbClr val="000000"/>
                </a:solidFill>
                <a:latin typeface="ECSFCG+Calistoga-Regular,Italic"/>
                <a:cs typeface="ECSFCG+Calistoga-Regular,Italic"/>
              </a:rPr>
              <a:t>le</a:t>
            </a:r>
            <a:r>
              <a:rPr dirty="0" sz="1800" spc="-107">
                <a:solidFill>
                  <a:srgbClr val="000000"/>
                </a:solidFill>
                <a:latin typeface="ECSFCG+Calistoga-Regular,Italic"/>
                <a:cs typeface="ECSFCG+Calistoga-Regular,Italic"/>
              </a:rPr>
              <a:t> </a:t>
            </a:r>
            <a:r>
              <a:rPr dirty="0" sz="1800">
                <a:solidFill>
                  <a:srgbClr val="000000"/>
                </a:solidFill>
                <a:latin typeface="ECSFCG+Calistoga-Regular,Italic"/>
                <a:cs typeface="ECSFCG+Calistoga-Regular,Italic"/>
              </a:rPr>
              <a:t>pointage</a:t>
            </a:r>
            <a:r>
              <a:rPr dirty="0" sz="1800" spc="-107">
                <a:solidFill>
                  <a:srgbClr val="000000"/>
                </a:solidFill>
                <a:latin typeface="ECSFCG+Calistoga-Regular,Italic"/>
                <a:cs typeface="ECSFCG+Calistoga-Regular,Italic"/>
              </a:rPr>
              <a:t> </a:t>
            </a:r>
            <a:r>
              <a:rPr dirty="0" sz="1800">
                <a:solidFill>
                  <a:srgbClr val="000000"/>
                </a:solidFill>
                <a:latin typeface="ECSFCG+Calistoga-Regular,Italic"/>
                <a:cs typeface="ECSFCG+Calistoga-Regular,Italic"/>
              </a:rPr>
              <a:t>des</a:t>
            </a:r>
            <a:r>
              <a:rPr dirty="0" sz="1800" spc="-107">
                <a:solidFill>
                  <a:srgbClr val="000000"/>
                </a:solidFill>
                <a:latin typeface="ECSFCG+Calistoga-Regular,Italic"/>
                <a:cs typeface="ECSFCG+Calistoga-Regular,Italic"/>
              </a:rPr>
              <a:t> </a:t>
            </a:r>
            <a:r>
              <a:rPr dirty="0" sz="1800">
                <a:solidFill>
                  <a:srgbClr val="000000"/>
                </a:solidFill>
                <a:latin typeface="ECSFCG+Calistoga-Regular,Italic"/>
                <a:cs typeface="ECSFCG+Calistoga-Regular,Italic"/>
              </a:rPr>
              <a:t>agents,</a:t>
            </a:r>
            <a:r>
              <a:rPr dirty="0" sz="1800" spc="-107">
                <a:solidFill>
                  <a:srgbClr val="000000"/>
                </a:solidFill>
                <a:latin typeface="ECSFCG+Calistoga-Regular,Italic"/>
                <a:cs typeface="ECSFCG+Calistoga-Regular,Italic"/>
              </a:rPr>
              <a:t> </a:t>
            </a:r>
            <a:r>
              <a:rPr dirty="0" sz="1800">
                <a:solidFill>
                  <a:srgbClr val="000000"/>
                </a:solidFill>
                <a:latin typeface="ECSFCG+Calistoga-Regular,Italic"/>
                <a:cs typeface="ECSFCG+Calistoga-Regular,Italic"/>
              </a:rPr>
              <a:t>la</a:t>
            </a:r>
            <a:r>
              <a:rPr dirty="0" sz="1800" spc="-107">
                <a:solidFill>
                  <a:srgbClr val="000000"/>
                </a:solidFill>
                <a:latin typeface="ECSFCG+Calistoga-Regular,Italic"/>
                <a:cs typeface="ECSFCG+Calistoga-Regular,Italic"/>
              </a:rPr>
              <a:t> </a:t>
            </a:r>
            <a:r>
              <a:rPr dirty="0" sz="1800">
                <a:solidFill>
                  <a:srgbClr val="000000"/>
                </a:solidFill>
                <a:latin typeface="ECSFCG+Calistoga-Regular,Italic"/>
                <a:cs typeface="ECSFCG+Calistoga-Regular,Italic"/>
              </a:rPr>
              <a:t>traçabilité</a:t>
            </a:r>
            <a:r>
              <a:rPr dirty="0" sz="1800" spc="-107">
                <a:solidFill>
                  <a:srgbClr val="000000"/>
                </a:solidFill>
                <a:latin typeface="ECSFCG+Calistoga-Regular,Italic"/>
                <a:cs typeface="ECSFCG+Calistoga-Regular,Italic"/>
              </a:rPr>
              <a:t> </a:t>
            </a:r>
            <a:r>
              <a:rPr dirty="0" sz="1800">
                <a:solidFill>
                  <a:srgbClr val="000000"/>
                </a:solidFill>
                <a:latin typeface="ECSFCG+Calistoga-Regular,Italic"/>
                <a:cs typeface="ECSFCG+Calistoga-Regular,Italic"/>
              </a:rPr>
              <a:t>des</a:t>
            </a:r>
          </a:p>
          <a:p>
            <a:pPr marL="0" marR="0">
              <a:lnSpc>
                <a:spcPts val="2160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ECSFCG+Calistoga-Regular,Italic"/>
                <a:cs typeface="ECSFCG+Calistoga-Regular,Italic"/>
              </a:rPr>
              <a:t>interventions,</a:t>
            </a:r>
            <a:r>
              <a:rPr dirty="0" sz="1800" spc="-107">
                <a:solidFill>
                  <a:srgbClr val="000000"/>
                </a:solidFill>
                <a:latin typeface="ECSFCG+Calistoga-Regular,Italic"/>
                <a:cs typeface="ECSFCG+Calistoga-Regular,Italic"/>
              </a:rPr>
              <a:t> </a:t>
            </a:r>
            <a:r>
              <a:rPr dirty="0" sz="1800">
                <a:solidFill>
                  <a:srgbClr val="000000"/>
                </a:solidFill>
                <a:latin typeface="ECSFCG+Calistoga-Regular,Italic"/>
                <a:cs typeface="ECSFCG+Calistoga-Regular,Italic"/>
              </a:rPr>
              <a:t>la</a:t>
            </a:r>
            <a:r>
              <a:rPr dirty="0" sz="1800" spc="-107">
                <a:solidFill>
                  <a:srgbClr val="000000"/>
                </a:solidFill>
                <a:latin typeface="ECSFCG+Calistoga-Regular,Italic"/>
                <a:cs typeface="ECSFCG+Calistoga-Regular,Italic"/>
              </a:rPr>
              <a:t> </a:t>
            </a:r>
            <a:r>
              <a:rPr dirty="0" sz="1800">
                <a:solidFill>
                  <a:srgbClr val="000000"/>
                </a:solidFill>
                <a:latin typeface="ECSFCG+Calistoga-Regular,Italic"/>
                <a:cs typeface="ECSFCG+Calistoga-Regular,Italic"/>
              </a:rPr>
              <a:t>propreté</a:t>
            </a:r>
            <a:r>
              <a:rPr dirty="0" sz="1800" spc="-107">
                <a:solidFill>
                  <a:srgbClr val="000000"/>
                </a:solidFill>
                <a:latin typeface="ECSFCG+Calistoga-Regular,Italic"/>
                <a:cs typeface="ECSFCG+Calistoga-Regular,Italic"/>
              </a:rPr>
              <a:t> </a:t>
            </a:r>
            <a:r>
              <a:rPr dirty="0" sz="1800">
                <a:solidFill>
                  <a:srgbClr val="000000"/>
                </a:solidFill>
                <a:latin typeface="ECSFCG+Calistoga-Regular,Italic"/>
                <a:cs typeface="ECSFCG+Calistoga-Regular,Italic"/>
              </a:rPr>
              <a:t>à</a:t>
            </a:r>
            <a:r>
              <a:rPr dirty="0" sz="1800" spc="-107">
                <a:solidFill>
                  <a:srgbClr val="000000"/>
                </a:solidFill>
                <a:latin typeface="ECSFCG+Calistoga-Regular,Italic"/>
                <a:cs typeface="ECSFCG+Calistoga-Regular,Italic"/>
              </a:rPr>
              <a:t> </a:t>
            </a:r>
            <a:r>
              <a:rPr dirty="0" sz="1800">
                <a:solidFill>
                  <a:srgbClr val="000000"/>
                </a:solidFill>
                <a:latin typeface="ECSFCG+Calistoga-Regular,Italic"/>
                <a:cs typeface="ECSFCG+Calistoga-Regular,Italic"/>
              </a:rPr>
              <a:t>l’usage</a:t>
            </a:r>
            <a:r>
              <a:rPr dirty="0" sz="1800" spc="-107">
                <a:solidFill>
                  <a:srgbClr val="000000"/>
                </a:solidFill>
                <a:latin typeface="ECSFCG+Calistoga-Regular,Italic"/>
                <a:cs typeface="ECSFCG+Calistoga-Regular,Italic"/>
              </a:rPr>
              <a:t> </a:t>
            </a:r>
            <a:r>
              <a:rPr dirty="0" sz="1800">
                <a:solidFill>
                  <a:srgbClr val="000000"/>
                </a:solidFill>
                <a:latin typeface="ECSFCG+Calistoga-Regular,Italic"/>
                <a:cs typeface="ECSFCG+Calistoga-Regular,Italic"/>
              </a:rPr>
              <a:t>&amp;</a:t>
            </a:r>
            <a:r>
              <a:rPr dirty="0" sz="1800" spc="-107">
                <a:solidFill>
                  <a:srgbClr val="000000"/>
                </a:solidFill>
                <a:latin typeface="ECSFCG+Calistoga-Regular,Italic"/>
                <a:cs typeface="ECSFCG+Calistoga-Regular,Italic"/>
              </a:rPr>
              <a:t> </a:t>
            </a:r>
            <a:r>
              <a:rPr dirty="0" sz="1800">
                <a:solidFill>
                  <a:srgbClr val="000000"/>
                </a:solidFill>
                <a:latin typeface="ECSFCG+Calistoga-Regular,Italic"/>
                <a:cs typeface="ECSFCG+Calistoga-Regular,Italic"/>
              </a:rPr>
              <a:t>plus</a:t>
            </a:r>
            <a:r>
              <a:rPr dirty="0" sz="1800" spc="-107">
                <a:solidFill>
                  <a:srgbClr val="000000"/>
                </a:solidFill>
                <a:latin typeface="ECSFCG+Calistoga-Regular,Italic"/>
                <a:cs typeface="ECSFCG+Calistoga-Regular,Italic"/>
              </a:rPr>
              <a:t> </a:t>
            </a:r>
            <a:r>
              <a:rPr dirty="0" sz="1800">
                <a:solidFill>
                  <a:srgbClr val="000000"/>
                </a:solidFill>
                <a:latin typeface="ECSFCG+Calistoga-Regular,Italic"/>
                <a:cs typeface="ECSFCG+Calistoga-Regular,Italic"/>
              </a:rPr>
              <a:t>encore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429556" y="4913430"/>
            <a:ext cx="524764" cy="2032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00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HKSACR+Calistoga-Regular"/>
                <a:cs typeface="HKSACR+Calistoga-Regular"/>
              </a:rPr>
              <a:t>11</a:t>
            </a:r>
            <a:r>
              <a:rPr dirty="0" sz="1000">
                <a:solidFill>
                  <a:srgbClr val="000000"/>
                </a:solidFill>
                <a:latin typeface="HKSACR+Calistoga-Regular"/>
                <a:cs typeface="HKSACR+Calistoga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HKSACR+Calistoga-Regular"/>
                <a:cs typeface="HKSACR+Calistoga-Regular"/>
              </a:rPr>
              <a:t>/</a:t>
            </a:r>
            <a:r>
              <a:rPr dirty="0" sz="1000">
                <a:solidFill>
                  <a:srgbClr val="000000"/>
                </a:solidFill>
                <a:latin typeface="HKSACR+Calistoga-Regular"/>
                <a:cs typeface="HKSACR+Calistoga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HKSACR+Calistoga-Regular"/>
                <a:cs typeface="HKSACR+Calistoga-Regular"/>
              </a:rPr>
              <a:t>19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307225" y="4952950"/>
            <a:ext cx="1086962" cy="13098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731"/>
              </a:lnSpc>
              <a:spcBef>
                <a:spcPts val="0"/>
              </a:spcBef>
              <a:spcAft>
                <a:spcPts val="0"/>
              </a:spcAft>
            </a:pPr>
            <a:r>
              <a:rPr dirty="0" sz="600">
                <a:solidFill>
                  <a:srgbClr val="000000"/>
                </a:solidFill>
                <a:latin typeface="OBQRAF+Montserrat-Regular"/>
                <a:cs typeface="OBQRAF+Montserrat-Regular"/>
              </a:rPr>
              <a:t>Confidentiel</a:t>
            </a:r>
            <a:r>
              <a:rPr dirty="0" sz="6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600">
                <a:solidFill>
                  <a:srgbClr val="000000"/>
                </a:solidFill>
                <a:latin typeface="OBQRAF+Montserrat-Regular"/>
                <a:cs typeface="OBQRAF+Montserrat-Regular"/>
              </a:rPr>
              <a:t>|</a:t>
            </a:r>
            <a:r>
              <a:rPr dirty="0" sz="6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600">
                <a:solidFill>
                  <a:srgbClr val="000000"/>
                </a:solidFill>
                <a:latin typeface="OBQRAF+Montserrat-Regular"/>
                <a:cs typeface="OBQRAF+Montserrat-Regular"/>
              </a:rPr>
              <a:t>MerciYanis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822774" y="335661"/>
            <a:ext cx="4686521" cy="3683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600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Pointage</a:t>
            </a:r>
            <a:r>
              <a:rPr dirty="0" sz="2000" spc="-12">
                <a:solidFill>
                  <a:srgbClr val="000000"/>
                </a:solidFill>
                <a:latin typeface="HKSACR+Calistoga-Regular"/>
                <a:cs typeface="HKSACR+Calistoga-Regular"/>
              </a:rPr>
              <a:t> </a:t>
            </a: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“entrée”</a:t>
            </a: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 </a:t>
            </a: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/</a:t>
            </a: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 </a:t>
            </a: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“sortie”</a:t>
            </a:r>
            <a:r>
              <a:rPr dirty="0" sz="2000" spc="-33">
                <a:solidFill>
                  <a:srgbClr val="000000"/>
                </a:solidFill>
                <a:latin typeface="HKSACR+Calistoga-Regular"/>
                <a:cs typeface="HKSACR+Calistoga-Regular"/>
              </a:rPr>
              <a:t> </a:t>
            </a: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des</a:t>
            </a: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 </a:t>
            </a: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agents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06724" y="962408"/>
            <a:ext cx="4377144" cy="23935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584"/>
              </a:lnSpc>
              <a:spcBef>
                <a:spcPts val="0"/>
              </a:spcBef>
              <a:spcAft>
                <a:spcPts val="0"/>
              </a:spcAft>
            </a:pP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Ne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soyez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plus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pris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au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dépourvu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face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à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vos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clients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822769" y="1501875"/>
            <a:ext cx="6813649" cy="22387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462"/>
              </a:lnSpc>
              <a:spcBef>
                <a:spcPts val="0"/>
              </a:spcBef>
              <a:spcAft>
                <a:spcPts val="0"/>
              </a:spcAft>
            </a:pPr>
            <a:r>
              <a:rPr dirty="0" sz="1200">
                <a:solidFill>
                  <a:srgbClr val="000000"/>
                </a:solidFill>
                <a:latin typeface="OBQRAF+Montserrat-Regular"/>
                <a:cs typeface="OBQRAF+Montserrat-Regular"/>
              </a:rPr>
              <a:t>Choisissez</a:t>
            </a:r>
            <a:r>
              <a:rPr dirty="0" sz="12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OBQRAF+Montserrat-Regular"/>
                <a:cs typeface="OBQRAF+Montserrat-Regular"/>
              </a:rPr>
              <a:t>le</a:t>
            </a:r>
            <a:r>
              <a:rPr dirty="0" sz="12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OBQRAF+Montserrat-Regular"/>
                <a:cs typeface="OBQRAF+Montserrat-Regular"/>
              </a:rPr>
              <a:t>modèle</a:t>
            </a:r>
            <a:r>
              <a:rPr dirty="0" sz="12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OBQRAF+Montserrat-Regular"/>
                <a:cs typeface="OBQRAF+Montserrat-Regular"/>
              </a:rPr>
              <a:t>de</a:t>
            </a:r>
            <a:r>
              <a:rPr dirty="0" sz="12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OBQRAF+Montserrat-Regular"/>
                <a:cs typeface="OBQRAF+Montserrat-Regular"/>
              </a:rPr>
              <a:t>pointage</a:t>
            </a:r>
            <a:r>
              <a:rPr dirty="0" sz="12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OBQRAF+Montserrat-Regular"/>
                <a:cs typeface="OBQRAF+Montserrat-Regular"/>
              </a:rPr>
              <a:t>qui</a:t>
            </a:r>
            <a:r>
              <a:rPr dirty="0" sz="12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OBQRAF+Montserrat-Regular"/>
                <a:cs typeface="OBQRAF+Montserrat-Regular"/>
              </a:rPr>
              <a:t>vous</a:t>
            </a:r>
            <a:r>
              <a:rPr dirty="0" sz="12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OBQRAF+Montserrat-Regular"/>
                <a:cs typeface="OBQRAF+Montserrat-Regular"/>
              </a:rPr>
              <a:t>ressemble</a:t>
            </a:r>
            <a:r>
              <a:rPr dirty="0" sz="12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OBQRAF+Montserrat-Regular"/>
                <a:cs typeface="OBQRAF+Montserrat-Regular"/>
              </a:rPr>
              <a:t>et</a:t>
            </a:r>
            <a:r>
              <a:rPr dirty="0" sz="12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OBQRAF+Montserrat-Regular"/>
                <a:cs typeface="OBQRAF+Montserrat-Regular"/>
              </a:rPr>
              <a:t>qui</a:t>
            </a:r>
            <a:r>
              <a:rPr dirty="0" sz="12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OBQRAF+Montserrat-Regular"/>
                <a:cs typeface="OBQRAF+Montserrat-Regular"/>
              </a:rPr>
              <a:t>est</a:t>
            </a:r>
            <a:r>
              <a:rPr dirty="0" sz="12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OBQRAF+Montserrat-Regular"/>
                <a:cs typeface="OBQRAF+Montserrat-Regular"/>
              </a:rPr>
              <a:t>adapté</a:t>
            </a:r>
            <a:r>
              <a:rPr dirty="0" sz="12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OBQRAF+Montserrat-Regular"/>
                <a:cs typeface="OBQRAF+Montserrat-Regular"/>
              </a:rPr>
              <a:t>à</a:t>
            </a:r>
            <a:r>
              <a:rPr dirty="0" sz="12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OBQRAF+Montserrat-Regular"/>
                <a:cs typeface="OBQRAF+Montserrat-Regular"/>
              </a:rPr>
              <a:t>vos</a:t>
            </a:r>
            <a:r>
              <a:rPr dirty="0" sz="12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OBQRAF+Montserrat-Regular"/>
                <a:cs typeface="OBQRAF+Montserrat-Regular"/>
              </a:rPr>
              <a:t>sites</a:t>
            </a:r>
            <a:r>
              <a:rPr dirty="0" sz="12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OBQRAF+Montserrat-Regular"/>
                <a:cs typeface="OBQRAF+Montserrat-Regular"/>
              </a:rPr>
              <a:t>client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356637" y="2159808"/>
            <a:ext cx="1393952" cy="19291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219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Sites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avec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un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agent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3517106" y="2159808"/>
            <a:ext cx="2264155" cy="19291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219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Sites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avec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un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ou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plusieurs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agents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6036684" y="2159808"/>
            <a:ext cx="2264156" cy="19291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219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Sites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avec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un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ou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plusieurs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agents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3845587" y="3661841"/>
            <a:ext cx="1507071" cy="37603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</a:pPr>
            <a:r>
              <a:rPr dirty="0" sz="1100" b="1">
                <a:solidFill>
                  <a:srgbClr val="6ecce2"/>
                </a:solidFill>
                <a:latin typeface="KRFGAK+Montserrat-Bold"/>
                <a:cs typeface="KRFGAK+Montserrat-Bold"/>
              </a:rPr>
              <a:t>Feuille</a:t>
            </a:r>
            <a:r>
              <a:rPr dirty="0" sz="1100" b="1">
                <a:solidFill>
                  <a:srgbClr val="6ecce2"/>
                </a:solidFill>
                <a:latin typeface="KRFGAK+Montserrat-Bold"/>
                <a:cs typeface="KRFGAK+Montserrat-Bold"/>
              </a:rPr>
              <a:t> </a:t>
            </a:r>
            <a:r>
              <a:rPr dirty="0" sz="1100" b="1">
                <a:solidFill>
                  <a:srgbClr val="6ecce2"/>
                </a:solidFill>
                <a:latin typeface="KRFGAK+Montserrat-Bold"/>
                <a:cs typeface="KRFGAK+Montserrat-Bold"/>
              </a:rPr>
              <a:t>de</a:t>
            </a:r>
            <a:r>
              <a:rPr dirty="0" sz="1100" b="1">
                <a:solidFill>
                  <a:srgbClr val="6ecce2"/>
                </a:solidFill>
                <a:latin typeface="KRFGAK+Montserrat-Bold"/>
                <a:cs typeface="KRFGAK+Montserrat-Bold"/>
              </a:rPr>
              <a:t> </a:t>
            </a:r>
            <a:r>
              <a:rPr dirty="0" sz="1100" b="1">
                <a:solidFill>
                  <a:srgbClr val="6ecce2"/>
                </a:solidFill>
                <a:latin typeface="KRFGAK+Montserrat-Bold"/>
                <a:cs typeface="KRFGAK+Montserrat-Bold"/>
              </a:rPr>
              <a:t>passage</a:t>
            </a:r>
          </a:p>
          <a:p>
            <a:pPr marL="104775" marR="0">
              <a:lnSpc>
                <a:spcPts val="1320"/>
              </a:lnSpc>
              <a:spcBef>
                <a:spcPts val="50"/>
              </a:spcBef>
              <a:spcAft>
                <a:spcPts val="0"/>
              </a:spcAft>
            </a:pPr>
            <a:r>
              <a:rPr dirty="0" sz="1100" b="1">
                <a:solidFill>
                  <a:srgbClr val="6ecce2"/>
                </a:solidFill>
                <a:latin typeface="KRFGAK+Montserrat-Bold"/>
                <a:cs typeface="KRFGAK+Montserrat-Bold"/>
              </a:rPr>
              <a:t>connectée</a:t>
            </a:r>
            <a:r>
              <a:rPr dirty="0" sz="1100" b="1">
                <a:solidFill>
                  <a:srgbClr val="6ecce2"/>
                </a:solidFill>
                <a:latin typeface="KRFGAK+Montserrat-Bold"/>
                <a:cs typeface="KRFGAK+Montserrat-Bold"/>
              </a:rPr>
              <a:t> </a:t>
            </a:r>
            <a:r>
              <a:rPr dirty="0" sz="1100" b="1">
                <a:solidFill>
                  <a:srgbClr val="6ecce2"/>
                </a:solidFill>
                <a:latin typeface="KRFGAK+Montserrat-Bold"/>
                <a:cs typeface="KRFGAK+Montserrat-Bold"/>
              </a:rPr>
              <a:t>Taqt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6326387" y="3661841"/>
            <a:ext cx="1700834" cy="37603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</a:pPr>
            <a:r>
              <a:rPr dirty="0" sz="1100" b="1">
                <a:solidFill>
                  <a:srgbClr val="6ecce2"/>
                </a:solidFill>
                <a:latin typeface="KRFGAK+Montserrat-Bold"/>
                <a:cs typeface="KRFGAK+Montserrat-Bold"/>
              </a:rPr>
              <a:t>Badgeuse</a:t>
            </a:r>
            <a:r>
              <a:rPr dirty="0" sz="1100" b="1">
                <a:solidFill>
                  <a:srgbClr val="6ecce2"/>
                </a:solidFill>
                <a:latin typeface="KRFGAK+Montserrat-Bold"/>
                <a:cs typeface="KRFGAK+Montserrat-Bold"/>
              </a:rPr>
              <a:t> </a:t>
            </a:r>
            <a:r>
              <a:rPr dirty="0" sz="1100" b="1">
                <a:solidFill>
                  <a:srgbClr val="6ecce2"/>
                </a:solidFill>
                <a:latin typeface="KRFGAK+Montserrat-Bold"/>
                <a:cs typeface="KRFGAK+Montserrat-Bold"/>
              </a:rPr>
              <a:t>connectée</a:t>
            </a:r>
          </a:p>
          <a:p>
            <a:pPr marL="554037" marR="0">
              <a:lnSpc>
                <a:spcPts val="1320"/>
              </a:lnSpc>
              <a:spcBef>
                <a:spcPts val="50"/>
              </a:spcBef>
              <a:spcAft>
                <a:spcPts val="0"/>
              </a:spcAft>
            </a:pPr>
            <a:r>
              <a:rPr dirty="0" sz="1100" b="1">
                <a:solidFill>
                  <a:srgbClr val="6ecce2"/>
                </a:solidFill>
                <a:latin typeface="KRFGAK+Montserrat-Bold"/>
                <a:cs typeface="KRFGAK+Montserrat-Bold"/>
              </a:rPr>
              <a:t>Skiply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1265368" y="3746441"/>
            <a:ext cx="1570215" cy="20839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</a:pPr>
            <a:r>
              <a:rPr dirty="0" sz="1100" b="1">
                <a:solidFill>
                  <a:srgbClr val="6ecce2"/>
                </a:solidFill>
                <a:latin typeface="KRFGAK+Montserrat-Bold"/>
                <a:cs typeface="KRFGAK+Montserrat-Bold"/>
              </a:rPr>
              <a:t>Boutons</a:t>
            </a:r>
            <a:r>
              <a:rPr dirty="0" sz="1100" b="1">
                <a:solidFill>
                  <a:srgbClr val="6ecce2"/>
                </a:solidFill>
                <a:latin typeface="KRFGAK+Montserrat-Bold"/>
                <a:cs typeface="KRFGAK+Montserrat-Bold"/>
              </a:rPr>
              <a:t> </a:t>
            </a:r>
            <a:r>
              <a:rPr dirty="0" sz="1100" b="1">
                <a:solidFill>
                  <a:srgbClr val="6ecce2"/>
                </a:solidFill>
                <a:latin typeface="KRFGAK+Montserrat-Bold"/>
                <a:cs typeface="KRFGAK+Montserrat-Bold"/>
              </a:rPr>
              <a:t>connectés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1505081" y="4164739"/>
            <a:ext cx="1092835" cy="39103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219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Le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plus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simple,</a:t>
            </a:r>
          </a:p>
          <a:p>
            <a:pPr marL="160337" marR="0">
              <a:lnSpc>
                <a:spcPts val="1219"/>
              </a:lnSpc>
              <a:spcBef>
                <a:spcPts val="391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Anonyme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3811456" y="4165039"/>
            <a:ext cx="1577720" cy="39103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219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Boutons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+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badge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NFC,</a:t>
            </a:r>
          </a:p>
          <a:p>
            <a:pPr marL="391318" marR="0">
              <a:lnSpc>
                <a:spcPts val="1219"/>
              </a:lnSpc>
              <a:spcBef>
                <a:spcPts val="391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Nominatif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6459737" y="4165039"/>
            <a:ext cx="1438656" cy="39103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219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Pointage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main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libre,</a:t>
            </a:r>
          </a:p>
          <a:p>
            <a:pPr marL="322262" marR="0">
              <a:lnSpc>
                <a:spcPts val="1219"/>
              </a:lnSpc>
              <a:spcBef>
                <a:spcPts val="391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Nominatif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307225" y="4952950"/>
            <a:ext cx="561365" cy="13098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731"/>
              </a:lnSpc>
              <a:spcBef>
                <a:spcPts val="0"/>
              </a:spcBef>
              <a:spcAft>
                <a:spcPts val="0"/>
              </a:spcAft>
            </a:pPr>
            <a:r>
              <a:rPr dirty="0" sz="600">
                <a:solidFill>
                  <a:srgbClr val="000000"/>
                </a:solidFill>
                <a:latin typeface="OBQRAF+Montserrat-Regular"/>
                <a:cs typeface="OBQRAF+Montserrat-Regular"/>
              </a:rPr>
              <a:t>Confidentie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822774" y="335661"/>
            <a:ext cx="3493007" cy="3683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600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Traçabilité</a:t>
            </a: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 </a:t>
            </a: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des</a:t>
            </a: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 </a:t>
            </a: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interventions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06724" y="962408"/>
            <a:ext cx="4099281" cy="23935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584"/>
              </a:lnSpc>
              <a:spcBef>
                <a:spcPts val="0"/>
              </a:spcBef>
              <a:spcAft>
                <a:spcPts val="0"/>
              </a:spcAft>
            </a:pP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Prouvez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votre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engagement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et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votre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efficacité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846546" y="1473475"/>
            <a:ext cx="7154720" cy="22387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462"/>
              </a:lnSpc>
              <a:spcBef>
                <a:spcPts val="0"/>
              </a:spcBef>
              <a:spcAft>
                <a:spcPts val="0"/>
              </a:spcAft>
            </a:pPr>
            <a:r>
              <a:rPr dirty="0" sz="1200">
                <a:solidFill>
                  <a:srgbClr val="000000"/>
                </a:solidFill>
                <a:latin typeface="OBQRAF+Montserrat-Regular"/>
                <a:cs typeface="OBQRAF+Montserrat-Regular"/>
              </a:rPr>
              <a:t>Choisissez</a:t>
            </a:r>
            <a:r>
              <a:rPr dirty="0" sz="12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OBQRAF+Montserrat-Regular"/>
                <a:cs typeface="OBQRAF+Montserrat-Regular"/>
              </a:rPr>
              <a:t>le</a:t>
            </a:r>
            <a:r>
              <a:rPr dirty="0" sz="12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OBQRAF+Montserrat-Regular"/>
                <a:cs typeface="OBQRAF+Montserrat-Regular"/>
              </a:rPr>
              <a:t>modèle</a:t>
            </a:r>
            <a:r>
              <a:rPr dirty="0" sz="12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OBQRAF+Montserrat-Regular"/>
                <a:cs typeface="OBQRAF+Montserrat-Regular"/>
              </a:rPr>
              <a:t>de</a:t>
            </a:r>
            <a:r>
              <a:rPr dirty="0" sz="12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OBQRAF+Montserrat-Regular"/>
                <a:cs typeface="OBQRAF+Montserrat-Regular"/>
              </a:rPr>
              <a:t>traçabilité</a:t>
            </a:r>
            <a:r>
              <a:rPr dirty="0" sz="12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OBQRAF+Montserrat-Regular"/>
                <a:cs typeface="OBQRAF+Montserrat-Regular"/>
              </a:rPr>
              <a:t>qui</a:t>
            </a:r>
            <a:r>
              <a:rPr dirty="0" sz="12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OBQRAF+Montserrat-Regular"/>
                <a:cs typeface="OBQRAF+Montserrat-Regular"/>
              </a:rPr>
              <a:t>vous</a:t>
            </a:r>
            <a:r>
              <a:rPr dirty="0" sz="12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OBQRAF+Montserrat-Regular"/>
                <a:cs typeface="OBQRAF+Montserrat-Regular"/>
              </a:rPr>
              <a:t>ressemble</a:t>
            </a:r>
            <a:r>
              <a:rPr dirty="0" sz="12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OBQRAF+Montserrat-Regular"/>
                <a:cs typeface="OBQRAF+Montserrat-Regular"/>
              </a:rPr>
              <a:t>et</a:t>
            </a:r>
            <a:r>
              <a:rPr dirty="0" sz="12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OBQRAF+Montserrat-Regular"/>
                <a:cs typeface="OBQRAF+Montserrat-Regular"/>
              </a:rPr>
              <a:t>adapté</a:t>
            </a:r>
            <a:r>
              <a:rPr dirty="0" sz="12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OBQRAF+Montserrat-Regular"/>
                <a:cs typeface="OBQRAF+Montserrat-Regular"/>
              </a:rPr>
              <a:t>à</a:t>
            </a:r>
            <a:r>
              <a:rPr dirty="0" sz="12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OBQRAF+Montserrat-Regular"/>
                <a:cs typeface="OBQRAF+Montserrat-Regular"/>
              </a:rPr>
              <a:t>chaque</a:t>
            </a:r>
            <a:r>
              <a:rPr dirty="0" sz="12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OBQRAF+Montserrat-Regular"/>
                <a:cs typeface="OBQRAF+Montserrat-Regular"/>
              </a:rPr>
              <a:t>espace</a:t>
            </a:r>
            <a:r>
              <a:rPr dirty="0" sz="12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OBQRAF+Montserrat-Regular"/>
                <a:cs typeface="OBQRAF+Montserrat-Regular"/>
              </a:rPr>
              <a:t>à</a:t>
            </a:r>
            <a:r>
              <a:rPr dirty="0" sz="12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OBQRAF+Montserrat-Regular"/>
                <a:cs typeface="OBQRAF+Montserrat-Regular"/>
              </a:rPr>
              <a:t>équiper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6387506" y="3565192"/>
            <a:ext cx="1581251" cy="20839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</a:pPr>
            <a:r>
              <a:rPr dirty="0" sz="1100" b="1">
                <a:solidFill>
                  <a:srgbClr val="6ecce2"/>
                </a:solidFill>
                <a:latin typeface="KRFGAK+Montserrat-Bold"/>
                <a:cs typeface="KRFGAK+Montserrat-Bold"/>
              </a:rPr>
              <a:t>Feuilles</a:t>
            </a:r>
            <a:r>
              <a:rPr dirty="0" sz="1100" b="1">
                <a:solidFill>
                  <a:srgbClr val="6ecce2"/>
                </a:solidFill>
                <a:latin typeface="KRFGAK+Montserrat-Bold"/>
                <a:cs typeface="KRFGAK+Montserrat-Bold"/>
              </a:rPr>
              <a:t> </a:t>
            </a:r>
            <a:r>
              <a:rPr dirty="0" sz="1100" b="1">
                <a:solidFill>
                  <a:srgbClr val="6ecce2"/>
                </a:solidFill>
                <a:latin typeface="KRFGAK+Montserrat-Bold"/>
                <a:cs typeface="KRFGAK+Montserrat-Bold"/>
              </a:rPr>
              <a:t>de</a:t>
            </a:r>
            <a:r>
              <a:rPr dirty="0" sz="1100" b="1">
                <a:solidFill>
                  <a:srgbClr val="6ecce2"/>
                </a:solidFill>
                <a:latin typeface="KRFGAK+Montserrat-Bold"/>
                <a:cs typeface="KRFGAK+Montserrat-Bold"/>
              </a:rPr>
              <a:t> </a:t>
            </a:r>
            <a:r>
              <a:rPr dirty="0" sz="1100" b="1">
                <a:solidFill>
                  <a:srgbClr val="6ecce2"/>
                </a:solidFill>
                <a:latin typeface="KRFGAK+Montserrat-Bold"/>
                <a:cs typeface="KRFGAK+Montserrat-Bold"/>
              </a:rPr>
              <a:t>passage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339981" y="3629505"/>
            <a:ext cx="1421853" cy="20839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</a:pPr>
            <a:r>
              <a:rPr dirty="0" sz="1100" b="1">
                <a:solidFill>
                  <a:srgbClr val="6ecce2"/>
                </a:solidFill>
                <a:latin typeface="KRFGAK+Montserrat-Bold"/>
                <a:cs typeface="KRFGAK+Montserrat-Bold"/>
              </a:rPr>
              <a:t>Bouton</a:t>
            </a:r>
            <a:r>
              <a:rPr dirty="0" sz="1100" b="1">
                <a:solidFill>
                  <a:srgbClr val="6ecce2"/>
                </a:solidFill>
                <a:latin typeface="KRFGAK+Montserrat-Bold"/>
                <a:cs typeface="KRFGAK+Montserrat-Bold"/>
              </a:rPr>
              <a:t> </a:t>
            </a:r>
            <a:r>
              <a:rPr dirty="0" sz="1100" b="1">
                <a:solidFill>
                  <a:srgbClr val="6ecce2"/>
                </a:solidFill>
                <a:latin typeface="KRFGAK+Montserrat-Bold"/>
                <a:cs typeface="KRFGAK+Montserrat-Bold"/>
              </a:rPr>
              <a:t>connecté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4213093" y="3649791"/>
            <a:ext cx="771410" cy="20839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</a:pPr>
            <a:r>
              <a:rPr dirty="0" sz="1100" b="1">
                <a:solidFill>
                  <a:srgbClr val="6ecce2"/>
                </a:solidFill>
                <a:latin typeface="KRFGAK+Montserrat-Bold"/>
                <a:cs typeface="KRFGAK+Montserrat-Bold"/>
              </a:rPr>
              <a:t>QR</a:t>
            </a:r>
            <a:r>
              <a:rPr dirty="0" sz="1100" b="1">
                <a:solidFill>
                  <a:srgbClr val="6ecce2"/>
                </a:solidFill>
                <a:latin typeface="KRFGAK+Montserrat-Bold"/>
                <a:cs typeface="KRFGAK+Montserrat-Bold"/>
              </a:rPr>
              <a:t> </a:t>
            </a:r>
            <a:r>
              <a:rPr dirty="0" sz="1100" b="1">
                <a:solidFill>
                  <a:srgbClr val="6ecce2"/>
                </a:solidFill>
                <a:latin typeface="KRFGAK+Montserrat-Bold"/>
                <a:cs typeface="KRFGAK+Montserrat-Bold"/>
              </a:rPr>
              <a:t>code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6676431" y="3732832"/>
            <a:ext cx="1001496" cy="20839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</a:pPr>
            <a:r>
              <a:rPr dirty="0" sz="1100" b="1">
                <a:solidFill>
                  <a:srgbClr val="6ecce2"/>
                </a:solidFill>
                <a:latin typeface="KRFGAK+Montserrat-Bold"/>
                <a:cs typeface="KRFGAK+Montserrat-Bold"/>
              </a:rPr>
              <a:t>connectées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410624" y="4183314"/>
            <a:ext cx="1282191" cy="19291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219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Pour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sa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simplicité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3895594" y="4187564"/>
            <a:ext cx="1409319" cy="19291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219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Pour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plus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de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détails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6191649" y="4183314"/>
            <a:ext cx="1914270" cy="19291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219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Pour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rassurer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les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occupants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8420031" y="4913430"/>
            <a:ext cx="543052" cy="2032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00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HKSACR+Calistoga-Regular"/>
                <a:cs typeface="HKSACR+Calistoga-Regular"/>
              </a:rPr>
              <a:t>13</a:t>
            </a:r>
            <a:r>
              <a:rPr dirty="0" sz="1000">
                <a:solidFill>
                  <a:srgbClr val="000000"/>
                </a:solidFill>
                <a:latin typeface="HKSACR+Calistoga-Regular"/>
                <a:cs typeface="HKSACR+Calistoga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HKSACR+Calistoga-Regular"/>
                <a:cs typeface="HKSACR+Calistoga-Regular"/>
              </a:rPr>
              <a:t>/</a:t>
            </a:r>
            <a:r>
              <a:rPr dirty="0" sz="1000">
                <a:solidFill>
                  <a:srgbClr val="000000"/>
                </a:solidFill>
                <a:latin typeface="HKSACR+Calistoga-Regular"/>
                <a:cs typeface="HKSACR+Calistoga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HKSACR+Calistoga-Regular"/>
                <a:cs typeface="HKSACR+Calistoga-Regular"/>
              </a:rPr>
              <a:t>19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307225" y="4952950"/>
            <a:ext cx="561365" cy="13098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731"/>
              </a:lnSpc>
              <a:spcBef>
                <a:spcPts val="0"/>
              </a:spcBef>
              <a:spcAft>
                <a:spcPts val="0"/>
              </a:spcAft>
            </a:pPr>
            <a:r>
              <a:rPr dirty="0" sz="600">
                <a:solidFill>
                  <a:srgbClr val="000000"/>
                </a:solidFill>
                <a:latin typeface="OBQRAF+Montserrat-Regular"/>
                <a:cs typeface="OBQRAF+Montserrat-Regular"/>
              </a:rPr>
              <a:t>Confidentie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822774" y="335661"/>
            <a:ext cx="2219960" cy="3683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600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Propreté</a:t>
            </a: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 </a:t>
            </a: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à</a:t>
            </a: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 </a:t>
            </a: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l’usage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06724" y="962408"/>
            <a:ext cx="6778194" cy="23935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584"/>
              </a:lnSpc>
              <a:spcBef>
                <a:spcPts val="0"/>
              </a:spcBef>
              <a:spcAft>
                <a:spcPts val="0"/>
              </a:spcAft>
            </a:pP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Optimisez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les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tournées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de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vos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agents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en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fonction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de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l’occupation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des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locaux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669818" y="3381781"/>
            <a:ext cx="1741347" cy="3301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</a:pPr>
            <a:r>
              <a:rPr dirty="0" sz="1100" b="1">
                <a:solidFill>
                  <a:srgbClr val="6ecce2"/>
                </a:solidFill>
                <a:latin typeface="KRFGAK+Montserrat-Bold"/>
                <a:cs typeface="KRFGAK+Montserrat-Bold"/>
              </a:rPr>
              <a:t>Capteur</a:t>
            </a:r>
            <a:r>
              <a:rPr dirty="0" sz="1100" b="1">
                <a:solidFill>
                  <a:srgbClr val="6ecce2"/>
                </a:solidFill>
                <a:latin typeface="KRFGAK+Montserrat-Bold"/>
                <a:cs typeface="KRFGAK+Montserrat-Bold"/>
              </a:rPr>
              <a:t> </a:t>
            </a:r>
            <a:r>
              <a:rPr dirty="0" sz="1100" b="1">
                <a:solidFill>
                  <a:srgbClr val="6ecce2"/>
                </a:solidFill>
                <a:latin typeface="KRFGAK+Montserrat-Bold"/>
                <a:cs typeface="KRFGAK+Montserrat-Bold"/>
              </a:rPr>
              <a:t>d’occupation</a:t>
            </a:r>
          </a:p>
          <a:p>
            <a:pPr marL="88900" marR="0">
              <a:lnSpc>
                <a:spcPts val="975"/>
              </a:lnSpc>
              <a:spcBef>
                <a:spcPts val="0"/>
              </a:spcBef>
              <a:spcAft>
                <a:spcPts val="0"/>
              </a:spcAft>
            </a:pPr>
            <a:r>
              <a:rPr dirty="0" sz="800">
                <a:solidFill>
                  <a:srgbClr val="353c3a"/>
                </a:solidFill>
                <a:latin typeface="QFCCQN+Montserrat-Italic"/>
                <a:cs typeface="QFCCQN+Montserrat-Italic"/>
              </a:rPr>
              <a:t>(bureaux,</a:t>
            </a:r>
            <a:r>
              <a:rPr dirty="0" sz="800">
                <a:solidFill>
                  <a:srgbClr val="353c3a"/>
                </a:solidFill>
                <a:latin typeface="QFCCQN+Montserrat-Italic"/>
                <a:cs typeface="QFCCQN+Montserrat-Italic"/>
              </a:rPr>
              <a:t> </a:t>
            </a:r>
            <a:r>
              <a:rPr dirty="0" sz="800">
                <a:solidFill>
                  <a:srgbClr val="353c3a"/>
                </a:solidFill>
                <a:latin typeface="QFCCQN+Montserrat-Italic"/>
                <a:cs typeface="QFCCQN+Montserrat-Italic"/>
              </a:rPr>
              <a:t>salles</a:t>
            </a:r>
            <a:r>
              <a:rPr dirty="0" sz="800">
                <a:solidFill>
                  <a:srgbClr val="353c3a"/>
                </a:solidFill>
                <a:latin typeface="QFCCQN+Montserrat-Italic"/>
                <a:cs typeface="QFCCQN+Montserrat-Italic"/>
              </a:rPr>
              <a:t> </a:t>
            </a:r>
            <a:r>
              <a:rPr dirty="0" sz="800">
                <a:solidFill>
                  <a:srgbClr val="353c3a"/>
                </a:solidFill>
                <a:latin typeface="QFCCQN+Montserrat-Italic"/>
                <a:cs typeface="QFCCQN+Montserrat-Italic"/>
              </a:rPr>
              <a:t>de</a:t>
            </a:r>
            <a:r>
              <a:rPr dirty="0" sz="800">
                <a:solidFill>
                  <a:srgbClr val="353c3a"/>
                </a:solidFill>
                <a:latin typeface="QFCCQN+Montserrat-Italic"/>
                <a:cs typeface="QFCCQN+Montserrat-Italic"/>
              </a:rPr>
              <a:t> </a:t>
            </a:r>
            <a:r>
              <a:rPr dirty="0" sz="800">
                <a:solidFill>
                  <a:srgbClr val="353c3a"/>
                </a:solidFill>
                <a:latin typeface="QFCCQN+Montserrat-Italic"/>
                <a:cs typeface="QFCCQN+Montserrat-Italic"/>
              </a:rPr>
              <a:t>réunion)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5699273" y="3381793"/>
            <a:ext cx="1756295" cy="20839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</a:pPr>
            <a:r>
              <a:rPr dirty="0" sz="1100" b="1">
                <a:solidFill>
                  <a:srgbClr val="6ecce2"/>
                </a:solidFill>
                <a:latin typeface="KRFGAK+Montserrat-Bold"/>
                <a:cs typeface="KRFGAK+Montserrat-Bold"/>
              </a:rPr>
              <a:t>Capteur</a:t>
            </a:r>
            <a:r>
              <a:rPr dirty="0" sz="1100" b="1">
                <a:solidFill>
                  <a:srgbClr val="6ecce2"/>
                </a:solidFill>
                <a:latin typeface="KRFGAK+Montserrat-Bold"/>
                <a:cs typeface="KRFGAK+Montserrat-Bold"/>
              </a:rPr>
              <a:t> </a:t>
            </a:r>
            <a:r>
              <a:rPr dirty="0" sz="1100" b="1">
                <a:solidFill>
                  <a:srgbClr val="6ecce2"/>
                </a:solidFill>
                <a:latin typeface="KRFGAK+Montserrat-Bold"/>
                <a:cs typeface="KRFGAK+Montserrat-Bold"/>
              </a:rPr>
              <a:t>de</a:t>
            </a:r>
            <a:r>
              <a:rPr dirty="0" sz="1100" b="1">
                <a:solidFill>
                  <a:srgbClr val="6ecce2"/>
                </a:solidFill>
                <a:latin typeface="KRFGAK+Montserrat-Bold"/>
                <a:cs typeface="KRFGAK+Montserrat-Bold"/>
              </a:rPr>
              <a:t> </a:t>
            </a:r>
            <a:r>
              <a:rPr dirty="0" sz="1100" b="1">
                <a:solidFill>
                  <a:srgbClr val="6ecce2"/>
                </a:solidFill>
                <a:latin typeface="KRFGAK+Montserrat-Bold"/>
                <a:cs typeface="KRFGAK+Montserrat-Bold"/>
              </a:rPr>
              <a:t>comptage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6218385" y="3550008"/>
            <a:ext cx="722884" cy="1619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975"/>
              </a:lnSpc>
              <a:spcBef>
                <a:spcPts val="0"/>
              </a:spcBef>
              <a:spcAft>
                <a:spcPts val="0"/>
              </a:spcAft>
            </a:pPr>
            <a:r>
              <a:rPr dirty="0" sz="800">
                <a:solidFill>
                  <a:srgbClr val="353c3a"/>
                </a:solidFill>
                <a:latin typeface="QFCCQN+Montserrat-Italic"/>
                <a:cs typeface="QFCCQN+Montserrat-Italic"/>
              </a:rPr>
              <a:t>(sanitaires)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122499" y="3887106"/>
            <a:ext cx="229108" cy="57622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117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CJGLQE+ArialMT"/>
                <a:cs typeface="CJGLQE+ArialMT"/>
              </a:rPr>
              <a:t>●</a:t>
            </a:r>
          </a:p>
          <a:p>
            <a:pPr marL="0" marR="0">
              <a:lnSpc>
                <a:spcPts val="1117"/>
              </a:lnSpc>
              <a:spcBef>
                <a:spcPts val="492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CJGLQE+ArialMT"/>
                <a:cs typeface="CJGLQE+ArialMT"/>
              </a:rPr>
              <a:t>●</a:t>
            </a:r>
          </a:p>
          <a:p>
            <a:pPr marL="0" marR="0">
              <a:lnSpc>
                <a:spcPts val="1117"/>
              </a:lnSpc>
              <a:spcBef>
                <a:spcPts val="442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CJGLQE+ArialMT"/>
                <a:cs typeface="CJGLQE+ArialMT"/>
              </a:rPr>
              <a:t>●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414599" y="3879139"/>
            <a:ext cx="2652902" cy="58915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219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Identification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des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espaces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utilisés</a:t>
            </a:r>
          </a:p>
          <a:p>
            <a:pPr marL="0" marR="0">
              <a:lnSpc>
                <a:spcPts val="1219"/>
              </a:lnSpc>
              <a:spcBef>
                <a:spcPts val="391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Mise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en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lumière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des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espaces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à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nettoyer</a:t>
            </a:r>
          </a:p>
          <a:p>
            <a:pPr marL="0" marR="0">
              <a:lnSpc>
                <a:spcPts val="1219"/>
              </a:lnSpc>
              <a:spcBef>
                <a:spcPts val="341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Rapport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clé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en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main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5055375" y="3887106"/>
            <a:ext cx="229108" cy="57622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117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CJGLQE+ArialMT"/>
                <a:cs typeface="CJGLQE+ArialMT"/>
              </a:rPr>
              <a:t>●</a:t>
            </a:r>
          </a:p>
          <a:p>
            <a:pPr marL="0" marR="0">
              <a:lnSpc>
                <a:spcPts val="1117"/>
              </a:lnSpc>
              <a:spcBef>
                <a:spcPts val="492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CJGLQE+ArialMT"/>
                <a:cs typeface="CJGLQE+ArialMT"/>
              </a:rPr>
              <a:t>●</a:t>
            </a:r>
          </a:p>
          <a:p>
            <a:pPr marL="0" marR="0">
              <a:lnSpc>
                <a:spcPts val="1117"/>
              </a:lnSpc>
              <a:spcBef>
                <a:spcPts val="442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CJGLQE+ArialMT"/>
                <a:cs typeface="CJGLQE+ArialMT"/>
              </a:rPr>
              <a:t>●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5347475" y="3879139"/>
            <a:ext cx="1294129" cy="19291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219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Comptage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de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flux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5347475" y="4077260"/>
            <a:ext cx="2838322" cy="39103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219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Des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repasses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en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cas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de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réelle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nécessité</a:t>
            </a:r>
          </a:p>
          <a:p>
            <a:pPr marL="0" marR="0">
              <a:lnSpc>
                <a:spcPts val="1219"/>
              </a:lnSpc>
              <a:spcBef>
                <a:spcPts val="391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Remplissage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des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consommables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optimisé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8417649" y="4913430"/>
            <a:ext cx="548005" cy="2032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00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HKSACR+Calistoga-Regular"/>
                <a:cs typeface="HKSACR+Calistoga-Regular"/>
              </a:rPr>
              <a:t>14</a:t>
            </a:r>
            <a:r>
              <a:rPr dirty="0" sz="1000">
                <a:solidFill>
                  <a:srgbClr val="000000"/>
                </a:solidFill>
                <a:latin typeface="HKSACR+Calistoga-Regular"/>
                <a:cs typeface="HKSACR+Calistoga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HKSACR+Calistoga-Regular"/>
                <a:cs typeface="HKSACR+Calistoga-Regular"/>
              </a:rPr>
              <a:t>/</a:t>
            </a:r>
            <a:r>
              <a:rPr dirty="0" sz="1000">
                <a:solidFill>
                  <a:srgbClr val="000000"/>
                </a:solidFill>
                <a:latin typeface="HKSACR+Calistoga-Regular"/>
                <a:cs typeface="HKSACR+Calistoga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HKSACR+Calistoga-Regular"/>
                <a:cs typeface="HKSACR+Calistoga-Regular"/>
              </a:rPr>
              <a:t>19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307225" y="4952950"/>
            <a:ext cx="494842" cy="13098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731"/>
              </a:lnSpc>
              <a:spcBef>
                <a:spcPts val="0"/>
              </a:spcBef>
              <a:spcAft>
                <a:spcPts val="0"/>
              </a:spcAft>
            </a:pPr>
            <a:r>
              <a:rPr dirty="0" sz="600">
                <a:solidFill>
                  <a:srgbClr val="000000"/>
                </a:solidFill>
                <a:latin typeface="OBQRAF+Montserrat-Regular"/>
                <a:cs typeface="OBQRAF+Montserrat-Regular"/>
              </a:rPr>
              <a:t>Confident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822774" y="335661"/>
            <a:ext cx="5945632" cy="3683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600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Remontée</a:t>
            </a: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 </a:t>
            </a: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des</a:t>
            </a: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 </a:t>
            </a: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demandes</a:t>
            </a: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 </a:t>
            </a: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/</a:t>
            </a: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 </a:t>
            </a: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incidents</a:t>
            </a: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 </a:t>
            </a: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des</a:t>
            </a: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 </a:t>
            </a: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occupants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06724" y="962408"/>
            <a:ext cx="7010654" cy="23935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584"/>
              </a:lnSpc>
              <a:spcBef>
                <a:spcPts val="0"/>
              </a:spcBef>
              <a:spcAft>
                <a:spcPts val="0"/>
              </a:spcAft>
            </a:pP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Facilitez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la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remontée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d’incidents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et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d’informations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pour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les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occupants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des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sites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170895" y="1823815"/>
            <a:ext cx="1570215" cy="20839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</a:pPr>
            <a:r>
              <a:rPr dirty="0" sz="1100" b="1">
                <a:solidFill>
                  <a:srgbClr val="6ecce2"/>
                </a:solidFill>
                <a:latin typeface="KRFGAK+Montserrat-Bold"/>
                <a:cs typeface="KRFGAK+Montserrat-Bold"/>
              </a:rPr>
              <a:t>Boutons</a:t>
            </a:r>
            <a:r>
              <a:rPr dirty="0" sz="1100" b="1">
                <a:solidFill>
                  <a:srgbClr val="6ecce2"/>
                </a:solidFill>
                <a:latin typeface="KRFGAK+Montserrat-Bold"/>
                <a:cs typeface="KRFGAK+Montserrat-Bold"/>
              </a:rPr>
              <a:t> </a:t>
            </a:r>
            <a:r>
              <a:rPr dirty="0" sz="1100" b="1">
                <a:solidFill>
                  <a:srgbClr val="6ecce2"/>
                </a:solidFill>
                <a:latin typeface="KRFGAK+Montserrat-Bold"/>
                <a:cs typeface="KRFGAK+Montserrat-Bold"/>
              </a:rPr>
              <a:t>connectés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3465850" y="2431264"/>
            <a:ext cx="883208" cy="30215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975"/>
              </a:lnSpc>
              <a:spcBef>
                <a:spcPts val="0"/>
              </a:spcBef>
              <a:spcAft>
                <a:spcPts val="0"/>
              </a:spcAft>
            </a:pP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Le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plus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simple</a:t>
            </a:r>
          </a:p>
          <a:p>
            <a:pPr marL="0" marR="0">
              <a:lnSpc>
                <a:spcPts val="975"/>
              </a:lnSpc>
              <a:spcBef>
                <a:spcPts val="128"/>
              </a:spcBef>
              <a:spcAft>
                <a:spcPts val="0"/>
              </a:spcAft>
            </a:pP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1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clic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=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1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ticket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5476575" y="2435731"/>
            <a:ext cx="2318708" cy="101202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584"/>
              </a:lnSpc>
              <a:spcBef>
                <a:spcPts val="0"/>
              </a:spcBef>
              <a:spcAft>
                <a:spcPts val="0"/>
              </a:spcAft>
            </a:pPr>
            <a:r>
              <a:rPr dirty="0" sz="1300">
                <a:solidFill>
                  <a:srgbClr val="000000"/>
                </a:solidFill>
                <a:latin typeface="OBQRAF+Montserrat-Regular"/>
                <a:cs typeface="OBQRAF+Montserrat-Regular"/>
              </a:rPr>
              <a:t>Ne</a:t>
            </a:r>
            <a:r>
              <a:rPr dirty="0" sz="13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300">
                <a:solidFill>
                  <a:srgbClr val="000000"/>
                </a:solidFill>
                <a:latin typeface="OBQRAF+Montserrat-Regular"/>
                <a:cs typeface="OBQRAF+Montserrat-Regular"/>
              </a:rPr>
              <a:t>découvrez</a:t>
            </a:r>
            <a:r>
              <a:rPr dirty="0" sz="13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300">
                <a:solidFill>
                  <a:srgbClr val="000000"/>
                </a:solidFill>
                <a:latin typeface="OBQRAF+Montserrat-Regular"/>
                <a:cs typeface="OBQRAF+Montserrat-Regular"/>
              </a:rPr>
              <a:t>plus</a:t>
            </a:r>
            <a:r>
              <a:rPr dirty="0" sz="13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300">
                <a:solidFill>
                  <a:srgbClr val="000000"/>
                </a:solidFill>
                <a:latin typeface="OBQRAF+Montserrat-Regular"/>
                <a:cs typeface="OBQRAF+Montserrat-Regular"/>
              </a:rPr>
              <a:t>les</a:t>
            </a:r>
          </a:p>
          <a:p>
            <a:pPr marL="0" marR="0">
              <a:lnSpc>
                <a:spcPts val="1584"/>
              </a:lnSpc>
              <a:spcBef>
                <a:spcPts val="443"/>
              </a:spcBef>
              <a:spcAft>
                <a:spcPts val="0"/>
              </a:spcAft>
            </a:pPr>
            <a:r>
              <a:rPr dirty="0" sz="1300">
                <a:solidFill>
                  <a:srgbClr val="000000"/>
                </a:solidFill>
                <a:latin typeface="OBQRAF+Montserrat-Regular"/>
                <a:cs typeface="OBQRAF+Montserrat-Regular"/>
              </a:rPr>
              <a:t>problèmes</a:t>
            </a:r>
            <a:r>
              <a:rPr dirty="0" sz="13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300">
                <a:solidFill>
                  <a:srgbClr val="000000"/>
                </a:solidFill>
                <a:latin typeface="OBQRAF+Montserrat-Regular"/>
                <a:cs typeface="OBQRAF+Montserrat-Regular"/>
              </a:rPr>
              <a:t>des</a:t>
            </a:r>
            <a:r>
              <a:rPr dirty="0" sz="13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300">
                <a:solidFill>
                  <a:srgbClr val="000000"/>
                </a:solidFill>
                <a:latin typeface="OBQRAF+Montserrat-Regular"/>
                <a:cs typeface="OBQRAF+Montserrat-Regular"/>
              </a:rPr>
              <a:t>heures</a:t>
            </a:r>
          </a:p>
          <a:p>
            <a:pPr marL="0" marR="0">
              <a:lnSpc>
                <a:spcPts val="1584"/>
              </a:lnSpc>
              <a:spcBef>
                <a:spcPts val="443"/>
              </a:spcBef>
              <a:spcAft>
                <a:spcPts val="0"/>
              </a:spcAft>
            </a:pPr>
            <a:r>
              <a:rPr dirty="0" sz="1300">
                <a:solidFill>
                  <a:srgbClr val="000000"/>
                </a:solidFill>
                <a:latin typeface="OBQRAF+Montserrat-Regular"/>
                <a:cs typeface="OBQRAF+Montserrat-Regular"/>
              </a:rPr>
              <a:t>après</a:t>
            </a:r>
            <a:r>
              <a:rPr dirty="0" sz="13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300">
                <a:solidFill>
                  <a:srgbClr val="000000"/>
                </a:solidFill>
                <a:latin typeface="OBQRAF+Montserrat-Regular"/>
                <a:cs typeface="OBQRAF+Montserrat-Regular"/>
              </a:rPr>
              <a:t>leur</a:t>
            </a:r>
            <a:r>
              <a:rPr dirty="0" sz="13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300">
                <a:solidFill>
                  <a:srgbClr val="000000"/>
                </a:solidFill>
                <a:latin typeface="OBQRAF+Montserrat-Regular"/>
                <a:cs typeface="OBQRAF+Montserrat-Regular"/>
              </a:rPr>
              <a:t>apparition</a:t>
            </a:r>
            <a:r>
              <a:rPr dirty="0" sz="13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300">
                <a:solidFill>
                  <a:srgbClr val="000000"/>
                </a:solidFill>
                <a:latin typeface="OBQRAF+Montserrat-Regular"/>
                <a:cs typeface="OBQRAF+Montserrat-Regular"/>
              </a:rPr>
              <a:t>et</a:t>
            </a:r>
          </a:p>
          <a:p>
            <a:pPr marL="0" marR="0">
              <a:lnSpc>
                <a:spcPts val="1584"/>
              </a:lnSpc>
              <a:spcBef>
                <a:spcPts val="493"/>
              </a:spcBef>
              <a:spcAft>
                <a:spcPts val="0"/>
              </a:spcAft>
            </a:pPr>
            <a:r>
              <a:rPr dirty="0" sz="1300">
                <a:solidFill>
                  <a:srgbClr val="000000"/>
                </a:solidFill>
                <a:latin typeface="OBQRAF+Montserrat-Regular"/>
                <a:cs typeface="OBQRAF+Montserrat-Regular"/>
              </a:rPr>
              <a:t>une</a:t>
            </a:r>
            <a:r>
              <a:rPr dirty="0" sz="13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300">
                <a:solidFill>
                  <a:srgbClr val="000000"/>
                </a:solidFill>
                <a:latin typeface="OBQRAF+Montserrat-Regular"/>
                <a:cs typeface="OBQRAF+Montserrat-Regular"/>
              </a:rPr>
              <a:t>fois</a:t>
            </a:r>
            <a:r>
              <a:rPr dirty="0" sz="13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300">
                <a:solidFill>
                  <a:srgbClr val="000000"/>
                </a:solidFill>
                <a:latin typeface="OBQRAF+Montserrat-Regular"/>
                <a:cs typeface="OBQRAF+Montserrat-Regular"/>
              </a:rPr>
              <a:t>que</a:t>
            </a:r>
            <a:r>
              <a:rPr dirty="0" sz="13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300">
                <a:solidFill>
                  <a:srgbClr val="000000"/>
                </a:solidFill>
                <a:latin typeface="OBQRAF+Montserrat-Regular"/>
                <a:cs typeface="OBQRAF+Montserrat-Regular"/>
              </a:rPr>
              <a:t>la</a:t>
            </a:r>
            <a:r>
              <a:rPr dirty="0" sz="1300" spc="-2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300" b="1">
                <a:solidFill>
                  <a:srgbClr val="395ced"/>
                </a:solidFill>
                <a:latin typeface="KRFGAK+Montserrat-Bold"/>
                <a:cs typeface="KRFGAK+Montserrat-Bold"/>
              </a:rPr>
              <a:t>frustration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2151046" y="3389812"/>
            <a:ext cx="845591" cy="20839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</a:pPr>
            <a:r>
              <a:rPr dirty="0" sz="1100" b="1">
                <a:solidFill>
                  <a:srgbClr val="6ecce2"/>
                </a:solidFill>
                <a:latin typeface="KRFGAK+Montserrat-Bold"/>
                <a:cs typeface="KRFGAK+Montserrat-Bold"/>
              </a:rPr>
              <a:t>QR</a:t>
            </a:r>
            <a:r>
              <a:rPr dirty="0" sz="1100" b="1">
                <a:solidFill>
                  <a:srgbClr val="6ecce2"/>
                </a:solidFill>
                <a:latin typeface="KRFGAK+Montserrat-Bold"/>
                <a:cs typeface="KRFGAK+Montserrat-Bold"/>
              </a:rPr>
              <a:t> </a:t>
            </a:r>
            <a:r>
              <a:rPr dirty="0" sz="1100" b="1">
                <a:solidFill>
                  <a:srgbClr val="6ecce2"/>
                </a:solidFill>
                <a:latin typeface="KRFGAK+Montserrat-Bold"/>
                <a:cs typeface="KRFGAK+Montserrat-Bold"/>
              </a:rPr>
              <a:t>codes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3428174" y="3839964"/>
            <a:ext cx="911250" cy="58257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975"/>
              </a:lnSpc>
              <a:spcBef>
                <a:spcPts val="0"/>
              </a:spcBef>
              <a:spcAft>
                <a:spcPts val="0"/>
              </a:spcAft>
            </a:pP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La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plus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large</a:t>
            </a:r>
          </a:p>
          <a:p>
            <a:pPr marL="0" marR="0">
              <a:lnSpc>
                <a:spcPts val="975"/>
              </a:lnSpc>
              <a:spcBef>
                <a:spcPts val="128"/>
              </a:spcBef>
              <a:spcAft>
                <a:spcPts val="0"/>
              </a:spcAft>
            </a:pP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typologie</a:t>
            </a:r>
          </a:p>
          <a:p>
            <a:pPr marL="0" marR="0">
              <a:lnSpc>
                <a:spcPts val="975"/>
              </a:lnSpc>
              <a:spcBef>
                <a:spcPts val="128"/>
              </a:spcBef>
              <a:spcAft>
                <a:spcPts val="0"/>
              </a:spcAft>
            </a:pP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d’incidents.</a:t>
            </a:r>
          </a:p>
          <a:p>
            <a:pPr marL="0" marR="0">
              <a:lnSpc>
                <a:spcPts val="975"/>
              </a:lnSpc>
              <a:spcBef>
                <a:spcPts val="128"/>
              </a:spcBef>
              <a:spcAft>
                <a:spcPts val="0"/>
              </a:spcAft>
            </a:pP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Plus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de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détails.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8421618" y="4913430"/>
            <a:ext cx="540384" cy="2032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00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HKSACR+Calistoga-Regular"/>
                <a:cs typeface="HKSACR+Calistoga-Regular"/>
              </a:rPr>
              <a:t>15</a:t>
            </a:r>
            <a:r>
              <a:rPr dirty="0" sz="1000">
                <a:solidFill>
                  <a:srgbClr val="000000"/>
                </a:solidFill>
                <a:latin typeface="HKSACR+Calistoga-Regular"/>
                <a:cs typeface="HKSACR+Calistoga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HKSACR+Calistoga-Regular"/>
                <a:cs typeface="HKSACR+Calistoga-Regular"/>
              </a:rPr>
              <a:t>/</a:t>
            </a:r>
            <a:r>
              <a:rPr dirty="0" sz="1000">
                <a:solidFill>
                  <a:srgbClr val="000000"/>
                </a:solidFill>
                <a:latin typeface="HKSACR+Calistoga-Regular"/>
                <a:cs typeface="HKSACR+Calistoga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HKSACR+Calistoga-Regular"/>
                <a:cs typeface="HKSACR+Calistoga-Regular"/>
              </a:rPr>
              <a:t>19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307225" y="4952950"/>
            <a:ext cx="1086962" cy="13098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731"/>
              </a:lnSpc>
              <a:spcBef>
                <a:spcPts val="0"/>
              </a:spcBef>
              <a:spcAft>
                <a:spcPts val="0"/>
              </a:spcAft>
            </a:pPr>
            <a:r>
              <a:rPr dirty="0" sz="600">
                <a:solidFill>
                  <a:srgbClr val="000000"/>
                </a:solidFill>
                <a:latin typeface="OBQRAF+Montserrat-Regular"/>
                <a:cs typeface="OBQRAF+Montserrat-Regular"/>
              </a:rPr>
              <a:t>Confidentiel</a:t>
            </a:r>
            <a:r>
              <a:rPr dirty="0" sz="6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600">
                <a:solidFill>
                  <a:srgbClr val="000000"/>
                </a:solidFill>
                <a:latin typeface="OBQRAF+Montserrat-Regular"/>
                <a:cs typeface="OBQRAF+Montserrat-Regular"/>
              </a:rPr>
              <a:t>|</a:t>
            </a:r>
            <a:r>
              <a:rPr dirty="0" sz="6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600">
                <a:solidFill>
                  <a:srgbClr val="000000"/>
                </a:solidFill>
                <a:latin typeface="OBQRAF+Montserrat-Regular"/>
                <a:cs typeface="OBQRAF+Montserrat-Regular"/>
              </a:rPr>
              <a:t>MerciYanis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822774" y="335661"/>
            <a:ext cx="2627884" cy="3683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600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Alerting</a:t>
            </a: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 </a:t>
            </a: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automatique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06724" y="962408"/>
            <a:ext cx="5676645" cy="23935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584"/>
              </a:lnSpc>
              <a:spcBef>
                <a:spcPts val="0"/>
              </a:spcBef>
              <a:spcAft>
                <a:spcPts val="0"/>
              </a:spcAft>
            </a:pP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Sécurisez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vos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bâtiments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grâce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à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nos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objets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connectés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(sans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fils)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292575" y="1682710"/>
            <a:ext cx="2033777" cy="68243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</a:pPr>
            <a:r>
              <a:rPr dirty="0" sz="1100" b="1">
                <a:solidFill>
                  <a:srgbClr val="395ced"/>
                </a:solidFill>
                <a:latin typeface="KRFGAK+Montserrat-Bold"/>
                <a:cs typeface="KRFGAK+Montserrat-Bold"/>
              </a:rPr>
              <a:t>Capteur</a:t>
            </a:r>
            <a:r>
              <a:rPr dirty="0" sz="1100" b="1">
                <a:solidFill>
                  <a:srgbClr val="395ced"/>
                </a:solidFill>
                <a:latin typeface="KRFGAK+Montserrat-Bold"/>
                <a:cs typeface="KRFGAK+Montserrat-Bold"/>
              </a:rPr>
              <a:t> </a:t>
            </a:r>
            <a:r>
              <a:rPr dirty="0" sz="1100" b="1">
                <a:solidFill>
                  <a:srgbClr val="395ced"/>
                </a:solidFill>
                <a:latin typeface="KRFGAK+Montserrat-Bold"/>
                <a:cs typeface="KRFGAK+Montserrat-Bold"/>
              </a:rPr>
              <a:t>de</a:t>
            </a:r>
            <a:r>
              <a:rPr dirty="0" sz="1100" b="1">
                <a:solidFill>
                  <a:srgbClr val="395ced"/>
                </a:solidFill>
                <a:latin typeface="KRFGAK+Montserrat-Bold"/>
                <a:cs typeface="KRFGAK+Montserrat-Bold"/>
              </a:rPr>
              <a:t> </a:t>
            </a:r>
            <a:r>
              <a:rPr dirty="0" sz="1100" b="1">
                <a:solidFill>
                  <a:srgbClr val="395ced"/>
                </a:solidFill>
                <a:latin typeface="KRFGAK+Montserrat-Bold"/>
                <a:cs typeface="KRFGAK+Montserrat-Bold"/>
              </a:rPr>
              <a:t>qualité</a:t>
            </a:r>
            <a:r>
              <a:rPr dirty="0" sz="1100" b="1">
                <a:solidFill>
                  <a:srgbClr val="395ced"/>
                </a:solidFill>
                <a:latin typeface="KRFGAK+Montserrat-Bold"/>
                <a:cs typeface="KRFGAK+Montserrat-Bold"/>
              </a:rPr>
              <a:t> </a:t>
            </a:r>
            <a:r>
              <a:rPr dirty="0" sz="1100" b="1">
                <a:solidFill>
                  <a:srgbClr val="395ced"/>
                </a:solidFill>
                <a:latin typeface="KRFGAK+Montserrat-Bold"/>
                <a:cs typeface="KRFGAK+Montserrat-Bold"/>
              </a:rPr>
              <a:t>d’air</a:t>
            </a:r>
          </a:p>
          <a:p>
            <a:pPr marL="0" marR="0">
              <a:lnSpc>
                <a:spcPts val="1097"/>
              </a:lnSpc>
              <a:spcBef>
                <a:spcPts val="151"/>
              </a:spcBef>
              <a:spcAft>
                <a:spcPts val="0"/>
              </a:spcAft>
            </a:pP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Signalement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d’une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température,</a:t>
            </a:r>
          </a:p>
          <a:p>
            <a:pPr marL="0" marR="0">
              <a:lnSpc>
                <a:spcPts val="1097"/>
              </a:lnSpc>
              <a:spcBef>
                <a:spcPts val="144"/>
              </a:spcBef>
              <a:spcAft>
                <a:spcPts val="0"/>
              </a:spcAft>
            </a:pP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taux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de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CO2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ou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taux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d’humidité</a:t>
            </a:r>
          </a:p>
          <a:p>
            <a:pPr marL="0" marR="0">
              <a:lnSpc>
                <a:spcPts val="1097"/>
              </a:lnSpc>
              <a:spcBef>
                <a:spcPts val="194"/>
              </a:spcBef>
              <a:spcAft>
                <a:spcPts val="0"/>
              </a:spcAft>
            </a:pP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anormal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5939050" y="1682710"/>
            <a:ext cx="1937905" cy="20839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</a:pPr>
            <a:r>
              <a:rPr dirty="0" sz="1100" b="1">
                <a:solidFill>
                  <a:srgbClr val="395ced"/>
                </a:solidFill>
                <a:latin typeface="KRFGAK+Montserrat-Bold"/>
                <a:cs typeface="KRFGAK+Montserrat-Bold"/>
              </a:rPr>
              <a:t>Capteur</a:t>
            </a:r>
            <a:r>
              <a:rPr dirty="0" sz="1100" b="1">
                <a:solidFill>
                  <a:srgbClr val="395ced"/>
                </a:solidFill>
                <a:latin typeface="KRFGAK+Montserrat-Bold"/>
                <a:cs typeface="KRFGAK+Montserrat-Bold"/>
              </a:rPr>
              <a:t> </a:t>
            </a:r>
            <a:r>
              <a:rPr dirty="0" sz="1100" b="1">
                <a:solidFill>
                  <a:srgbClr val="395ced"/>
                </a:solidFill>
                <a:latin typeface="KRFGAK+Montserrat-Bold"/>
                <a:cs typeface="KRFGAK+Montserrat-Bold"/>
              </a:rPr>
              <a:t>de</a:t>
            </a:r>
            <a:r>
              <a:rPr dirty="0" sz="1100" b="1">
                <a:solidFill>
                  <a:srgbClr val="395ced"/>
                </a:solidFill>
                <a:latin typeface="KRFGAK+Montserrat-Bold"/>
                <a:cs typeface="KRFGAK+Montserrat-Bold"/>
              </a:rPr>
              <a:t> </a:t>
            </a:r>
            <a:r>
              <a:rPr dirty="0" sz="1100" b="1">
                <a:solidFill>
                  <a:srgbClr val="395ced"/>
                </a:solidFill>
                <a:latin typeface="KRFGAK+Montserrat-Bold"/>
                <a:cs typeface="KRFGAK+Montserrat-Bold"/>
              </a:rPr>
              <a:t>température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5939050" y="1872248"/>
            <a:ext cx="2220429" cy="49289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097"/>
              </a:lnSpc>
              <a:spcBef>
                <a:spcPts val="0"/>
              </a:spcBef>
              <a:spcAft>
                <a:spcPts val="0"/>
              </a:spcAft>
            </a:pP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Prévention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du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développement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de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la</a:t>
            </a:r>
          </a:p>
          <a:p>
            <a:pPr marL="0" marR="0">
              <a:lnSpc>
                <a:spcPts val="1097"/>
              </a:lnSpc>
              <a:spcBef>
                <a:spcPts val="144"/>
              </a:spcBef>
              <a:spcAft>
                <a:spcPts val="0"/>
              </a:spcAft>
            </a:pP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légionellose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(d’autres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cas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d’usage</a:t>
            </a:r>
          </a:p>
          <a:p>
            <a:pPr marL="0" marR="0">
              <a:lnSpc>
                <a:spcPts val="1097"/>
              </a:lnSpc>
              <a:spcBef>
                <a:spcPts val="194"/>
              </a:spcBef>
              <a:spcAft>
                <a:spcPts val="0"/>
              </a:spcAft>
            </a:pP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possibles).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Capteur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par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sonde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2292575" y="2749960"/>
            <a:ext cx="2060066" cy="68243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</a:pPr>
            <a:r>
              <a:rPr dirty="0" sz="1100" b="1">
                <a:solidFill>
                  <a:srgbClr val="395ced"/>
                </a:solidFill>
                <a:latin typeface="KRFGAK+Montserrat-Bold"/>
                <a:cs typeface="KRFGAK+Montserrat-Bold"/>
              </a:rPr>
              <a:t>Capteur</a:t>
            </a:r>
            <a:r>
              <a:rPr dirty="0" sz="1100" b="1">
                <a:solidFill>
                  <a:srgbClr val="395ced"/>
                </a:solidFill>
                <a:latin typeface="KRFGAK+Montserrat-Bold"/>
                <a:cs typeface="KRFGAK+Montserrat-Bold"/>
              </a:rPr>
              <a:t> </a:t>
            </a:r>
            <a:r>
              <a:rPr dirty="0" sz="1100" b="1">
                <a:solidFill>
                  <a:srgbClr val="395ced"/>
                </a:solidFill>
                <a:latin typeface="KRFGAK+Montserrat-Bold"/>
                <a:cs typeface="KRFGAK+Montserrat-Bold"/>
              </a:rPr>
              <a:t>de</a:t>
            </a:r>
            <a:r>
              <a:rPr dirty="0" sz="1100" b="1">
                <a:solidFill>
                  <a:srgbClr val="395ced"/>
                </a:solidFill>
                <a:latin typeface="KRFGAK+Montserrat-Bold"/>
                <a:cs typeface="KRFGAK+Montserrat-Bold"/>
              </a:rPr>
              <a:t> </a:t>
            </a:r>
            <a:r>
              <a:rPr dirty="0" sz="1100" b="1">
                <a:solidFill>
                  <a:srgbClr val="395ced"/>
                </a:solidFill>
                <a:latin typeface="KRFGAK+Montserrat-Bold"/>
                <a:cs typeface="KRFGAK+Montserrat-Bold"/>
              </a:rPr>
              <a:t>fuite</a:t>
            </a:r>
            <a:r>
              <a:rPr dirty="0" sz="1100" b="1">
                <a:solidFill>
                  <a:srgbClr val="395ced"/>
                </a:solidFill>
                <a:latin typeface="KRFGAK+Montserrat-Bold"/>
                <a:cs typeface="KRFGAK+Montserrat-Bold"/>
              </a:rPr>
              <a:t> </a:t>
            </a:r>
            <a:r>
              <a:rPr dirty="0" sz="1100" b="1">
                <a:solidFill>
                  <a:srgbClr val="395ced"/>
                </a:solidFill>
                <a:latin typeface="KRFGAK+Montserrat-Bold"/>
                <a:cs typeface="KRFGAK+Montserrat-Bold"/>
              </a:rPr>
              <a:t>d’eau</a:t>
            </a:r>
          </a:p>
          <a:p>
            <a:pPr marL="0" marR="0">
              <a:lnSpc>
                <a:spcPts val="1097"/>
              </a:lnSpc>
              <a:spcBef>
                <a:spcPts val="151"/>
              </a:spcBef>
              <a:spcAft>
                <a:spcPts val="0"/>
              </a:spcAft>
            </a:pP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Signalement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d’une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fuite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d’eau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ou</a:t>
            </a:r>
          </a:p>
          <a:p>
            <a:pPr marL="0" marR="0">
              <a:lnSpc>
                <a:spcPts val="1097"/>
              </a:lnSpc>
              <a:spcBef>
                <a:spcPts val="144"/>
              </a:spcBef>
              <a:spcAft>
                <a:spcPts val="0"/>
              </a:spcAft>
            </a:pP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d’une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montée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en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charge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sur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une</a:t>
            </a:r>
          </a:p>
          <a:p>
            <a:pPr marL="0" marR="0">
              <a:lnSpc>
                <a:spcPts val="1097"/>
              </a:lnSpc>
              <a:spcBef>
                <a:spcPts val="194"/>
              </a:spcBef>
              <a:spcAft>
                <a:spcPts val="0"/>
              </a:spcAft>
            </a:pP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toiture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plate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5939050" y="2826160"/>
            <a:ext cx="1909686" cy="52470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</a:pPr>
            <a:r>
              <a:rPr dirty="0" sz="1100" b="1">
                <a:solidFill>
                  <a:srgbClr val="395ced"/>
                </a:solidFill>
                <a:latin typeface="KRFGAK+Montserrat-Bold"/>
                <a:cs typeface="KRFGAK+Montserrat-Bold"/>
              </a:rPr>
              <a:t>Capteur</a:t>
            </a:r>
            <a:r>
              <a:rPr dirty="0" sz="1100" b="1">
                <a:solidFill>
                  <a:srgbClr val="395ced"/>
                </a:solidFill>
                <a:latin typeface="KRFGAK+Montserrat-Bold"/>
                <a:cs typeface="KRFGAK+Montserrat-Bold"/>
              </a:rPr>
              <a:t> </a:t>
            </a:r>
            <a:r>
              <a:rPr dirty="0" sz="1100" b="1">
                <a:solidFill>
                  <a:srgbClr val="395ced"/>
                </a:solidFill>
                <a:latin typeface="KRFGAK+Montserrat-Bold"/>
                <a:cs typeface="KRFGAK+Montserrat-Bold"/>
              </a:rPr>
              <a:t>par</a:t>
            </a:r>
            <a:r>
              <a:rPr dirty="0" sz="1100" b="1">
                <a:solidFill>
                  <a:srgbClr val="395ced"/>
                </a:solidFill>
                <a:latin typeface="KRFGAK+Montserrat-Bold"/>
                <a:cs typeface="KRFGAK+Montserrat-Bold"/>
              </a:rPr>
              <a:t> </a:t>
            </a:r>
            <a:r>
              <a:rPr dirty="0" sz="1100" b="1">
                <a:solidFill>
                  <a:srgbClr val="395ced"/>
                </a:solidFill>
                <a:latin typeface="KRFGAK+Montserrat-Bold"/>
                <a:cs typeface="KRFGAK+Montserrat-Bold"/>
              </a:rPr>
              <a:t>contact</a:t>
            </a:r>
            <a:r>
              <a:rPr dirty="0" sz="1100" b="1">
                <a:solidFill>
                  <a:srgbClr val="395ced"/>
                </a:solidFill>
                <a:latin typeface="KRFGAK+Montserrat-Bold"/>
                <a:cs typeface="KRFGAK+Montserrat-Bold"/>
              </a:rPr>
              <a:t> </a:t>
            </a:r>
            <a:r>
              <a:rPr dirty="0" sz="1100" b="1">
                <a:solidFill>
                  <a:srgbClr val="395ced"/>
                </a:solidFill>
                <a:latin typeface="KRFGAK+Montserrat-Bold"/>
                <a:cs typeface="KRFGAK+Montserrat-Bold"/>
              </a:rPr>
              <a:t>sec</a:t>
            </a:r>
          </a:p>
          <a:p>
            <a:pPr marL="0" marR="0">
              <a:lnSpc>
                <a:spcPts val="1097"/>
              </a:lnSpc>
              <a:spcBef>
                <a:spcPts val="151"/>
              </a:spcBef>
              <a:spcAft>
                <a:spcPts val="0"/>
              </a:spcAft>
            </a:pP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Signalement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d’une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panne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sur</a:t>
            </a:r>
          </a:p>
          <a:p>
            <a:pPr marL="0" marR="0">
              <a:lnSpc>
                <a:spcPts val="1097"/>
              </a:lnSpc>
              <a:spcBef>
                <a:spcPts val="144"/>
              </a:spcBef>
              <a:spcAft>
                <a:spcPts val="0"/>
              </a:spcAft>
            </a:pP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l’installation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surveillée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2292575" y="3881460"/>
            <a:ext cx="1734083" cy="20839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</a:pPr>
            <a:r>
              <a:rPr dirty="0" sz="1100" b="1">
                <a:solidFill>
                  <a:srgbClr val="395ced"/>
                </a:solidFill>
                <a:latin typeface="KRFGAK+Montserrat-Bold"/>
                <a:cs typeface="KRFGAK+Montserrat-Bold"/>
              </a:rPr>
              <a:t>Capteur</a:t>
            </a:r>
            <a:r>
              <a:rPr dirty="0" sz="1100" b="1">
                <a:solidFill>
                  <a:srgbClr val="395ced"/>
                </a:solidFill>
                <a:latin typeface="KRFGAK+Montserrat-Bold"/>
                <a:cs typeface="KRFGAK+Montserrat-Bold"/>
              </a:rPr>
              <a:t> </a:t>
            </a:r>
            <a:r>
              <a:rPr dirty="0" sz="1100" b="1">
                <a:solidFill>
                  <a:srgbClr val="395ced"/>
                </a:solidFill>
                <a:latin typeface="KRFGAK+Montserrat-Bold"/>
                <a:cs typeface="KRFGAK+Montserrat-Bold"/>
              </a:rPr>
              <a:t>d’ouverture</a:t>
            </a:r>
            <a:r>
              <a:rPr dirty="0" sz="1100" b="1">
                <a:solidFill>
                  <a:srgbClr val="395ced"/>
                </a:solidFill>
                <a:latin typeface="KRFGAK+Montserrat-Bold"/>
                <a:cs typeface="KRFGAK+Montserrat-Bold"/>
              </a:rPr>
              <a:t> </a:t>
            </a:r>
            <a:r>
              <a:rPr dirty="0" sz="1100" b="1">
                <a:solidFill>
                  <a:srgbClr val="395ced"/>
                </a:solidFill>
                <a:latin typeface="KRFGAK+Montserrat-Bold"/>
                <a:cs typeface="KRFGAK+Montserrat-Bold"/>
              </a:rPr>
              <a:t>/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5939050" y="3881460"/>
            <a:ext cx="2112810" cy="20839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</a:pPr>
            <a:r>
              <a:rPr dirty="0" sz="1100" b="1">
                <a:solidFill>
                  <a:srgbClr val="395ced"/>
                </a:solidFill>
                <a:latin typeface="KRFGAK+Montserrat-Bold"/>
                <a:cs typeface="KRFGAK+Montserrat-Bold"/>
              </a:rPr>
              <a:t>Capteur</a:t>
            </a:r>
            <a:r>
              <a:rPr dirty="0" sz="1100" b="1">
                <a:solidFill>
                  <a:srgbClr val="395ced"/>
                </a:solidFill>
                <a:latin typeface="KRFGAK+Montserrat-Bold"/>
                <a:cs typeface="KRFGAK+Montserrat-Bold"/>
              </a:rPr>
              <a:t> </a:t>
            </a:r>
            <a:r>
              <a:rPr dirty="0" sz="1100" b="1">
                <a:solidFill>
                  <a:srgbClr val="395ced"/>
                </a:solidFill>
                <a:latin typeface="KRFGAK+Montserrat-Bold"/>
                <a:cs typeface="KRFGAK+Montserrat-Bold"/>
              </a:rPr>
              <a:t>de</a:t>
            </a:r>
            <a:r>
              <a:rPr dirty="0" sz="1100" b="1">
                <a:solidFill>
                  <a:srgbClr val="395ced"/>
                </a:solidFill>
                <a:latin typeface="KRFGAK+Montserrat-Bold"/>
                <a:cs typeface="KRFGAK+Montserrat-Bold"/>
              </a:rPr>
              <a:t> </a:t>
            </a:r>
            <a:r>
              <a:rPr dirty="0" sz="1100" b="1">
                <a:solidFill>
                  <a:srgbClr val="395ced"/>
                </a:solidFill>
                <a:latin typeface="KRFGAK+Montserrat-Bold"/>
                <a:cs typeface="KRFGAK+Montserrat-Bold"/>
              </a:rPr>
              <a:t>consommation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2292575" y="4074246"/>
            <a:ext cx="894626" cy="20839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</a:pPr>
            <a:r>
              <a:rPr dirty="0" sz="1100" b="1">
                <a:solidFill>
                  <a:srgbClr val="395ced"/>
                </a:solidFill>
                <a:latin typeface="KRFGAK+Montserrat-Bold"/>
                <a:cs typeface="KRFGAK+Montserrat-Bold"/>
              </a:rPr>
              <a:t>fermeture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5939050" y="4074246"/>
            <a:ext cx="857465" cy="20839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</a:pPr>
            <a:r>
              <a:rPr dirty="0" sz="1100" b="1">
                <a:solidFill>
                  <a:srgbClr val="395ced"/>
                </a:solidFill>
                <a:latin typeface="KRFGAK+Montserrat-Bold"/>
                <a:cs typeface="KRFGAK+Montserrat-Bold"/>
              </a:rPr>
              <a:t>élec</a:t>
            </a:r>
            <a:r>
              <a:rPr dirty="0" sz="1100" b="1">
                <a:solidFill>
                  <a:srgbClr val="395ced"/>
                </a:solidFill>
                <a:latin typeface="KRFGAK+Montserrat-Bold"/>
                <a:cs typeface="KRFGAK+Montserrat-Bold"/>
              </a:rPr>
              <a:t> </a:t>
            </a:r>
            <a:r>
              <a:rPr dirty="0" sz="1100" b="1">
                <a:solidFill>
                  <a:srgbClr val="395ced"/>
                </a:solidFill>
                <a:latin typeface="KRFGAK+Montserrat-Bold"/>
                <a:cs typeface="KRFGAK+Montserrat-Bold"/>
              </a:rPr>
              <a:t>/</a:t>
            </a:r>
            <a:r>
              <a:rPr dirty="0" sz="1100" b="1">
                <a:solidFill>
                  <a:srgbClr val="395ced"/>
                </a:solidFill>
                <a:latin typeface="KRFGAK+Montserrat-Bold"/>
                <a:cs typeface="KRFGAK+Montserrat-Bold"/>
              </a:rPr>
              <a:t> </a:t>
            </a:r>
            <a:r>
              <a:rPr dirty="0" sz="1100" b="1">
                <a:solidFill>
                  <a:srgbClr val="395ced"/>
                </a:solidFill>
                <a:latin typeface="KRFGAK+Montserrat-Bold"/>
                <a:cs typeface="KRFGAK+Montserrat-Bold"/>
              </a:rPr>
              <a:t>eau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2292575" y="4263785"/>
            <a:ext cx="2271979" cy="3351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097"/>
              </a:lnSpc>
              <a:spcBef>
                <a:spcPts val="0"/>
              </a:spcBef>
              <a:spcAft>
                <a:spcPts val="0"/>
              </a:spcAft>
            </a:pP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Signalement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si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une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porte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est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ouverte</a:t>
            </a:r>
          </a:p>
          <a:p>
            <a:pPr marL="0" marR="0">
              <a:lnSpc>
                <a:spcPts val="1097"/>
              </a:lnSpc>
              <a:spcBef>
                <a:spcPts val="144"/>
              </a:spcBef>
              <a:spcAft>
                <a:spcPts val="0"/>
              </a:spcAft>
            </a:pP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quand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elle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devrait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être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fermée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5939050" y="4263785"/>
            <a:ext cx="1785061" cy="3351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097"/>
              </a:lnSpc>
              <a:spcBef>
                <a:spcPts val="0"/>
              </a:spcBef>
              <a:spcAft>
                <a:spcPts val="0"/>
              </a:spcAft>
            </a:pP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Signalement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si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un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écart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trop</a:t>
            </a:r>
          </a:p>
          <a:p>
            <a:pPr marL="0" marR="0">
              <a:lnSpc>
                <a:spcPts val="1097"/>
              </a:lnSpc>
              <a:spcBef>
                <a:spcPts val="144"/>
              </a:spcBef>
              <a:spcAft>
                <a:spcPts val="0"/>
              </a:spcAft>
            </a:pP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important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est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remonté.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4503000" y="4668647"/>
            <a:ext cx="290550" cy="26924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dirty="0" sz="1400">
                <a:solidFill>
                  <a:srgbClr val="000000"/>
                </a:solidFill>
                <a:latin typeface="HKSACR+Calistoga-Regular"/>
                <a:cs typeface="HKSACR+Calistoga-Regular"/>
              </a:rPr>
              <a:t>...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8419237" y="4913430"/>
            <a:ext cx="543814" cy="2032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00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HKSACR+Calistoga-Regular"/>
                <a:cs typeface="HKSACR+Calistoga-Regular"/>
              </a:rPr>
              <a:t>16</a:t>
            </a:r>
            <a:r>
              <a:rPr dirty="0" sz="1000">
                <a:solidFill>
                  <a:srgbClr val="000000"/>
                </a:solidFill>
                <a:latin typeface="HKSACR+Calistoga-Regular"/>
                <a:cs typeface="HKSACR+Calistoga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HKSACR+Calistoga-Regular"/>
                <a:cs typeface="HKSACR+Calistoga-Regular"/>
              </a:rPr>
              <a:t>/</a:t>
            </a:r>
            <a:r>
              <a:rPr dirty="0" sz="1000">
                <a:solidFill>
                  <a:srgbClr val="000000"/>
                </a:solidFill>
                <a:latin typeface="HKSACR+Calistoga-Regular"/>
                <a:cs typeface="HKSACR+Calistoga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HKSACR+Calistoga-Regular"/>
                <a:cs typeface="HKSACR+Calistoga-Regular"/>
              </a:rPr>
              <a:t>19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307225" y="4952950"/>
            <a:ext cx="1086962" cy="13098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731"/>
              </a:lnSpc>
              <a:spcBef>
                <a:spcPts val="0"/>
              </a:spcBef>
              <a:spcAft>
                <a:spcPts val="0"/>
              </a:spcAft>
            </a:pPr>
            <a:r>
              <a:rPr dirty="0" sz="600">
                <a:solidFill>
                  <a:srgbClr val="000000"/>
                </a:solidFill>
                <a:latin typeface="OBQRAF+Montserrat-Regular"/>
                <a:cs typeface="OBQRAF+Montserrat-Regular"/>
              </a:rPr>
              <a:t>Confidentiel</a:t>
            </a:r>
            <a:r>
              <a:rPr dirty="0" sz="6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600">
                <a:solidFill>
                  <a:srgbClr val="000000"/>
                </a:solidFill>
                <a:latin typeface="OBQRAF+Montserrat-Regular"/>
                <a:cs typeface="OBQRAF+Montserrat-Regular"/>
              </a:rPr>
              <a:t>|</a:t>
            </a:r>
            <a:r>
              <a:rPr dirty="0" sz="6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600">
                <a:solidFill>
                  <a:srgbClr val="000000"/>
                </a:solidFill>
                <a:latin typeface="OBQRAF+Montserrat-Regular"/>
                <a:cs typeface="OBQRAF+Montserrat-Regular"/>
              </a:rPr>
              <a:t>MerciYanis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822774" y="335661"/>
            <a:ext cx="3437890" cy="3683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600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Pourquoi</a:t>
            </a: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 </a:t>
            </a: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choisir</a:t>
            </a: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 </a:t>
            </a: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MerciYanis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06650" y="962408"/>
            <a:ext cx="4036047" cy="23935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584"/>
              </a:lnSpc>
              <a:spcBef>
                <a:spcPts val="0"/>
              </a:spcBef>
              <a:spcAft>
                <a:spcPts val="0"/>
              </a:spcAft>
            </a:pP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MerciYanis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vs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les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autres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solutions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du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marché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634468" y="3066635"/>
            <a:ext cx="837285" cy="22387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462"/>
              </a:lnSpc>
              <a:spcBef>
                <a:spcPts val="0"/>
              </a:spcBef>
              <a:spcAft>
                <a:spcPts val="0"/>
              </a:spcAft>
            </a:pPr>
            <a:r>
              <a:rPr dirty="0" sz="1200" b="1">
                <a:solidFill>
                  <a:srgbClr val="6ecce2"/>
                </a:solidFill>
                <a:latin typeface="KRFGAK+Montserrat-Bold"/>
                <a:cs typeface="KRFGAK+Montserrat-Bold"/>
              </a:rPr>
              <a:t>Complet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3759129" y="3066635"/>
            <a:ext cx="1679752" cy="22387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462"/>
              </a:lnSpc>
              <a:spcBef>
                <a:spcPts val="0"/>
              </a:spcBef>
              <a:spcAft>
                <a:spcPts val="0"/>
              </a:spcAft>
            </a:pPr>
            <a:r>
              <a:rPr dirty="0" sz="1200" b="1">
                <a:solidFill>
                  <a:srgbClr val="6ecce2"/>
                </a:solidFill>
                <a:latin typeface="KRFGAK+Montserrat-Bold"/>
                <a:cs typeface="KRFGAK+Montserrat-Bold"/>
              </a:rPr>
              <a:t>Simple</a:t>
            </a:r>
            <a:r>
              <a:rPr dirty="0" sz="1200" b="1">
                <a:solidFill>
                  <a:srgbClr val="6ecce2"/>
                </a:solidFill>
                <a:latin typeface="KRFGAK+Montserrat-Bold"/>
                <a:cs typeface="KRFGAK+Montserrat-Bold"/>
              </a:rPr>
              <a:t> </a:t>
            </a:r>
            <a:r>
              <a:rPr dirty="0" sz="1200" b="1">
                <a:solidFill>
                  <a:srgbClr val="6ecce2"/>
                </a:solidFill>
                <a:latin typeface="KRFGAK+Montserrat-Bold"/>
                <a:cs typeface="KRFGAK+Montserrat-Bold"/>
              </a:rPr>
              <a:t>et</a:t>
            </a:r>
            <a:r>
              <a:rPr dirty="0" sz="1200" b="1">
                <a:solidFill>
                  <a:srgbClr val="6ecce2"/>
                </a:solidFill>
                <a:latin typeface="KRFGAK+Montserrat-Bold"/>
                <a:cs typeface="KRFGAK+Montserrat-Bold"/>
              </a:rPr>
              <a:t> </a:t>
            </a:r>
            <a:r>
              <a:rPr dirty="0" sz="1200" b="1">
                <a:solidFill>
                  <a:srgbClr val="6ecce2"/>
                </a:solidFill>
                <a:latin typeface="KRFGAK+Montserrat-Bold"/>
                <a:cs typeface="KRFGAK+Montserrat-Bold"/>
              </a:rPr>
              <a:t>moderne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6306346" y="3070734"/>
            <a:ext cx="1750466" cy="22387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462"/>
              </a:lnSpc>
              <a:spcBef>
                <a:spcPts val="0"/>
              </a:spcBef>
              <a:spcAft>
                <a:spcPts val="0"/>
              </a:spcAft>
            </a:pPr>
            <a:r>
              <a:rPr dirty="0" sz="1200" b="1">
                <a:solidFill>
                  <a:srgbClr val="6ecce2"/>
                </a:solidFill>
                <a:latin typeface="KRFGAK+Montserrat-Bold"/>
                <a:cs typeface="KRFGAK+Montserrat-Bold"/>
              </a:rPr>
              <a:t>Déploiement</a:t>
            </a:r>
            <a:r>
              <a:rPr dirty="0" sz="1200" b="1">
                <a:solidFill>
                  <a:srgbClr val="6ecce2"/>
                </a:solidFill>
                <a:latin typeface="KRFGAK+Montserrat-Bold"/>
                <a:cs typeface="KRFGAK+Montserrat-Bold"/>
              </a:rPr>
              <a:t> </a:t>
            </a:r>
            <a:r>
              <a:rPr dirty="0" sz="1200" b="1">
                <a:solidFill>
                  <a:srgbClr val="6ecce2"/>
                </a:solidFill>
                <a:latin typeface="KRFGAK+Montserrat-Bold"/>
                <a:cs typeface="KRFGAK+Montserrat-Bold"/>
              </a:rPr>
              <a:t>rapide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098893" y="3485937"/>
            <a:ext cx="1933955" cy="71869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65893" marR="0">
              <a:lnSpc>
                <a:spcPts val="1219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Notre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offre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répond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aux</a:t>
            </a:r>
          </a:p>
          <a:p>
            <a:pPr marL="88106" marR="0">
              <a:lnSpc>
                <a:spcPts val="1219"/>
              </a:lnSpc>
              <a:spcBef>
                <a:spcPts val="16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besoins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des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métiers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de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la</a:t>
            </a:r>
          </a:p>
          <a:p>
            <a:pPr marL="0" marR="0">
              <a:lnSpc>
                <a:spcPts val="1219"/>
              </a:lnSpc>
              <a:spcBef>
                <a:spcPts val="161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propreté.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Tout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est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au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même</a:t>
            </a:r>
          </a:p>
          <a:p>
            <a:pPr marL="189706" marR="0">
              <a:lnSpc>
                <a:spcPts val="1219"/>
              </a:lnSpc>
              <a:spcBef>
                <a:spcPts val="16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endroit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pour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vous,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vos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3633124" y="3485937"/>
            <a:ext cx="2001901" cy="71869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31750" marR="0">
              <a:lnSpc>
                <a:spcPts val="1219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Notre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plateforme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est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simple</a:t>
            </a:r>
          </a:p>
          <a:p>
            <a:pPr marL="37306" marR="0">
              <a:lnSpc>
                <a:spcPts val="1219"/>
              </a:lnSpc>
              <a:spcBef>
                <a:spcPts val="16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et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intuitive,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contrairement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à</a:t>
            </a:r>
          </a:p>
          <a:p>
            <a:pPr marL="0" marR="0">
              <a:lnSpc>
                <a:spcPts val="1219"/>
              </a:lnSpc>
              <a:spcBef>
                <a:spcPts val="161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la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plupart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des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outils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existants</a:t>
            </a:r>
          </a:p>
          <a:p>
            <a:pPr marL="488950" marR="0">
              <a:lnSpc>
                <a:spcPts val="1219"/>
              </a:lnSpc>
              <a:spcBef>
                <a:spcPts val="16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sur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le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marché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6159456" y="3485937"/>
            <a:ext cx="1970277" cy="71869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90500" marR="0">
              <a:lnSpc>
                <a:spcPts val="1219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Notre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déploiement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est</a:t>
            </a:r>
          </a:p>
          <a:p>
            <a:pPr marL="349250" marR="0">
              <a:lnSpc>
                <a:spcPts val="1219"/>
              </a:lnSpc>
              <a:spcBef>
                <a:spcPts val="16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rapide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et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efficace.</a:t>
            </a:r>
          </a:p>
          <a:p>
            <a:pPr marL="49212" marR="0">
              <a:lnSpc>
                <a:spcPts val="1219"/>
              </a:lnSpc>
              <a:spcBef>
                <a:spcPts val="161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Nos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clients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nous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attribuent</a:t>
            </a:r>
          </a:p>
          <a:p>
            <a:pPr marL="0" marR="0">
              <a:lnSpc>
                <a:spcPts val="1219"/>
              </a:lnSpc>
              <a:spcBef>
                <a:spcPts val="16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d’ailleurs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une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note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de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9,5/10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!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1329081" y="4186976"/>
            <a:ext cx="1471803" cy="19291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219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agents,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et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vos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clients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8425587" y="4913430"/>
            <a:ext cx="531114" cy="2032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00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HKSACR+Calistoga-Regular"/>
                <a:cs typeface="HKSACR+Calistoga-Regular"/>
              </a:rPr>
              <a:t>17</a:t>
            </a:r>
            <a:r>
              <a:rPr dirty="0" sz="1000" spc="-11">
                <a:solidFill>
                  <a:srgbClr val="000000"/>
                </a:solidFill>
                <a:latin typeface="HKSACR+Calistoga-Regular"/>
                <a:cs typeface="HKSACR+Calistoga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HKSACR+Calistoga-Regular"/>
                <a:cs typeface="HKSACR+Calistoga-Regular"/>
              </a:rPr>
              <a:t>/</a:t>
            </a:r>
            <a:r>
              <a:rPr dirty="0" sz="1000">
                <a:solidFill>
                  <a:srgbClr val="000000"/>
                </a:solidFill>
                <a:latin typeface="HKSACR+Calistoga-Regular"/>
                <a:cs typeface="HKSACR+Calistoga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HKSACR+Calistoga-Regular"/>
                <a:cs typeface="HKSACR+Calistoga-Regular"/>
              </a:rPr>
              <a:t>19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307225" y="4952950"/>
            <a:ext cx="1086962" cy="13098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731"/>
              </a:lnSpc>
              <a:spcBef>
                <a:spcPts val="0"/>
              </a:spcBef>
              <a:spcAft>
                <a:spcPts val="0"/>
              </a:spcAft>
            </a:pPr>
            <a:r>
              <a:rPr dirty="0" sz="600">
                <a:solidFill>
                  <a:srgbClr val="000000"/>
                </a:solidFill>
                <a:latin typeface="OBQRAF+Montserrat-Regular"/>
                <a:cs typeface="OBQRAF+Montserrat-Regular"/>
              </a:rPr>
              <a:t>Confidentiel</a:t>
            </a:r>
            <a:r>
              <a:rPr dirty="0" sz="6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600">
                <a:solidFill>
                  <a:srgbClr val="000000"/>
                </a:solidFill>
                <a:latin typeface="OBQRAF+Montserrat-Regular"/>
                <a:cs typeface="OBQRAF+Montserrat-Regular"/>
              </a:rPr>
              <a:t>|</a:t>
            </a:r>
            <a:r>
              <a:rPr dirty="0" sz="6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600">
                <a:solidFill>
                  <a:srgbClr val="000000"/>
                </a:solidFill>
                <a:latin typeface="OBQRAF+Montserrat-Regular"/>
                <a:cs typeface="OBQRAF+Montserrat-Regular"/>
              </a:rPr>
              <a:t>MerciYanis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822774" y="335661"/>
            <a:ext cx="4259834" cy="3683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600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Quelles</a:t>
            </a: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 </a:t>
            </a: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sont</a:t>
            </a: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 </a:t>
            </a: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les</a:t>
            </a: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 </a:t>
            </a: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prochaines</a:t>
            </a: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 </a:t>
            </a: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étapes</a:t>
            </a: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 </a:t>
            </a: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?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06650" y="962408"/>
            <a:ext cx="4724182" cy="23935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584"/>
              </a:lnSpc>
              <a:spcBef>
                <a:spcPts val="0"/>
              </a:spcBef>
              <a:spcAft>
                <a:spcPts val="0"/>
              </a:spcAft>
            </a:pP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Justement,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notre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équipe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déploiement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prend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le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relai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!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153737" y="3147244"/>
            <a:ext cx="1865883" cy="65011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219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Notre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équipe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commerciale</a:t>
            </a:r>
          </a:p>
          <a:p>
            <a:pPr marL="126206" marR="0">
              <a:lnSpc>
                <a:spcPts val="1219"/>
              </a:lnSpc>
              <a:spcBef>
                <a:spcPts val="58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vous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aide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à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identifier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le</a:t>
            </a:r>
          </a:p>
          <a:p>
            <a:pPr marL="54768" marR="0">
              <a:lnSpc>
                <a:spcPts val="1219"/>
              </a:lnSpc>
              <a:spcBef>
                <a:spcPts val="58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périmètre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de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votre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projet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3666993" y="3147231"/>
            <a:ext cx="1869313" cy="87871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80962" marR="0">
              <a:lnSpc>
                <a:spcPts val="1219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Notre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équipe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opérations</a:t>
            </a:r>
          </a:p>
          <a:p>
            <a:pPr marL="40481" marR="0">
              <a:lnSpc>
                <a:spcPts val="1219"/>
              </a:lnSpc>
              <a:spcBef>
                <a:spcPts val="58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paramètre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les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capteurs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et</a:t>
            </a:r>
          </a:p>
          <a:p>
            <a:pPr marL="0" marR="0">
              <a:lnSpc>
                <a:spcPts val="1219"/>
              </a:lnSpc>
              <a:spcBef>
                <a:spcPts val="58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les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connecte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au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réseau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des</a:t>
            </a:r>
          </a:p>
          <a:p>
            <a:pPr marL="315912" marR="0">
              <a:lnSpc>
                <a:spcPts val="1219"/>
              </a:lnSpc>
              <a:spcBef>
                <a:spcPts val="58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objets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connectés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6297230" y="3147244"/>
            <a:ext cx="1702943" cy="65011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0318" marR="0">
              <a:lnSpc>
                <a:spcPts val="1219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C'est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prêt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!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Utilisez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dès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à</a:t>
            </a:r>
          </a:p>
          <a:p>
            <a:pPr marL="0" marR="0">
              <a:lnSpc>
                <a:spcPts val="1219"/>
              </a:lnSpc>
              <a:spcBef>
                <a:spcPts val="58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présent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MerciYanis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pour</a:t>
            </a:r>
          </a:p>
          <a:p>
            <a:pPr marL="140493" marR="0">
              <a:lnSpc>
                <a:spcPts val="1219"/>
              </a:lnSpc>
              <a:spcBef>
                <a:spcPts val="58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piloter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votre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activité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8419237" y="4913430"/>
            <a:ext cx="543814" cy="2032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00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HKSACR+Calistoga-Regular"/>
                <a:cs typeface="HKSACR+Calistoga-Regular"/>
              </a:rPr>
              <a:t>18</a:t>
            </a:r>
            <a:r>
              <a:rPr dirty="0" sz="1000">
                <a:solidFill>
                  <a:srgbClr val="000000"/>
                </a:solidFill>
                <a:latin typeface="HKSACR+Calistoga-Regular"/>
                <a:cs typeface="HKSACR+Calistoga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HKSACR+Calistoga-Regular"/>
                <a:cs typeface="HKSACR+Calistoga-Regular"/>
              </a:rPr>
              <a:t>/</a:t>
            </a:r>
            <a:r>
              <a:rPr dirty="0" sz="1000">
                <a:solidFill>
                  <a:srgbClr val="000000"/>
                </a:solidFill>
                <a:latin typeface="HKSACR+Calistoga-Regular"/>
                <a:cs typeface="HKSACR+Calistoga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HKSACR+Calistoga-Regular"/>
                <a:cs typeface="HKSACR+Calistoga-Regular"/>
              </a:rPr>
              <a:t>19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307225" y="4952950"/>
            <a:ext cx="1086962" cy="13098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731"/>
              </a:lnSpc>
              <a:spcBef>
                <a:spcPts val="0"/>
              </a:spcBef>
              <a:spcAft>
                <a:spcPts val="0"/>
              </a:spcAft>
            </a:pPr>
            <a:r>
              <a:rPr dirty="0" sz="600">
                <a:solidFill>
                  <a:srgbClr val="000000"/>
                </a:solidFill>
                <a:latin typeface="OBQRAF+Montserrat-Regular"/>
                <a:cs typeface="OBQRAF+Montserrat-Regular"/>
              </a:rPr>
              <a:t>Confidentiel</a:t>
            </a:r>
            <a:r>
              <a:rPr dirty="0" sz="6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600">
                <a:solidFill>
                  <a:srgbClr val="000000"/>
                </a:solidFill>
                <a:latin typeface="OBQRAF+Montserrat-Regular"/>
                <a:cs typeface="OBQRAF+Montserrat-Regular"/>
              </a:rPr>
              <a:t>|</a:t>
            </a:r>
            <a:r>
              <a:rPr dirty="0" sz="6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600">
                <a:solidFill>
                  <a:srgbClr val="000000"/>
                </a:solidFill>
                <a:latin typeface="OBQRAF+Montserrat-Regular"/>
                <a:cs typeface="OBQRAF+Montserrat-Regular"/>
              </a:rPr>
              <a:t>MerciYanis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5138999" y="564157"/>
            <a:ext cx="3357676" cy="40132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860"/>
              </a:lnSpc>
              <a:spcBef>
                <a:spcPts val="0"/>
              </a:spcBef>
              <a:spcAft>
                <a:spcPts val="0"/>
              </a:spcAft>
            </a:pPr>
            <a:r>
              <a:rPr dirty="0" sz="2200">
                <a:solidFill>
                  <a:srgbClr val="000000"/>
                </a:solidFill>
                <a:latin typeface="HKSACR+Calistoga-Regular"/>
                <a:cs typeface="HKSACR+Calistoga-Regular"/>
              </a:rPr>
              <a:t>Le</a:t>
            </a:r>
            <a:r>
              <a:rPr dirty="0" sz="2200">
                <a:solidFill>
                  <a:srgbClr val="000000"/>
                </a:solidFill>
                <a:latin typeface="HKSACR+Calistoga-Regular"/>
                <a:cs typeface="HKSACR+Calistoga-Regular"/>
              </a:rPr>
              <a:t> </a:t>
            </a:r>
            <a:r>
              <a:rPr dirty="0" sz="2200">
                <a:solidFill>
                  <a:srgbClr val="000000"/>
                </a:solidFill>
                <a:latin typeface="HKSACR+Calistoga-Regular"/>
                <a:cs typeface="HKSACR+Calistoga-Regular"/>
              </a:rPr>
              <a:t>mot</a:t>
            </a:r>
            <a:r>
              <a:rPr dirty="0" sz="2200">
                <a:solidFill>
                  <a:srgbClr val="000000"/>
                </a:solidFill>
                <a:latin typeface="HKSACR+Calistoga-Regular"/>
                <a:cs typeface="HKSACR+Calistoga-Regular"/>
              </a:rPr>
              <a:t> </a:t>
            </a:r>
            <a:r>
              <a:rPr dirty="0" sz="2200">
                <a:solidFill>
                  <a:srgbClr val="000000"/>
                </a:solidFill>
                <a:latin typeface="HKSACR+Calistoga-Regular"/>
                <a:cs typeface="HKSACR+Calistoga-Regular"/>
              </a:rPr>
              <a:t>des</a:t>
            </a:r>
            <a:r>
              <a:rPr dirty="0" sz="2200">
                <a:solidFill>
                  <a:srgbClr val="000000"/>
                </a:solidFill>
                <a:latin typeface="HKSACR+Calistoga-Regular"/>
                <a:cs typeface="HKSACR+Calistoga-Regular"/>
              </a:rPr>
              <a:t> </a:t>
            </a:r>
            <a:r>
              <a:rPr dirty="0" sz="2200">
                <a:solidFill>
                  <a:srgbClr val="000000"/>
                </a:solidFill>
                <a:latin typeface="HKSACR+Calistoga-Regular"/>
                <a:cs typeface="HKSACR+Calistoga-Regular"/>
              </a:rPr>
              <a:t>co-fondateurs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138999" y="1335109"/>
            <a:ext cx="3345193" cy="794651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097"/>
              </a:lnSpc>
              <a:spcBef>
                <a:spcPts val="0"/>
              </a:spcBef>
              <a:spcAft>
                <a:spcPts val="0"/>
              </a:spcAft>
            </a:pP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Les</a:t>
            </a:r>
            <a:r>
              <a:rPr dirty="0" sz="900" spc="117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entreprises</a:t>
            </a:r>
            <a:r>
              <a:rPr dirty="0" sz="900" spc="111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ont</a:t>
            </a:r>
            <a:r>
              <a:rPr dirty="0" sz="900" spc="129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fait</a:t>
            </a:r>
            <a:r>
              <a:rPr dirty="0" sz="900" spc="112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face</a:t>
            </a:r>
            <a:r>
              <a:rPr dirty="0" sz="900" spc="119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à</a:t>
            </a:r>
            <a:r>
              <a:rPr dirty="0" sz="900" spc="125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une</a:t>
            </a:r>
            <a:r>
              <a:rPr dirty="0" sz="900" spc="124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épidémie</a:t>
            </a:r>
            <a:r>
              <a:rPr dirty="0" sz="900" spc="102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mondiale</a:t>
            </a:r>
          </a:p>
          <a:p>
            <a:pPr marL="0" marR="0">
              <a:lnSpc>
                <a:spcPts val="1097"/>
              </a:lnSpc>
              <a:spcBef>
                <a:spcPts val="522"/>
              </a:spcBef>
              <a:spcAft>
                <a:spcPts val="0"/>
              </a:spcAft>
            </a:pP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qui</a:t>
            </a:r>
            <a:r>
              <a:rPr dirty="0" sz="900" spc="12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a</a:t>
            </a:r>
            <a:r>
              <a:rPr dirty="0" sz="900" spc="122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bouleversé</a:t>
            </a:r>
            <a:r>
              <a:rPr dirty="0" sz="900" spc="1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les</a:t>
            </a:r>
            <a:r>
              <a:rPr dirty="0" sz="900" spc="114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méthodes</a:t>
            </a:r>
            <a:r>
              <a:rPr dirty="0" sz="900" spc="11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de</a:t>
            </a:r>
            <a:r>
              <a:rPr dirty="0" sz="900" spc="124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fonctionnement,</a:t>
            </a:r>
            <a:r>
              <a:rPr dirty="0" sz="900" spc="11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de</a:t>
            </a:r>
          </a:p>
          <a:p>
            <a:pPr marL="0" marR="0">
              <a:lnSpc>
                <a:spcPts val="1097"/>
              </a:lnSpc>
              <a:spcBef>
                <a:spcPts val="522"/>
              </a:spcBef>
              <a:spcAft>
                <a:spcPts val="0"/>
              </a:spcAft>
            </a:pP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communication,</a:t>
            </a:r>
            <a:r>
              <a:rPr dirty="0" sz="900" spc="385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d’occupation</a:t>
            </a:r>
            <a:r>
              <a:rPr dirty="0" sz="900" spc="4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des</a:t>
            </a:r>
            <a:r>
              <a:rPr dirty="0" sz="900" spc="4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espaces</a:t>
            </a:r>
            <a:r>
              <a:rPr dirty="0" sz="900" spc="392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dans</a:t>
            </a:r>
            <a:r>
              <a:rPr dirty="0" sz="900" spc="403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les</a:t>
            </a:r>
          </a:p>
          <a:p>
            <a:pPr marL="0" marR="0">
              <a:lnSpc>
                <a:spcPts val="1097"/>
              </a:lnSpc>
              <a:spcBef>
                <a:spcPts val="572"/>
              </a:spcBef>
              <a:spcAft>
                <a:spcPts val="0"/>
              </a:spcAft>
            </a:pP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bâtiments.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138999" y="2310469"/>
            <a:ext cx="3343605" cy="177431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097"/>
              </a:lnSpc>
              <a:spcBef>
                <a:spcPts val="0"/>
              </a:spcBef>
              <a:spcAft>
                <a:spcPts val="0"/>
              </a:spcAft>
            </a:pP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Placés</a:t>
            </a:r>
            <a:r>
              <a:rPr dirty="0" sz="900" spc="3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au</a:t>
            </a:r>
            <a:r>
              <a:rPr dirty="0" sz="900" spc="28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cœur</a:t>
            </a:r>
            <a:r>
              <a:rPr dirty="0" sz="900" spc="41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des</a:t>
            </a:r>
            <a:r>
              <a:rPr dirty="0" sz="900" spc="33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ententes,</a:t>
            </a:r>
            <a:r>
              <a:rPr dirty="0" sz="900" spc="18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les</a:t>
            </a:r>
            <a:r>
              <a:rPr dirty="0" sz="900" spc="25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acteurs</a:t>
            </a:r>
            <a:r>
              <a:rPr dirty="0" sz="900" spc="23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de</a:t>
            </a:r>
            <a:r>
              <a:rPr dirty="0" sz="900" spc="34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la</a:t>
            </a:r>
            <a:r>
              <a:rPr dirty="0" sz="900" spc="28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propreté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5138999" y="2516209"/>
            <a:ext cx="277215" cy="177431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097"/>
              </a:lnSpc>
              <a:spcBef>
                <a:spcPts val="0"/>
              </a:spcBef>
              <a:spcAft>
                <a:spcPts val="0"/>
              </a:spcAft>
            </a:pP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se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5472845" y="2516209"/>
            <a:ext cx="822655" cy="177431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097"/>
              </a:lnSpc>
              <a:spcBef>
                <a:spcPts val="0"/>
              </a:spcBef>
              <a:spcAft>
                <a:spcPts val="0"/>
              </a:spcAft>
            </a:pP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réinventent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6351202" y="2516209"/>
            <a:ext cx="298704" cy="177431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097"/>
              </a:lnSpc>
              <a:spcBef>
                <a:spcPts val="0"/>
              </a:spcBef>
              <a:spcAft>
                <a:spcPts val="0"/>
              </a:spcAft>
            </a:pP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en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6707271" y="2516209"/>
            <a:ext cx="791908" cy="177431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097"/>
              </a:lnSpc>
              <a:spcBef>
                <a:spcPts val="0"/>
              </a:spcBef>
              <a:spcAft>
                <a:spcPts val="0"/>
              </a:spcAft>
            </a:pP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digitalisant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7552292" y="2516209"/>
            <a:ext cx="307962" cy="177431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097"/>
              </a:lnSpc>
              <a:spcBef>
                <a:spcPts val="0"/>
              </a:spcBef>
              <a:spcAft>
                <a:spcPts val="0"/>
              </a:spcAft>
            </a:pP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les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7916299" y="2516209"/>
            <a:ext cx="566052" cy="177431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097"/>
              </a:lnSpc>
              <a:spcBef>
                <a:spcPts val="0"/>
              </a:spcBef>
              <a:spcAft>
                <a:spcPts val="0"/>
              </a:spcAft>
            </a:pP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actions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5138999" y="2721949"/>
            <a:ext cx="2229497" cy="383171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097"/>
              </a:lnSpc>
              <a:spcBef>
                <a:spcPts val="0"/>
              </a:spcBef>
              <a:spcAft>
                <a:spcPts val="0"/>
              </a:spcAft>
            </a:pP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opérationnelles</a:t>
            </a:r>
            <a:r>
              <a:rPr dirty="0" sz="900" spc="513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afin</a:t>
            </a:r>
            <a:r>
              <a:rPr dirty="0" sz="900" spc="536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de</a:t>
            </a:r>
            <a:r>
              <a:rPr dirty="0" sz="900" spc="544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répondre</a:t>
            </a:r>
          </a:p>
          <a:p>
            <a:pPr marL="0" marR="0">
              <a:lnSpc>
                <a:spcPts val="1097"/>
              </a:lnSpc>
              <a:spcBef>
                <a:spcPts val="522"/>
              </a:spcBef>
              <a:spcAft>
                <a:spcPts val="0"/>
              </a:spcAft>
            </a:pP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besoins.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7315441" y="2721949"/>
            <a:ext cx="1169221" cy="177431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097"/>
              </a:lnSpc>
              <a:spcBef>
                <a:spcPts val="0"/>
              </a:spcBef>
              <a:spcAft>
                <a:spcPts val="0"/>
              </a:spcAft>
            </a:pP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à</a:t>
            </a:r>
            <a:r>
              <a:rPr dirty="0" sz="900" spc="542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ces</a:t>
            </a:r>
            <a:r>
              <a:rPr dirty="0" sz="900" spc="546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nouveaux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5138999" y="3285829"/>
            <a:ext cx="3344532" cy="588911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097"/>
              </a:lnSpc>
              <a:spcBef>
                <a:spcPts val="0"/>
              </a:spcBef>
              <a:spcAft>
                <a:spcPts val="0"/>
              </a:spcAft>
            </a:pP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Nous</a:t>
            </a:r>
            <a:r>
              <a:rPr dirty="0" sz="900" spc="138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sommes</a:t>
            </a:r>
            <a:r>
              <a:rPr dirty="0" sz="900" spc="121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convaincus</a:t>
            </a:r>
            <a:r>
              <a:rPr dirty="0" sz="900" spc="141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que</a:t>
            </a:r>
            <a:r>
              <a:rPr dirty="0" sz="900" spc="133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le</a:t>
            </a:r>
            <a:r>
              <a:rPr dirty="0" sz="900" spc="13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digital,</a:t>
            </a:r>
            <a:r>
              <a:rPr dirty="0" sz="900" spc="113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combiné</a:t>
            </a:r>
            <a:r>
              <a:rPr dirty="0" sz="900" spc="137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aux</a:t>
            </a:r>
          </a:p>
          <a:p>
            <a:pPr marL="0" marR="0">
              <a:lnSpc>
                <a:spcPts val="1097"/>
              </a:lnSpc>
              <a:spcBef>
                <a:spcPts val="522"/>
              </a:spcBef>
              <a:spcAft>
                <a:spcPts val="0"/>
              </a:spcAft>
            </a:pP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objets</a:t>
            </a:r>
            <a:r>
              <a:rPr dirty="0" sz="900" spc="52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connectés,</a:t>
            </a:r>
            <a:r>
              <a:rPr dirty="0" sz="900" spc="57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permettra</a:t>
            </a:r>
            <a:r>
              <a:rPr dirty="0" sz="900" spc="36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aux</a:t>
            </a:r>
            <a:r>
              <a:rPr dirty="0" sz="900" spc="43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acteurs</a:t>
            </a:r>
            <a:r>
              <a:rPr dirty="0" sz="900" spc="46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de</a:t>
            </a:r>
            <a:r>
              <a:rPr dirty="0" sz="900" spc="56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la</a:t>
            </a:r>
            <a:r>
              <a:rPr dirty="0" sz="900" spc="49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propreté</a:t>
            </a:r>
          </a:p>
          <a:p>
            <a:pPr marL="0" marR="0">
              <a:lnSpc>
                <a:spcPts val="1097"/>
              </a:lnSpc>
              <a:spcBef>
                <a:spcPts val="522"/>
              </a:spcBef>
              <a:spcAft>
                <a:spcPts val="0"/>
              </a:spcAft>
            </a:pP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de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répondre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aux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nouvelles</a:t>
            </a:r>
            <a:r>
              <a:rPr dirty="0" sz="900" spc="235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attentes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des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décisionnaires.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5138999" y="4055449"/>
            <a:ext cx="3346717" cy="383171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097"/>
              </a:lnSpc>
              <a:spcBef>
                <a:spcPts val="0"/>
              </a:spcBef>
              <a:spcAft>
                <a:spcPts val="0"/>
              </a:spcAft>
            </a:pP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C'est</a:t>
            </a:r>
            <a:r>
              <a:rPr dirty="0" sz="900" spc="87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pour</a:t>
            </a:r>
            <a:r>
              <a:rPr dirty="0" sz="900" spc="87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cela</a:t>
            </a:r>
            <a:r>
              <a:rPr dirty="0" sz="900" spc="79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que</a:t>
            </a:r>
            <a:r>
              <a:rPr dirty="0" sz="900" spc="81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nous</a:t>
            </a:r>
            <a:r>
              <a:rPr dirty="0" sz="900" spc="86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avons</a:t>
            </a:r>
            <a:r>
              <a:rPr dirty="0" sz="900" spc="83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construit</a:t>
            </a:r>
            <a:r>
              <a:rPr dirty="0" sz="900" spc="82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la</a:t>
            </a:r>
            <a:r>
              <a:rPr dirty="0" sz="900" spc="79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plateforme</a:t>
            </a:r>
          </a:p>
          <a:p>
            <a:pPr marL="0" marR="0">
              <a:lnSpc>
                <a:spcPts val="1097"/>
              </a:lnSpc>
              <a:spcBef>
                <a:spcPts val="522"/>
              </a:spcBef>
              <a:spcAft>
                <a:spcPts val="0"/>
              </a:spcAft>
            </a:pPr>
            <a:r>
              <a:rPr dirty="0" sz="900">
                <a:solidFill>
                  <a:srgbClr val="000000"/>
                </a:solidFill>
                <a:latin typeface="OBQRAF+Montserrat-Regular"/>
                <a:cs typeface="OBQRAF+Montserrat-Regular"/>
              </a:rPr>
              <a:t>MerciYanis.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1104431" y="4257935"/>
            <a:ext cx="2544762" cy="40118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</a:pPr>
            <a:r>
              <a:rPr dirty="0" sz="1100">
                <a:solidFill>
                  <a:srgbClr val="ffffff"/>
                </a:solidFill>
                <a:latin typeface="OBQRAF+Montserrat-Regular"/>
                <a:cs typeface="OBQRAF+Montserrat-Regular"/>
              </a:rPr>
              <a:t>Elise</a:t>
            </a:r>
            <a:r>
              <a:rPr dirty="0" sz="1100">
                <a:solidFill>
                  <a:srgbClr val="ffffff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100">
                <a:solidFill>
                  <a:srgbClr val="ffffff"/>
                </a:solidFill>
                <a:latin typeface="OBQRAF+Montserrat-Regular"/>
                <a:cs typeface="OBQRAF+Montserrat-Regular"/>
              </a:rPr>
              <a:t>Applanat</a:t>
            </a:r>
            <a:r>
              <a:rPr dirty="0" sz="1100" spc="288">
                <a:solidFill>
                  <a:srgbClr val="ffffff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100">
                <a:solidFill>
                  <a:srgbClr val="ffffff"/>
                </a:solidFill>
                <a:latin typeface="OBQRAF+Montserrat-Regular"/>
                <a:cs typeface="OBQRAF+Montserrat-Regular"/>
              </a:rPr>
              <a:t>&amp;</a:t>
            </a:r>
            <a:r>
              <a:rPr dirty="0" sz="1100">
                <a:solidFill>
                  <a:srgbClr val="ffffff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100">
                <a:solidFill>
                  <a:srgbClr val="ffffff"/>
                </a:solidFill>
                <a:latin typeface="OBQRAF+Montserrat-Regular"/>
                <a:cs typeface="OBQRAF+Montserrat-Regular"/>
              </a:rPr>
              <a:t>Guillaume</a:t>
            </a:r>
            <a:r>
              <a:rPr dirty="0" sz="1100">
                <a:solidFill>
                  <a:srgbClr val="ffffff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100">
                <a:solidFill>
                  <a:srgbClr val="ffffff"/>
                </a:solidFill>
                <a:latin typeface="OBQRAF+Montserrat-Regular"/>
                <a:cs typeface="OBQRAF+Montserrat-Regular"/>
              </a:rPr>
              <a:t>Blanc,</a:t>
            </a:r>
          </a:p>
          <a:p>
            <a:pPr marL="197643" marR="0">
              <a:lnSpc>
                <a:spcPts val="1340"/>
              </a:lnSpc>
              <a:spcBef>
                <a:spcPts val="227"/>
              </a:spcBef>
              <a:spcAft>
                <a:spcPts val="0"/>
              </a:spcAft>
            </a:pPr>
            <a:r>
              <a:rPr dirty="0" sz="1100">
                <a:solidFill>
                  <a:srgbClr val="ffffff"/>
                </a:solidFill>
                <a:latin typeface="OBQRAF+Montserrat-Regular"/>
                <a:cs typeface="OBQRAF+Montserrat-Regular"/>
              </a:rPr>
              <a:t>co-fondateurs</a:t>
            </a:r>
            <a:r>
              <a:rPr dirty="0" sz="1100">
                <a:solidFill>
                  <a:srgbClr val="ffffff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100">
                <a:solidFill>
                  <a:srgbClr val="ffffff"/>
                </a:solidFill>
                <a:latin typeface="OBQRAF+Montserrat-Regular"/>
                <a:cs typeface="OBQRAF+Montserrat-Regular"/>
              </a:rPr>
              <a:t>de</a:t>
            </a:r>
            <a:r>
              <a:rPr dirty="0" sz="1100">
                <a:solidFill>
                  <a:srgbClr val="ffffff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100">
                <a:solidFill>
                  <a:srgbClr val="ffffff"/>
                </a:solidFill>
                <a:latin typeface="OBQRAF+Montserrat-Regular"/>
                <a:cs typeface="OBQRAF+Montserrat-Regular"/>
              </a:rPr>
              <a:t>MerciYanis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8417649" y="4913430"/>
            <a:ext cx="545401" cy="2032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00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HKSACR+Calistoga-Regular"/>
                <a:cs typeface="HKSACR+Calistoga-Regular"/>
              </a:rPr>
              <a:t>01</a:t>
            </a:r>
            <a:r>
              <a:rPr dirty="0" sz="1000">
                <a:solidFill>
                  <a:srgbClr val="000000"/>
                </a:solidFill>
                <a:latin typeface="HKSACR+Calistoga-Regular"/>
                <a:cs typeface="HKSACR+Calistoga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HKSACR+Calistoga-Regular"/>
                <a:cs typeface="HKSACR+Calistoga-Regular"/>
              </a:rPr>
              <a:t>/</a:t>
            </a:r>
            <a:r>
              <a:rPr dirty="0" sz="1000">
                <a:solidFill>
                  <a:srgbClr val="000000"/>
                </a:solidFill>
                <a:latin typeface="HKSACR+Calistoga-Regular"/>
                <a:cs typeface="HKSACR+Calistoga-Regular"/>
              </a:rPr>
              <a:t> </a:t>
            </a:r>
            <a:r>
              <a:rPr dirty="0" sz="1000" spc="-12">
                <a:solidFill>
                  <a:srgbClr val="000000"/>
                </a:solidFill>
                <a:latin typeface="HKSACR+Calistoga-Regular"/>
                <a:cs typeface="HKSACR+Calistoga-Regular"/>
              </a:rPr>
              <a:t>19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307225" y="4952950"/>
            <a:ext cx="1086962" cy="13098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731"/>
              </a:lnSpc>
              <a:spcBef>
                <a:spcPts val="0"/>
              </a:spcBef>
              <a:spcAft>
                <a:spcPts val="0"/>
              </a:spcAft>
            </a:pPr>
            <a:r>
              <a:rPr dirty="0" sz="600">
                <a:solidFill>
                  <a:srgbClr val="000000"/>
                </a:solidFill>
                <a:latin typeface="OBQRAF+Montserrat-Regular"/>
                <a:cs typeface="OBQRAF+Montserrat-Regular"/>
              </a:rPr>
              <a:t>Confidentiel</a:t>
            </a:r>
            <a:r>
              <a:rPr dirty="0" sz="6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600">
                <a:solidFill>
                  <a:srgbClr val="000000"/>
                </a:solidFill>
                <a:latin typeface="OBQRAF+Montserrat-Regular"/>
                <a:cs typeface="OBQRAF+Montserrat-Regular"/>
              </a:rPr>
              <a:t>|</a:t>
            </a:r>
            <a:r>
              <a:rPr dirty="0" sz="6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600">
                <a:solidFill>
                  <a:srgbClr val="000000"/>
                </a:solidFill>
                <a:latin typeface="OBQRAF+Montserrat-Regular"/>
                <a:cs typeface="OBQRAF+Montserrat-Regular"/>
              </a:rPr>
              <a:t>MerciYanis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>
            <a:hlinkClick r:id="rId2"/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blipFill>
            <a:blip cstate="print" r:embed="rId3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822774" y="335661"/>
            <a:ext cx="3465830" cy="3683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600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Votre</a:t>
            </a: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 </a:t>
            </a: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référente</a:t>
            </a: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 </a:t>
            </a: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commerciale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06650" y="962408"/>
            <a:ext cx="5651220" cy="23935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584"/>
              </a:lnSpc>
              <a:spcBef>
                <a:spcPts val="0"/>
              </a:spcBef>
              <a:spcAft>
                <a:spcPts val="0"/>
              </a:spcAft>
            </a:pP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Choisissez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la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meilleure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solution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pour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votre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client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et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vos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équipes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736475" y="1927321"/>
            <a:ext cx="1225169" cy="19291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219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 b="1">
                <a:solidFill>
                  <a:srgbClr val="000000"/>
                </a:solidFill>
                <a:latin typeface="KRFGAK+Montserrat-Bold"/>
                <a:cs typeface="KRFGAK+Montserrat-Bold"/>
              </a:rPr>
              <a:t>Valentin</a:t>
            </a:r>
            <a:r>
              <a:rPr dirty="0" sz="1000" b="1">
                <a:solidFill>
                  <a:srgbClr val="000000"/>
                </a:solidFill>
                <a:latin typeface="KRFGAK+Montserrat-Bold"/>
                <a:cs typeface="KRFGAK+Montserrat-Bold"/>
              </a:rPr>
              <a:t> </a:t>
            </a:r>
            <a:r>
              <a:rPr dirty="0" sz="1000" b="1">
                <a:solidFill>
                  <a:srgbClr val="000000"/>
                </a:solidFill>
                <a:latin typeface="KRFGAK+Montserrat-Bold"/>
                <a:cs typeface="KRFGAK+Montserrat-Bold"/>
              </a:rPr>
              <a:t>Ferrieu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079375" y="1927321"/>
            <a:ext cx="1036066" cy="19291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219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 b="1">
                <a:solidFill>
                  <a:srgbClr val="000000"/>
                </a:solidFill>
                <a:latin typeface="KRFGAK+Montserrat-Bold"/>
                <a:cs typeface="KRFGAK+Montserrat-Bold"/>
              </a:rPr>
              <a:t>Océane</a:t>
            </a:r>
            <a:r>
              <a:rPr dirty="0" sz="1000" b="1">
                <a:solidFill>
                  <a:srgbClr val="000000"/>
                </a:solidFill>
                <a:latin typeface="KRFGAK+Montserrat-Bold"/>
                <a:cs typeface="KRFGAK+Montserrat-Bold"/>
              </a:rPr>
              <a:t> </a:t>
            </a:r>
            <a:r>
              <a:rPr dirty="0" sz="1000" b="1">
                <a:solidFill>
                  <a:srgbClr val="000000"/>
                </a:solidFill>
                <a:latin typeface="KRFGAK+Montserrat-Bold"/>
                <a:cs typeface="KRFGAK+Montserrat-Bold"/>
              </a:rPr>
              <a:t>Coux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758826" y="2157246"/>
            <a:ext cx="1126220" cy="14646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853"/>
              </a:lnSpc>
              <a:spcBef>
                <a:spcPts val="0"/>
              </a:spcBef>
              <a:spcAft>
                <a:spcPts val="0"/>
              </a:spcAft>
            </a:pPr>
            <a:r>
              <a:rPr dirty="0" sz="700">
                <a:solidFill>
                  <a:srgbClr val="000000"/>
                </a:solidFill>
                <a:latin typeface="OBQRAF+Montserrat-Regular"/>
                <a:cs typeface="OBQRAF+Montserrat-Regular"/>
              </a:rPr>
              <a:t>Directeur</a:t>
            </a:r>
            <a:r>
              <a:rPr dirty="0" sz="7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700">
                <a:solidFill>
                  <a:srgbClr val="000000"/>
                </a:solidFill>
                <a:latin typeface="OBQRAF+Montserrat-Regular"/>
                <a:cs typeface="OBQRAF+Montserrat-Regular"/>
              </a:rPr>
              <a:t>commercial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4101727" y="2157246"/>
            <a:ext cx="735025" cy="14646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853"/>
              </a:lnSpc>
              <a:spcBef>
                <a:spcPts val="0"/>
              </a:spcBef>
              <a:spcAft>
                <a:spcPts val="0"/>
              </a:spcAft>
            </a:pPr>
            <a:r>
              <a:rPr dirty="0" sz="700">
                <a:solidFill>
                  <a:srgbClr val="000000"/>
                </a:solidFill>
                <a:latin typeface="OBQRAF+Montserrat-Regular"/>
                <a:cs typeface="OBQRAF+Montserrat-Regular"/>
              </a:rPr>
              <a:t>Commerciale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758825" y="2447681"/>
            <a:ext cx="1138401" cy="26814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731"/>
              </a:lnSpc>
              <a:spcBef>
                <a:spcPts val="0"/>
              </a:spcBef>
              <a:spcAft>
                <a:spcPts val="0"/>
              </a:spcAft>
            </a:pPr>
            <a:r>
              <a:rPr dirty="0" sz="600" u="sng">
                <a:solidFill>
                  <a:srgbClr val="595959"/>
                </a:solidFill>
                <a:latin typeface="OBQRAF+Montserrat-Regular"/>
                <a:cs typeface="OBQRAF+Montserrat-Regular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valentin@merciyanis.com</a:t>
            </a:r>
          </a:p>
          <a:p>
            <a:pPr marL="0" marR="0">
              <a:lnSpc>
                <a:spcPts val="731"/>
              </a:lnSpc>
              <a:spcBef>
                <a:spcPts val="398"/>
              </a:spcBef>
              <a:spcAft>
                <a:spcPts val="0"/>
              </a:spcAft>
            </a:pPr>
            <a:r>
              <a:rPr dirty="0" sz="600">
                <a:solidFill>
                  <a:srgbClr val="595959"/>
                </a:solidFill>
                <a:latin typeface="OBQRAF+Montserrat-Regular"/>
                <a:cs typeface="OBQRAF+Montserrat-Regular"/>
              </a:rPr>
              <a:t>07</a:t>
            </a:r>
            <a:r>
              <a:rPr dirty="0" sz="600">
                <a:solidFill>
                  <a:srgbClr val="595959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600">
                <a:solidFill>
                  <a:srgbClr val="595959"/>
                </a:solidFill>
                <a:latin typeface="OBQRAF+Montserrat-Regular"/>
                <a:cs typeface="OBQRAF+Montserrat-Regular"/>
              </a:rPr>
              <a:t>57</a:t>
            </a:r>
            <a:r>
              <a:rPr dirty="0" sz="600">
                <a:solidFill>
                  <a:srgbClr val="595959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600">
                <a:solidFill>
                  <a:srgbClr val="595959"/>
                </a:solidFill>
                <a:latin typeface="OBQRAF+Montserrat-Regular"/>
                <a:cs typeface="OBQRAF+Montserrat-Regular"/>
              </a:rPr>
              <a:t>59</a:t>
            </a:r>
            <a:r>
              <a:rPr dirty="0" sz="600">
                <a:solidFill>
                  <a:srgbClr val="595959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600">
                <a:solidFill>
                  <a:srgbClr val="595959"/>
                </a:solidFill>
                <a:latin typeface="OBQRAF+Montserrat-Regular"/>
                <a:cs typeface="OBQRAF+Montserrat-Regular"/>
              </a:rPr>
              <a:t>17</a:t>
            </a:r>
            <a:r>
              <a:rPr dirty="0" sz="600">
                <a:solidFill>
                  <a:srgbClr val="595959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600">
                <a:solidFill>
                  <a:srgbClr val="595959"/>
                </a:solidFill>
                <a:latin typeface="OBQRAF+Montserrat-Regular"/>
                <a:cs typeface="OBQRAF+Montserrat-Regular"/>
              </a:rPr>
              <a:t>91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101725" y="2447681"/>
            <a:ext cx="1106153" cy="26814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731"/>
              </a:lnSpc>
              <a:spcBef>
                <a:spcPts val="0"/>
              </a:spcBef>
              <a:spcAft>
                <a:spcPts val="0"/>
              </a:spcAft>
            </a:pPr>
            <a:r>
              <a:rPr dirty="0" sz="600">
                <a:solidFill>
                  <a:srgbClr val="595959"/>
                </a:solidFill>
                <a:latin typeface="OBQRAF+Montserrat-Regular"/>
                <a:cs typeface="OBQRAF+Montserrat-Regular"/>
              </a:rPr>
              <a:t>oceane</a:t>
            </a:r>
            <a:r>
              <a:rPr dirty="0" sz="600" u="sng">
                <a:solidFill>
                  <a:srgbClr val="595959"/>
                </a:solidFill>
                <a:latin typeface="OBQRAF+Montserrat-Regular"/>
                <a:cs typeface="OBQRAF+Montserrat-Regular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@merciyanis.com</a:t>
            </a:r>
          </a:p>
          <a:p>
            <a:pPr marL="0" marR="0">
              <a:lnSpc>
                <a:spcPts val="731"/>
              </a:lnSpc>
              <a:spcBef>
                <a:spcPts val="398"/>
              </a:spcBef>
              <a:spcAft>
                <a:spcPts val="0"/>
              </a:spcAft>
            </a:pPr>
            <a:r>
              <a:rPr dirty="0" sz="600">
                <a:solidFill>
                  <a:srgbClr val="595959"/>
                </a:solidFill>
                <a:latin typeface="OBQRAF+Montserrat-Regular"/>
                <a:cs typeface="OBQRAF+Montserrat-Regular"/>
              </a:rPr>
              <a:t>06</a:t>
            </a:r>
            <a:r>
              <a:rPr dirty="0" sz="600">
                <a:solidFill>
                  <a:srgbClr val="595959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600">
                <a:solidFill>
                  <a:srgbClr val="595959"/>
                </a:solidFill>
                <a:latin typeface="OBQRAF+Montserrat-Regular"/>
                <a:cs typeface="OBQRAF+Montserrat-Regular"/>
              </a:rPr>
              <a:t>15</a:t>
            </a:r>
            <a:r>
              <a:rPr dirty="0" sz="600">
                <a:solidFill>
                  <a:srgbClr val="595959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600">
                <a:solidFill>
                  <a:srgbClr val="595959"/>
                </a:solidFill>
                <a:latin typeface="OBQRAF+Montserrat-Regular"/>
                <a:cs typeface="OBQRAF+Montserrat-Regular"/>
              </a:rPr>
              <a:t>18</a:t>
            </a:r>
            <a:r>
              <a:rPr dirty="0" sz="600">
                <a:solidFill>
                  <a:srgbClr val="595959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600">
                <a:solidFill>
                  <a:srgbClr val="595959"/>
                </a:solidFill>
                <a:latin typeface="OBQRAF+Montserrat-Regular"/>
                <a:cs typeface="OBQRAF+Montserrat-Regular"/>
              </a:rPr>
              <a:t>38</a:t>
            </a:r>
            <a:r>
              <a:rPr dirty="0" sz="600">
                <a:solidFill>
                  <a:srgbClr val="595959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600">
                <a:solidFill>
                  <a:srgbClr val="595959"/>
                </a:solidFill>
                <a:latin typeface="OBQRAF+Montserrat-Regular"/>
                <a:cs typeface="OBQRAF+Montserrat-Regular"/>
              </a:rPr>
              <a:t>46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1736475" y="3501521"/>
            <a:ext cx="1243711" cy="19291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219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 b="1">
                <a:solidFill>
                  <a:srgbClr val="000000"/>
                </a:solidFill>
                <a:latin typeface="KRFGAK+Montserrat-Bold"/>
                <a:cs typeface="KRFGAK+Montserrat-Bold"/>
              </a:rPr>
              <a:t>Guillaume</a:t>
            </a:r>
            <a:r>
              <a:rPr dirty="0" sz="1000" b="1">
                <a:solidFill>
                  <a:srgbClr val="000000"/>
                </a:solidFill>
                <a:latin typeface="KRFGAK+Montserrat-Bold"/>
                <a:cs typeface="KRFGAK+Montserrat-Bold"/>
              </a:rPr>
              <a:t> </a:t>
            </a:r>
            <a:r>
              <a:rPr dirty="0" sz="1000" b="1">
                <a:solidFill>
                  <a:srgbClr val="000000"/>
                </a:solidFill>
                <a:latin typeface="KRFGAK+Montserrat-Bold"/>
                <a:cs typeface="KRFGAK+Montserrat-Bold"/>
              </a:rPr>
              <a:t>Blanc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4079363" y="3501521"/>
            <a:ext cx="1144143" cy="19291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219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 b="1">
                <a:solidFill>
                  <a:srgbClr val="000000"/>
                </a:solidFill>
                <a:latin typeface="KRFGAK+Montserrat-Bold"/>
                <a:cs typeface="KRFGAK+Montserrat-Bold"/>
              </a:rPr>
              <a:t>Tanguy</a:t>
            </a:r>
            <a:r>
              <a:rPr dirty="0" sz="1000" b="1">
                <a:solidFill>
                  <a:srgbClr val="000000"/>
                </a:solidFill>
                <a:latin typeface="KRFGAK+Montserrat-Bold"/>
                <a:cs typeface="KRFGAK+Montserrat-Bold"/>
              </a:rPr>
              <a:t> </a:t>
            </a:r>
            <a:r>
              <a:rPr dirty="0" sz="1000" b="1">
                <a:solidFill>
                  <a:srgbClr val="000000"/>
                </a:solidFill>
                <a:latin typeface="KRFGAK+Montserrat-Bold"/>
                <a:cs typeface="KRFGAK+Montserrat-Bold"/>
              </a:rPr>
              <a:t>Munch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1758826" y="3731446"/>
            <a:ext cx="331330" cy="14646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853"/>
              </a:lnSpc>
              <a:spcBef>
                <a:spcPts val="0"/>
              </a:spcBef>
              <a:spcAft>
                <a:spcPts val="0"/>
              </a:spcAft>
            </a:pPr>
            <a:r>
              <a:rPr dirty="0" sz="700">
                <a:solidFill>
                  <a:srgbClr val="000000"/>
                </a:solidFill>
                <a:latin typeface="OBQRAF+Montserrat-Regular"/>
                <a:cs typeface="OBQRAF+Montserrat-Regular"/>
              </a:rPr>
              <a:t>CEO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4101715" y="3731446"/>
            <a:ext cx="681329" cy="14646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853"/>
              </a:lnSpc>
              <a:spcBef>
                <a:spcPts val="0"/>
              </a:spcBef>
              <a:spcAft>
                <a:spcPts val="0"/>
              </a:spcAft>
            </a:pPr>
            <a:r>
              <a:rPr dirty="0" sz="700">
                <a:solidFill>
                  <a:srgbClr val="000000"/>
                </a:solidFill>
                <a:latin typeface="OBQRAF+Montserrat-Regular"/>
                <a:cs typeface="OBQRAF+Montserrat-Regular"/>
              </a:rPr>
              <a:t>Commercial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1758825" y="4021880"/>
            <a:ext cx="1223010" cy="26814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731"/>
              </a:lnSpc>
              <a:spcBef>
                <a:spcPts val="0"/>
              </a:spcBef>
              <a:spcAft>
                <a:spcPts val="0"/>
              </a:spcAft>
            </a:pPr>
            <a:r>
              <a:rPr dirty="0" sz="600">
                <a:solidFill>
                  <a:srgbClr val="595959"/>
                </a:solidFill>
                <a:latin typeface="OBQRAF+Montserrat-Regular"/>
                <a:cs typeface="OBQRAF+Montserrat-Regular"/>
              </a:rPr>
              <a:t>guillaume</a:t>
            </a:r>
            <a:r>
              <a:rPr dirty="0" sz="600" u="sng">
                <a:solidFill>
                  <a:srgbClr val="595959"/>
                </a:solidFill>
                <a:latin typeface="OBQRAF+Montserrat-Regular"/>
                <a:cs typeface="OBQRAF+Montserrat-Regular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@merciyanis.com</a:t>
            </a:r>
          </a:p>
          <a:p>
            <a:pPr marL="0" marR="0">
              <a:lnSpc>
                <a:spcPts val="731"/>
              </a:lnSpc>
              <a:spcBef>
                <a:spcPts val="398"/>
              </a:spcBef>
              <a:spcAft>
                <a:spcPts val="0"/>
              </a:spcAft>
            </a:pPr>
            <a:r>
              <a:rPr dirty="0" sz="600">
                <a:solidFill>
                  <a:srgbClr val="595959"/>
                </a:solidFill>
                <a:latin typeface="OBQRAF+Montserrat-Regular"/>
                <a:cs typeface="OBQRAF+Montserrat-Regular"/>
              </a:rPr>
              <a:t>06</a:t>
            </a:r>
            <a:r>
              <a:rPr dirty="0" sz="600">
                <a:solidFill>
                  <a:srgbClr val="595959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600">
                <a:solidFill>
                  <a:srgbClr val="595959"/>
                </a:solidFill>
                <a:latin typeface="OBQRAF+Montserrat-Regular"/>
                <a:cs typeface="OBQRAF+Montserrat-Regular"/>
              </a:rPr>
              <a:t>58</a:t>
            </a:r>
            <a:r>
              <a:rPr dirty="0" sz="600">
                <a:solidFill>
                  <a:srgbClr val="595959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600">
                <a:solidFill>
                  <a:srgbClr val="595959"/>
                </a:solidFill>
                <a:latin typeface="OBQRAF+Montserrat-Regular"/>
                <a:cs typeface="OBQRAF+Montserrat-Regular"/>
              </a:rPr>
              <a:t>68</a:t>
            </a:r>
            <a:r>
              <a:rPr dirty="0" sz="600">
                <a:solidFill>
                  <a:srgbClr val="595959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600">
                <a:solidFill>
                  <a:srgbClr val="595959"/>
                </a:solidFill>
                <a:latin typeface="OBQRAF+Montserrat-Regular"/>
                <a:cs typeface="OBQRAF+Montserrat-Regular"/>
              </a:rPr>
              <a:t>25</a:t>
            </a:r>
            <a:r>
              <a:rPr dirty="0" sz="600">
                <a:solidFill>
                  <a:srgbClr val="595959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600">
                <a:solidFill>
                  <a:srgbClr val="595959"/>
                </a:solidFill>
                <a:latin typeface="OBQRAF+Montserrat-Regular"/>
                <a:cs typeface="OBQRAF+Montserrat-Regular"/>
              </a:rPr>
              <a:t>13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4101713" y="4021880"/>
            <a:ext cx="1098003" cy="26814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731"/>
              </a:lnSpc>
              <a:spcBef>
                <a:spcPts val="0"/>
              </a:spcBef>
              <a:spcAft>
                <a:spcPts val="0"/>
              </a:spcAft>
            </a:pPr>
            <a:r>
              <a:rPr dirty="0" sz="600">
                <a:solidFill>
                  <a:srgbClr val="595959"/>
                </a:solidFill>
                <a:latin typeface="OBQRAF+Montserrat-Regular"/>
                <a:cs typeface="OBQRAF+Montserrat-Regular"/>
              </a:rPr>
              <a:t>tanguy</a:t>
            </a:r>
            <a:r>
              <a:rPr dirty="0" sz="600" u="sng">
                <a:solidFill>
                  <a:srgbClr val="595959"/>
                </a:solidFill>
                <a:latin typeface="OBQRAF+Montserrat-Regular"/>
                <a:cs typeface="OBQRAF+Montserrat-Regular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@merciyanis.com</a:t>
            </a:r>
          </a:p>
          <a:p>
            <a:pPr marL="0" marR="0">
              <a:lnSpc>
                <a:spcPts val="731"/>
              </a:lnSpc>
              <a:spcBef>
                <a:spcPts val="398"/>
              </a:spcBef>
              <a:spcAft>
                <a:spcPts val="0"/>
              </a:spcAft>
            </a:pPr>
            <a:r>
              <a:rPr dirty="0" sz="600">
                <a:solidFill>
                  <a:srgbClr val="595959"/>
                </a:solidFill>
                <a:latin typeface="OBQRAF+Montserrat-Regular"/>
                <a:cs typeface="OBQRAF+Montserrat-Regular"/>
              </a:rPr>
              <a:t>07</a:t>
            </a:r>
            <a:r>
              <a:rPr dirty="0" sz="600">
                <a:solidFill>
                  <a:srgbClr val="595959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600">
                <a:solidFill>
                  <a:srgbClr val="595959"/>
                </a:solidFill>
                <a:latin typeface="OBQRAF+Montserrat-Regular"/>
                <a:cs typeface="OBQRAF+Montserrat-Regular"/>
              </a:rPr>
              <a:t>57</a:t>
            </a:r>
            <a:r>
              <a:rPr dirty="0" sz="600">
                <a:solidFill>
                  <a:srgbClr val="595959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600">
                <a:solidFill>
                  <a:srgbClr val="595959"/>
                </a:solidFill>
                <a:latin typeface="OBQRAF+Montserrat-Regular"/>
                <a:cs typeface="OBQRAF+Montserrat-Regular"/>
              </a:rPr>
              <a:t>59</a:t>
            </a:r>
            <a:r>
              <a:rPr dirty="0" sz="600">
                <a:solidFill>
                  <a:srgbClr val="595959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600">
                <a:solidFill>
                  <a:srgbClr val="595959"/>
                </a:solidFill>
                <a:latin typeface="OBQRAF+Montserrat-Regular"/>
                <a:cs typeface="OBQRAF+Montserrat-Regular"/>
              </a:rPr>
              <a:t>64</a:t>
            </a:r>
            <a:r>
              <a:rPr dirty="0" sz="600">
                <a:solidFill>
                  <a:srgbClr val="595959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600">
                <a:solidFill>
                  <a:srgbClr val="595959"/>
                </a:solidFill>
                <a:latin typeface="OBQRAF+Montserrat-Regular"/>
                <a:cs typeface="OBQRAF+Montserrat-Regular"/>
              </a:rPr>
              <a:t>02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8419237" y="4913430"/>
            <a:ext cx="544068" cy="2032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00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HKSACR+Calistoga-Regular"/>
                <a:cs typeface="HKSACR+Calistoga-Regular"/>
              </a:rPr>
              <a:t>19</a:t>
            </a:r>
            <a:r>
              <a:rPr dirty="0" sz="1000">
                <a:solidFill>
                  <a:srgbClr val="000000"/>
                </a:solidFill>
                <a:latin typeface="HKSACR+Calistoga-Regular"/>
                <a:cs typeface="HKSACR+Calistoga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HKSACR+Calistoga-Regular"/>
                <a:cs typeface="HKSACR+Calistoga-Regular"/>
              </a:rPr>
              <a:t>/</a:t>
            </a:r>
            <a:r>
              <a:rPr dirty="0" sz="1000">
                <a:solidFill>
                  <a:srgbClr val="000000"/>
                </a:solidFill>
                <a:latin typeface="HKSACR+Calistoga-Regular"/>
                <a:cs typeface="HKSACR+Calistoga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HKSACR+Calistoga-Regular"/>
                <a:cs typeface="HKSACR+Calistoga-Regular"/>
              </a:rPr>
              <a:t>19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307225" y="4952950"/>
            <a:ext cx="1086962" cy="13098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731"/>
              </a:lnSpc>
              <a:spcBef>
                <a:spcPts val="0"/>
              </a:spcBef>
              <a:spcAft>
                <a:spcPts val="0"/>
              </a:spcAft>
            </a:pPr>
            <a:r>
              <a:rPr dirty="0" sz="600">
                <a:solidFill>
                  <a:srgbClr val="000000"/>
                </a:solidFill>
                <a:latin typeface="OBQRAF+Montserrat-Regular"/>
                <a:cs typeface="OBQRAF+Montserrat-Regular"/>
              </a:rPr>
              <a:t>Confidentiel</a:t>
            </a:r>
            <a:r>
              <a:rPr dirty="0" sz="6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600">
                <a:solidFill>
                  <a:srgbClr val="000000"/>
                </a:solidFill>
                <a:latin typeface="OBQRAF+Montserrat-Regular"/>
                <a:cs typeface="OBQRAF+Montserrat-Regular"/>
              </a:rPr>
              <a:t>|</a:t>
            </a:r>
            <a:r>
              <a:rPr dirty="0" sz="6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600">
                <a:solidFill>
                  <a:srgbClr val="000000"/>
                </a:solidFill>
                <a:latin typeface="OBQRAF+Montserrat-Regular"/>
                <a:cs typeface="OBQRAF+Montserrat-Regular"/>
              </a:rPr>
              <a:t>MerciYanis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3411606" y="2267484"/>
            <a:ext cx="273684" cy="19291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219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595959"/>
                </a:solidFill>
                <a:latin typeface="OBQRAF+Montserrat-Regular"/>
                <a:cs typeface="OBQRAF+Montserrat-Regular"/>
              </a:rPr>
              <a:t>M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699261" y="2267484"/>
            <a:ext cx="237363" cy="19291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219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595959"/>
                </a:solidFill>
                <a:latin typeface="OBQRAF+Montserrat-Regular"/>
                <a:cs typeface="OBQRAF+Montserrat-Regular"/>
              </a:rPr>
              <a:t>E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3950594" y="2267484"/>
            <a:ext cx="244220" cy="19291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219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595959"/>
                </a:solidFill>
                <a:latin typeface="OBQRAF+Montserrat-Regular"/>
                <a:cs typeface="OBQRAF+Montserrat-Regular"/>
              </a:rPr>
              <a:t>R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208785" y="2267484"/>
            <a:ext cx="243713" cy="19291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219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595959"/>
                </a:solidFill>
                <a:latin typeface="OBQRAF+Montserrat-Regular"/>
                <a:cs typeface="OBQRAF+Montserrat-Regular"/>
              </a:rPr>
              <a:t>C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466468" y="2267484"/>
            <a:ext cx="190754" cy="19291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219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595959"/>
                </a:solidFill>
                <a:latin typeface="OBQRAF+Montserrat-Regular"/>
                <a:cs typeface="OBQRAF+Montserrat-Regular"/>
              </a:rPr>
              <a:t>I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4671192" y="2267484"/>
            <a:ext cx="233045" cy="19291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219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595959"/>
                </a:solidFill>
                <a:latin typeface="OBQRAF+Montserrat-Regular"/>
                <a:cs typeface="OBQRAF+Montserrat-Regular"/>
              </a:rPr>
              <a:t>Y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4918207" y="2267484"/>
            <a:ext cx="243459" cy="19291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219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595959"/>
                </a:solidFill>
                <a:latin typeface="OBQRAF+Montserrat-Regular"/>
                <a:cs typeface="OBQRAF+Montserrat-Regular"/>
              </a:rPr>
              <a:t>A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5175636" y="2267484"/>
            <a:ext cx="255651" cy="19291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219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595959"/>
                </a:solidFill>
                <a:latin typeface="OBQRAF+Montserrat-Regular"/>
                <a:cs typeface="OBQRAF+Montserrat-Regular"/>
              </a:rPr>
              <a:t>N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5445257" y="2267484"/>
            <a:ext cx="190754" cy="19291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219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595959"/>
                </a:solidFill>
                <a:latin typeface="OBQRAF+Montserrat-Regular"/>
                <a:cs typeface="OBQRAF+Montserrat-Regular"/>
              </a:rPr>
              <a:t>I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5649981" y="2267484"/>
            <a:ext cx="230504" cy="19291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219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595959"/>
                </a:solidFill>
                <a:latin typeface="OBQRAF+Montserrat-Regular"/>
                <a:cs typeface="OBQRAF+Montserrat-Regular"/>
              </a:rPr>
              <a:t>S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822774" y="335661"/>
            <a:ext cx="3348990" cy="3683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600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Présentation</a:t>
            </a: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 </a:t>
            </a: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de</a:t>
            </a: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 </a:t>
            </a: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MerciYanis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28724" y="904534"/>
            <a:ext cx="1566316" cy="23935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584"/>
              </a:lnSpc>
              <a:spcBef>
                <a:spcPts val="0"/>
              </a:spcBef>
              <a:spcAft>
                <a:spcPts val="0"/>
              </a:spcAft>
            </a:pP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Nos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chiffres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clés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6213262" y="1595990"/>
            <a:ext cx="733055" cy="51960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1" marR="0">
              <a:lnSpc>
                <a:spcPts val="2339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>
                <a:solidFill>
                  <a:srgbClr val="395ced"/>
                </a:solidFill>
                <a:latin typeface="HKSACR+Calistoga-Regular"/>
                <a:cs typeface="HKSACR+Calistoga-Regular"/>
              </a:rPr>
              <a:t>+200</a:t>
            </a:r>
          </a:p>
          <a:p>
            <a:pPr marL="0" marR="0">
              <a:lnSpc>
                <a:spcPts val="1340"/>
              </a:lnSpc>
              <a:spcBef>
                <a:spcPts val="160"/>
              </a:spcBef>
              <a:spcAft>
                <a:spcPts val="0"/>
              </a:spcAft>
            </a:pPr>
            <a:r>
              <a:rPr dirty="0" sz="1100">
                <a:solidFill>
                  <a:srgbClr val="000000"/>
                </a:solidFill>
                <a:latin typeface="OBQRAF+Montserrat-Regular"/>
                <a:cs typeface="OBQRAF+Montserrat-Regular"/>
              </a:rPr>
              <a:t>clients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2399063" y="1637790"/>
            <a:ext cx="1156144" cy="51960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339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>
                <a:solidFill>
                  <a:srgbClr val="395ced"/>
                </a:solidFill>
                <a:latin typeface="HKSACR+Calistoga-Regular"/>
                <a:cs typeface="HKSACR+Calistoga-Regular"/>
              </a:rPr>
              <a:t>15+</a:t>
            </a:r>
          </a:p>
          <a:p>
            <a:pPr marL="0" marR="0">
              <a:lnSpc>
                <a:spcPts val="1340"/>
              </a:lnSpc>
              <a:spcBef>
                <a:spcPts val="160"/>
              </a:spcBef>
              <a:spcAft>
                <a:spcPts val="0"/>
              </a:spcAft>
            </a:pPr>
            <a:r>
              <a:rPr dirty="0" sz="1100">
                <a:solidFill>
                  <a:srgbClr val="000000"/>
                </a:solidFill>
                <a:latin typeface="OBQRAF+Montserrat-Regular"/>
                <a:cs typeface="OBQRAF+Montserrat-Regular"/>
              </a:rPr>
              <a:t>collaborateurs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6146277" y="2693040"/>
            <a:ext cx="864946" cy="33527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339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>
                <a:solidFill>
                  <a:srgbClr val="395ced"/>
                </a:solidFill>
                <a:latin typeface="HKSACR+Calistoga-Regular"/>
                <a:cs typeface="HKSACR+Calistoga-Regular"/>
              </a:rPr>
              <a:t>9,5/10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2375078" y="2716553"/>
            <a:ext cx="1532457" cy="33527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339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>
                <a:solidFill>
                  <a:srgbClr val="395ced"/>
                </a:solidFill>
                <a:latin typeface="HKSACR+Calistoga-Regular"/>
                <a:cs typeface="HKSACR+Calistoga-Regular"/>
              </a:rPr>
              <a:t>€1,2</a:t>
            </a:r>
            <a:r>
              <a:rPr dirty="0" sz="1800">
                <a:solidFill>
                  <a:srgbClr val="395ced"/>
                </a:solidFill>
                <a:latin typeface="HKSACR+Calistoga-Regular"/>
                <a:cs typeface="HKSACR+Calistoga-Regular"/>
              </a:rPr>
              <a:t> </a:t>
            </a:r>
            <a:r>
              <a:rPr dirty="0" sz="1800">
                <a:solidFill>
                  <a:srgbClr val="395ced"/>
                </a:solidFill>
                <a:latin typeface="HKSACR+Calistoga-Regular"/>
                <a:cs typeface="HKSACR+Calistoga-Regular"/>
              </a:rPr>
              <a:t>millions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6146274" y="3028792"/>
            <a:ext cx="2209622" cy="20839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</a:pPr>
            <a:r>
              <a:rPr dirty="0" sz="1100">
                <a:solidFill>
                  <a:srgbClr val="000000"/>
                </a:solidFill>
                <a:latin typeface="OBQRAF+Montserrat-Regular"/>
                <a:cs typeface="OBQRAF+Montserrat-Regular"/>
              </a:rPr>
              <a:t>note</a:t>
            </a:r>
            <a:r>
              <a:rPr dirty="0" sz="11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100">
                <a:solidFill>
                  <a:srgbClr val="000000"/>
                </a:solidFill>
                <a:latin typeface="OBQRAF+Montserrat-Regular"/>
                <a:cs typeface="OBQRAF+Montserrat-Regular"/>
              </a:rPr>
              <a:t>attribuée</a:t>
            </a:r>
            <a:r>
              <a:rPr dirty="0" sz="11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100">
                <a:solidFill>
                  <a:srgbClr val="000000"/>
                </a:solidFill>
                <a:latin typeface="OBQRAF+Montserrat-Regular"/>
                <a:cs typeface="OBQRAF+Montserrat-Regular"/>
              </a:rPr>
              <a:t>par</a:t>
            </a:r>
            <a:r>
              <a:rPr dirty="0" sz="11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100">
                <a:solidFill>
                  <a:srgbClr val="000000"/>
                </a:solidFill>
                <a:latin typeface="OBQRAF+Montserrat-Regular"/>
                <a:cs typeface="OBQRAF+Montserrat-Regular"/>
              </a:rPr>
              <a:t>nos</a:t>
            </a:r>
            <a:r>
              <a:rPr dirty="0" sz="11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100">
                <a:solidFill>
                  <a:srgbClr val="000000"/>
                </a:solidFill>
                <a:latin typeface="OBQRAF+Montserrat-Regular"/>
                <a:cs typeface="OBQRAF+Montserrat-Regular"/>
              </a:rPr>
              <a:t>clients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2375062" y="3052280"/>
            <a:ext cx="1147203" cy="20839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</a:pPr>
            <a:r>
              <a:rPr dirty="0" sz="1100">
                <a:solidFill>
                  <a:srgbClr val="000000"/>
                </a:solidFill>
                <a:latin typeface="OBQRAF+Montserrat-Regular"/>
                <a:cs typeface="OBQRAF+Montserrat-Regular"/>
              </a:rPr>
              <a:t>de</a:t>
            </a:r>
            <a:r>
              <a:rPr dirty="0" sz="11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100">
                <a:solidFill>
                  <a:srgbClr val="000000"/>
                </a:solidFill>
                <a:latin typeface="OBQRAF+Montserrat-Regular"/>
                <a:cs typeface="OBQRAF+Montserrat-Regular"/>
              </a:rPr>
              <a:t>fonds</a:t>
            </a:r>
            <a:r>
              <a:rPr dirty="0" sz="11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100">
                <a:solidFill>
                  <a:srgbClr val="000000"/>
                </a:solidFill>
                <a:latin typeface="OBQRAF+Montserrat-Regular"/>
                <a:cs typeface="OBQRAF+Montserrat-Regular"/>
              </a:rPr>
              <a:t>levés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2447052" y="4003728"/>
            <a:ext cx="1079601" cy="33527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339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>
                <a:solidFill>
                  <a:srgbClr val="395ced"/>
                </a:solidFill>
                <a:latin typeface="HKSACR+Calistoga-Regular"/>
                <a:cs typeface="HKSACR+Calistoga-Regular"/>
              </a:rPr>
              <a:t>+20</a:t>
            </a:r>
            <a:r>
              <a:rPr dirty="0" sz="1800">
                <a:solidFill>
                  <a:srgbClr val="395ced"/>
                </a:solidFill>
                <a:latin typeface="HKSACR+Calistoga-Regular"/>
                <a:cs typeface="HKSACR+Calistoga-Regular"/>
              </a:rPr>
              <a:t> </a:t>
            </a:r>
            <a:r>
              <a:rPr dirty="0" sz="1800">
                <a:solidFill>
                  <a:srgbClr val="395ced"/>
                </a:solidFill>
                <a:latin typeface="HKSACR+Calistoga-Regular"/>
                <a:cs typeface="HKSACR+Calistoga-Regular"/>
              </a:rPr>
              <a:t>000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6213277" y="4002665"/>
            <a:ext cx="1207160" cy="33527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339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>
                <a:solidFill>
                  <a:srgbClr val="395ced"/>
                </a:solidFill>
                <a:latin typeface="HKSACR+Calistoga-Regular"/>
                <a:cs typeface="HKSACR+Calistoga-Regular"/>
              </a:rPr>
              <a:t>+100</a:t>
            </a:r>
            <a:r>
              <a:rPr dirty="0" sz="1800">
                <a:solidFill>
                  <a:srgbClr val="395ced"/>
                </a:solidFill>
                <a:latin typeface="HKSACR+Calistoga-Regular"/>
                <a:cs typeface="HKSACR+Calistoga-Regular"/>
              </a:rPr>
              <a:t> </a:t>
            </a:r>
            <a:r>
              <a:rPr dirty="0" sz="1800">
                <a:solidFill>
                  <a:srgbClr val="395ced"/>
                </a:solidFill>
                <a:latin typeface="HKSACR+Calistoga-Regular"/>
                <a:cs typeface="HKSACR+Calistoga-Regular"/>
              </a:rPr>
              <a:t>000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2447051" y="4304179"/>
            <a:ext cx="1431213" cy="20839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</a:pPr>
            <a:r>
              <a:rPr dirty="0" sz="1100">
                <a:solidFill>
                  <a:srgbClr val="000000"/>
                </a:solidFill>
                <a:latin typeface="OBQRAF+Montserrat-Regular"/>
                <a:cs typeface="OBQRAF+Montserrat-Regular"/>
              </a:rPr>
              <a:t>capteurs</a:t>
            </a:r>
            <a:r>
              <a:rPr dirty="0" sz="11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100">
                <a:solidFill>
                  <a:srgbClr val="000000"/>
                </a:solidFill>
                <a:latin typeface="OBQRAF+Montserrat-Regular"/>
                <a:cs typeface="OBQRAF+Montserrat-Regular"/>
              </a:rPr>
              <a:t>déployés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6249226" y="4322317"/>
            <a:ext cx="1313725" cy="20839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</a:pPr>
            <a:r>
              <a:rPr dirty="0" sz="1100">
                <a:solidFill>
                  <a:srgbClr val="000000"/>
                </a:solidFill>
                <a:latin typeface="OBQRAF+Montserrat-Regular"/>
                <a:cs typeface="OBQRAF+Montserrat-Regular"/>
              </a:rPr>
              <a:t>passages</a:t>
            </a:r>
            <a:r>
              <a:rPr dirty="0" sz="11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100">
                <a:solidFill>
                  <a:srgbClr val="000000"/>
                </a:solidFill>
                <a:latin typeface="OBQRAF+Montserrat-Regular"/>
                <a:cs typeface="OBQRAF+Montserrat-Regular"/>
              </a:rPr>
              <a:t>validés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8410506" y="4913430"/>
            <a:ext cx="561340" cy="2032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00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HKSACR+Calistoga-Regular"/>
                <a:cs typeface="HKSACR+Calistoga-Regular"/>
              </a:rPr>
              <a:t>02</a:t>
            </a:r>
            <a:r>
              <a:rPr dirty="0" sz="1000">
                <a:solidFill>
                  <a:srgbClr val="000000"/>
                </a:solidFill>
                <a:latin typeface="HKSACR+Calistoga-Regular"/>
                <a:cs typeface="HKSACR+Calistoga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HKSACR+Calistoga-Regular"/>
                <a:cs typeface="HKSACR+Calistoga-Regular"/>
              </a:rPr>
              <a:t>/</a:t>
            </a:r>
            <a:r>
              <a:rPr dirty="0" sz="1000">
                <a:solidFill>
                  <a:srgbClr val="000000"/>
                </a:solidFill>
                <a:latin typeface="HKSACR+Calistoga-Regular"/>
                <a:cs typeface="HKSACR+Calistoga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HKSACR+Calistoga-Regular"/>
                <a:cs typeface="HKSACR+Calistoga-Regular"/>
              </a:rPr>
              <a:t>19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307225" y="4952950"/>
            <a:ext cx="1086962" cy="13098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731"/>
              </a:lnSpc>
              <a:spcBef>
                <a:spcPts val="0"/>
              </a:spcBef>
              <a:spcAft>
                <a:spcPts val="0"/>
              </a:spcAft>
            </a:pPr>
            <a:r>
              <a:rPr dirty="0" sz="600">
                <a:solidFill>
                  <a:srgbClr val="000000"/>
                </a:solidFill>
                <a:latin typeface="OBQRAF+Montserrat-Regular"/>
                <a:cs typeface="OBQRAF+Montserrat-Regular"/>
              </a:rPr>
              <a:t>Confidentiel</a:t>
            </a:r>
            <a:r>
              <a:rPr dirty="0" sz="6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600">
                <a:solidFill>
                  <a:srgbClr val="000000"/>
                </a:solidFill>
                <a:latin typeface="OBQRAF+Montserrat-Regular"/>
                <a:cs typeface="OBQRAF+Montserrat-Regular"/>
              </a:rPr>
              <a:t>|</a:t>
            </a:r>
            <a:r>
              <a:rPr dirty="0" sz="6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600">
                <a:solidFill>
                  <a:srgbClr val="000000"/>
                </a:solidFill>
                <a:latin typeface="OBQRAF+Montserrat-Regular"/>
                <a:cs typeface="OBQRAF+Montserrat-Regular"/>
              </a:rPr>
              <a:t>MerciYanis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1958831" y="2065638"/>
            <a:ext cx="5730012" cy="132177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695465" marR="0">
              <a:lnSpc>
                <a:spcPts val="5850"/>
              </a:lnSpc>
              <a:spcBef>
                <a:spcPts val="50"/>
              </a:spcBef>
              <a:spcAft>
                <a:spcPts val="0"/>
              </a:spcAft>
            </a:pPr>
            <a:r>
              <a:rPr dirty="0" sz="4500">
                <a:solidFill>
                  <a:srgbClr val="000000"/>
                </a:solidFill>
                <a:latin typeface="HKSACR+Calistoga-Regular"/>
                <a:cs typeface="HKSACR+Calistoga-Regular"/>
              </a:rPr>
              <a:t>Une</a:t>
            </a:r>
            <a:r>
              <a:rPr dirty="0" sz="4500">
                <a:solidFill>
                  <a:srgbClr val="000000"/>
                </a:solidFill>
                <a:latin typeface="HKSACR+Calistoga-Regular"/>
                <a:cs typeface="HKSACR+Calistoga-Regular"/>
              </a:rPr>
              <a:t> </a:t>
            </a:r>
            <a:r>
              <a:rPr dirty="0" sz="4500">
                <a:solidFill>
                  <a:srgbClr val="000000"/>
                </a:solidFill>
                <a:latin typeface="HKSACR+Calistoga-Regular"/>
                <a:cs typeface="HKSACR+Calistoga-Regular"/>
              </a:rPr>
              <a:t>plateforme,</a:t>
            </a:r>
          </a:p>
          <a:p>
            <a:pPr marL="0" marR="0">
              <a:lnSpc>
                <a:spcPts val="2339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ECSFCG+Calistoga-Regular,Italic"/>
                <a:cs typeface="ECSFCG+Calistoga-Regular,Italic"/>
              </a:rPr>
              <a:t>un</a:t>
            </a:r>
            <a:r>
              <a:rPr dirty="0" sz="1800" spc="-107">
                <a:solidFill>
                  <a:srgbClr val="000000"/>
                </a:solidFill>
                <a:latin typeface="ECSFCG+Calistoga-Regular,Italic"/>
                <a:cs typeface="ECSFCG+Calistoga-Regular,Italic"/>
              </a:rPr>
              <a:t> </a:t>
            </a:r>
            <a:r>
              <a:rPr dirty="0" sz="1800">
                <a:solidFill>
                  <a:srgbClr val="000000"/>
                </a:solidFill>
                <a:latin typeface="ECSFCG+Calistoga-Regular,Italic"/>
                <a:cs typeface="ECSFCG+Calistoga-Regular,Italic"/>
              </a:rPr>
              <a:t>interlocuteur,</a:t>
            </a:r>
            <a:r>
              <a:rPr dirty="0" sz="1800" spc="-107">
                <a:solidFill>
                  <a:srgbClr val="000000"/>
                </a:solidFill>
                <a:latin typeface="ECSFCG+Calistoga-Regular,Italic"/>
                <a:cs typeface="ECSFCG+Calistoga-Regular,Italic"/>
              </a:rPr>
              <a:t> </a:t>
            </a:r>
            <a:r>
              <a:rPr dirty="0" sz="1800">
                <a:solidFill>
                  <a:srgbClr val="000000"/>
                </a:solidFill>
                <a:latin typeface="ECSFCG+Calistoga-Regular,Italic"/>
                <a:cs typeface="ECSFCG+Calistoga-Regular,Italic"/>
              </a:rPr>
              <a:t>une</a:t>
            </a:r>
            <a:r>
              <a:rPr dirty="0" sz="1800" spc="-107">
                <a:solidFill>
                  <a:srgbClr val="000000"/>
                </a:solidFill>
                <a:latin typeface="ECSFCG+Calistoga-Regular,Italic"/>
                <a:cs typeface="ECSFCG+Calistoga-Regular,Italic"/>
              </a:rPr>
              <a:t> </a:t>
            </a:r>
            <a:r>
              <a:rPr dirty="0" sz="1800">
                <a:solidFill>
                  <a:srgbClr val="000000"/>
                </a:solidFill>
                <a:latin typeface="ECSFCG+Calistoga-Regular,Italic"/>
                <a:cs typeface="ECSFCG+Calistoga-Regular,Italic"/>
              </a:rPr>
              <a:t>multitude</a:t>
            </a:r>
            <a:r>
              <a:rPr dirty="0" sz="1800" spc="-107">
                <a:solidFill>
                  <a:srgbClr val="000000"/>
                </a:solidFill>
                <a:latin typeface="ECSFCG+Calistoga-Regular,Italic"/>
                <a:cs typeface="ECSFCG+Calistoga-Regular,Italic"/>
              </a:rPr>
              <a:t> </a:t>
            </a:r>
            <a:r>
              <a:rPr dirty="0" sz="1800">
                <a:solidFill>
                  <a:srgbClr val="000000"/>
                </a:solidFill>
                <a:latin typeface="ECSFCG+Calistoga-Regular,Italic"/>
                <a:cs typeface="ECSFCG+Calistoga-Regular,Italic"/>
              </a:rPr>
              <a:t>de</a:t>
            </a:r>
            <a:r>
              <a:rPr dirty="0" sz="1800" spc="-107">
                <a:solidFill>
                  <a:srgbClr val="000000"/>
                </a:solidFill>
                <a:latin typeface="ECSFCG+Calistoga-Regular,Italic"/>
                <a:cs typeface="ECSFCG+Calistoga-Regular,Italic"/>
              </a:rPr>
              <a:t> </a:t>
            </a:r>
            <a:r>
              <a:rPr dirty="0" sz="1800">
                <a:solidFill>
                  <a:srgbClr val="000000"/>
                </a:solidFill>
                <a:latin typeface="ECSFCG+Calistoga-Regular,Italic"/>
                <a:cs typeface="ECSFCG+Calistoga-Regular,Italic"/>
              </a:rPr>
              <a:t>modules</a:t>
            </a:r>
            <a:r>
              <a:rPr dirty="0" sz="1800" spc="-107">
                <a:solidFill>
                  <a:srgbClr val="000000"/>
                </a:solidFill>
                <a:latin typeface="ECSFCG+Calistoga-Regular,Italic"/>
                <a:cs typeface="ECSFCG+Calistoga-Regular,Italic"/>
              </a:rPr>
              <a:t> </a:t>
            </a:r>
            <a:r>
              <a:rPr dirty="0" sz="1800">
                <a:solidFill>
                  <a:srgbClr val="000000"/>
                </a:solidFill>
                <a:latin typeface="ECSFCG+Calistoga-Regular,Italic"/>
                <a:cs typeface="ECSFCG+Calistoga-Regular,Italic"/>
              </a:rPr>
              <a:t>&amp;</a:t>
            </a:r>
            <a:r>
              <a:rPr dirty="0" sz="1800" spc="-107">
                <a:solidFill>
                  <a:srgbClr val="000000"/>
                </a:solidFill>
                <a:latin typeface="ECSFCG+Calistoga-Regular,Italic"/>
                <a:cs typeface="ECSFCG+Calistoga-Regular,Italic"/>
              </a:rPr>
              <a:t> </a:t>
            </a:r>
            <a:r>
              <a:rPr dirty="0" sz="1800">
                <a:solidFill>
                  <a:srgbClr val="000000"/>
                </a:solidFill>
                <a:latin typeface="ECSFCG+Calistoga-Regular,Italic"/>
                <a:cs typeface="ECSFCG+Calistoga-Regular,Italic"/>
              </a:rPr>
              <a:t>d’objets</a:t>
            </a:r>
          </a:p>
          <a:p>
            <a:pPr marL="2245060" marR="0">
              <a:lnSpc>
                <a:spcPts val="2160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ECSFCG+Calistoga-Regular,Italic"/>
                <a:cs typeface="ECSFCG+Calistoga-Regular,Italic"/>
              </a:rPr>
              <a:t>connectés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408124" y="4913430"/>
            <a:ext cx="566293" cy="2032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00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HKSACR+Calistoga-Regular"/>
                <a:cs typeface="HKSACR+Calistoga-Regular"/>
              </a:rPr>
              <a:t>03</a:t>
            </a:r>
            <a:r>
              <a:rPr dirty="0" sz="1000">
                <a:solidFill>
                  <a:srgbClr val="000000"/>
                </a:solidFill>
                <a:latin typeface="HKSACR+Calistoga-Regular"/>
                <a:cs typeface="HKSACR+Calistoga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HKSACR+Calistoga-Regular"/>
                <a:cs typeface="HKSACR+Calistoga-Regular"/>
              </a:rPr>
              <a:t>/</a:t>
            </a:r>
            <a:r>
              <a:rPr dirty="0" sz="1000">
                <a:solidFill>
                  <a:srgbClr val="000000"/>
                </a:solidFill>
                <a:latin typeface="HKSACR+Calistoga-Regular"/>
                <a:cs typeface="HKSACR+Calistoga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HKSACR+Calistoga-Regular"/>
                <a:cs typeface="HKSACR+Calistoga-Regular"/>
              </a:rPr>
              <a:t>19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307225" y="4952950"/>
            <a:ext cx="1086962" cy="13098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731"/>
              </a:lnSpc>
              <a:spcBef>
                <a:spcPts val="0"/>
              </a:spcBef>
              <a:spcAft>
                <a:spcPts val="0"/>
              </a:spcAft>
            </a:pPr>
            <a:r>
              <a:rPr dirty="0" sz="600">
                <a:solidFill>
                  <a:srgbClr val="000000"/>
                </a:solidFill>
                <a:latin typeface="OBQRAF+Montserrat-Regular"/>
                <a:cs typeface="OBQRAF+Montserrat-Regular"/>
              </a:rPr>
              <a:t>Confidentiel</a:t>
            </a:r>
            <a:r>
              <a:rPr dirty="0" sz="6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600">
                <a:solidFill>
                  <a:srgbClr val="000000"/>
                </a:solidFill>
                <a:latin typeface="OBQRAF+Montserrat-Regular"/>
                <a:cs typeface="OBQRAF+Montserrat-Regular"/>
              </a:rPr>
              <a:t>|</a:t>
            </a:r>
            <a:r>
              <a:rPr dirty="0" sz="6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600">
                <a:solidFill>
                  <a:srgbClr val="000000"/>
                </a:solidFill>
                <a:latin typeface="OBQRAF+Montserrat-Regular"/>
                <a:cs typeface="OBQRAF+Montserrat-Regular"/>
              </a:rPr>
              <a:t>MerciYanis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822774" y="335661"/>
            <a:ext cx="2686812" cy="3683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600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Comment</a:t>
            </a: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 </a:t>
            </a: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ça</a:t>
            </a: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 </a:t>
            </a: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marche</a:t>
            </a: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 </a:t>
            </a: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?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06724" y="962408"/>
            <a:ext cx="5732778" cy="23935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584"/>
              </a:lnSpc>
              <a:spcBef>
                <a:spcPts val="0"/>
              </a:spcBef>
              <a:spcAft>
                <a:spcPts val="0"/>
              </a:spcAft>
            </a:pP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Une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solution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clé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en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main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pour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délivrer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les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meilleures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prestations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855137" y="4170783"/>
            <a:ext cx="2082863" cy="34531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219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395ced"/>
                </a:solidFill>
                <a:latin typeface="OBQRAF+Montserrat-Regular"/>
                <a:cs typeface="OBQRAF+Montserrat-Regular"/>
              </a:rPr>
              <a:t>Planification</a:t>
            </a:r>
            <a:r>
              <a:rPr dirty="0" sz="1000">
                <a:solidFill>
                  <a:srgbClr val="395ced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des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interventions</a:t>
            </a:r>
          </a:p>
          <a:p>
            <a:pPr marL="127000" marR="0">
              <a:lnSpc>
                <a:spcPts val="1200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ponctuelles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et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récurrentes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3528144" y="4170758"/>
            <a:ext cx="2113534" cy="34531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219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Cahier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de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liaison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digital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pour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la</a:t>
            </a:r>
          </a:p>
          <a:p>
            <a:pPr marL="92075" marR="0">
              <a:lnSpc>
                <a:spcPts val="1200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395ced"/>
                </a:solidFill>
                <a:latin typeface="OBQRAF+Montserrat-Regular"/>
                <a:cs typeface="OBQRAF+Montserrat-Regular"/>
              </a:rPr>
              <a:t>main</a:t>
            </a:r>
            <a:r>
              <a:rPr dirty="0" sz="1000">
                <a:solidFill>
                  <a:srgbClr val="395ced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395ced"/>
                </a:solidFill>
                <a:latin typeface="OBQRAF+Montserrat-Regular"/>
                <a:cs typeface="OBQRAF+Montserrat-Regular"/>
              </a:rPr>
              <a:t>courante</a:t>
            </a:r>
            <a:r>
              <a:rPr dirty="0" sz="1000">
                <a:solidFill>
                  <a:srgbClr val="395ced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électronique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6027968" y="4170783"/>
            <a:ext cx="2379091" cy="19291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219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Rapports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avec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le</a:t>
            </a:r>
            <a:r>
              <a:rPr dirty="0" sz="1000" spc="-23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395ced"/>
                </a:solidFill>
                <a:latin typeface="OBQRAF+Montserrat-Regular"/>
                <a:cs typeface="OBQRAF+Montserrat-Regular"/>
              </a:rPr>
              <a:t>suivi</a:t>
            </a:r>
            <a:r>
              <a:rPr dirty="0" sz="1000">
                <a:solidFill>
                  <a:srgbClr val="395ced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395ced"/>
                </a:solidFill>
                <a:latin typeface="OBQRAF+Montserrat-Regular"/>
                <a:cs typeface="OBQRAF+Montserrat-Regular"/>
              </a:rPr>
              <a:t>d’indicateurs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6678843" y="4323183"/>
            <a:ext cx="1079245" cy="19291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219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de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valorisation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794812" y="4475967"/>
            <a:ext cx="2199944" cy="1619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975"/>
              </a:lnSpc>
              <a:spcBef>
                <a:spcPts val="0"/>
              </a:spcBef>
              <a:spcAft>
                <a:spcPts val="0"/>
              </a:spcAft>
            </a:pP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(prévues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ou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en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fonction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de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l’occupation)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3618631" y="4475942"/>
            <a:ext cx="1936901" cy="1619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975"/>
              </a:lnSpc>
              <a:spcBef>
                <a:spcPts val="0"/>
              </a:spcBef>
              <a:spcAft>
                <a:spcPts val="0"/>
              </a:spcAft>
            </a:pP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(demandes,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dysfonctionnements…)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6342293" y="4475967"/>
            <a:ext cx="1750365" cy="1619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975"/>
              </a:lnSpc>
              <a:spcBef>
                <a:spcPts val="0"/>
              </a:spcBef>
              <a:spcAft>
                <a:spcPts val="0"/>
              </a:spcAft>
            </a:pPr>
            <a:r>
              <a:rPr dirty="0" sz="800">
                <a:solidFill>
                  <a:srgbClr val="000000"/>
                </a:solidFill>
                <a:latin typeface="QFCCQN+Montserrat-Italic"/>
                <a:cs typeface="QFCCQN+Montserrat-Italic"/>
              </a:rPr>
              <a:t>(%</a:t>
            </a:r>
            <a:r>
              <a:rPr dirty="0" sz="800">
                <a:solidFill>
                  <a:srgbClr val="000000"/>
                </a:solidFill>
                <a:latin typeface="QFCCQN+Montserrat-Italic"/>
                <a:cs typeface="QFCCQN+Montserrat-Italic"/>
              </a:rPr>
              <a:t> </a:t>
            </a:r>
            <a:r>
              <a:rPr dirty="0" sz="800">
                <a:solidFill>
                  <a:srgbClr val="000000"/>
                </a:solidFill>
                <a:latin typeface="QFCCQN+Montserrat-Italic"/>
                <a:cs typeface="QFCCQN+Montserrat-Italic"/>
              </a:rPr>
              <a:t>de</a:t>
            </a:r>
            <a:r>
              <a:rPr dirty="0" sz="800">
                <a:solidFill>
                  <a:srgbClr val="000000"/>
                </a:solidFill>
                <a:latin typeface="QFCCQN+Montserrat-Italic"/>
                <a:cs typeface="QFCCQN+Montserrat-Italic"/>
              </a:rPr>
              <a:t> </a:t>
            </a:r>
            <a:r>
              <a:rPr dirty="0" sz="800">
                <a:solidFill>
                  <a:srgbClr val="000000"/>
                </a:solidFill>
                <a:latin typeface="QFCCQN+Montserrat-Italic"/>
                <a:cs typeface="QFCCQN+Montserrat-Italic"/>
              </a:rPr>
              <a:t>prestations</a:t>
            </a:r>
            <a:r>
              <a:rPr dirty="0" sz="800">
                <a:solidFill>
                  <a:srgbClr val="000000"/>
                </a:solidFill>
                <a:latin typeface="QFCCQN+Montserrat-Italic"/>
                <a:cs typeface="QFCCQN+Montserrat-Italic"/>
              </a:rPr>
              <a:t> </a:t>
            </a:r>
            <a:r>
              <a:rPr dirty="0" sz="800">
                <a:solidFill>
                  <a:srgbClr val="000000"/>
                </a:solidFill>
                <a:latin typeface="QFCCQN+Montserrat-Italic"/>
                <a:cs typeface="QFCCQN+Montserrat-Italic"/>
              </a:rPr>
              <a:t>réalisées</a:t>
            </a:r>
            <a:r>
              <a:rPr dirty="0" sz="800">
                <a:solidFill>
                  <a:srgbClr val="000000"/>
                </a:solidFill>
                <a:latin typeface="QFCCQN+Montserrat-Italic"/>
                <a:cs typeface="QFCCQN+Montserrat-Italic"/>
              </a:rPr>
              <a:t> </a:t>
            </a:r>
            <a:r>
              <a:rPr dirty="0" sz="800">
                <a:solidFill>
                  <a:srgbClr val="000000"/>
                </a:solidFill>
                <a:latin typeface="QFCCQN+Montserrat-Italic"/>
                <a:cs typeface="QFCCQN+Montserrat-Italic"/>
              </a:rPr>
              <a:t>etc.)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8405743" y="4913430"/>
            <a:ext cx="571245" cy="2032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00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HKSACR+Calistoga-Regular"/>
                <a:cs typeface="HKSACR+Calistoga-Regular"/>
              </a:rPr>
              <a:t>04</a:t>
            </a:r>
            <a:r>
              <a:rPr dirty="0" sz="1000">
                <a:solidFill>
                  <a:srgbClr val="000000"/>
                </a:solidFill>
                <a:latin typeface="HKSACR+Calistoga-Regular"/>
                <a:cs typeface="HKSACR+Calistoga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HKSACR+Calistoga-Regular"/>
                <a:cs typeface="HKSACR+Calistoga-Regular"/>
              </a:rPr>
              <a:t>/</a:t>
            </a:r>
            <a:r>
              <a:rPr dirty="0" sz="1000">
                <a:solidFill>
                  <a:srgbClr val="000000"/>
                </a:solidFill>
                <a:latin typeface="HKSACR+Calistoga-Regular"/>
                <a:cs typeface="HKSACR+Calistoga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HKSACR+Calistoga-Regular"/>
                <a:cs typeface="HKSACR+Calistoga-Regular"/>
              </a:rPr>
              <a:t>19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307225" y="4952950"/>
            <a:ext cx="1086962" cy="13098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731"/>
              </a:lnSpc>
              <a:spcBef>
                <a:spcPts val="0"/>
              </a:spcBef>
              <a:spcAft>
                <a:spcPts val="0"/>
              </a:spcAft>
            </a:pPr>
            <a:r>
              <a:rPr dirty="0" sz="600">
                <a:solidFill>
                  <a:srgbClr val="000000"/>
                </a:solidFill>
                <a:latin typeface="OBQRAF+Montserrat-Regular"/>
                <a:cs typeface="OBQRAF+Montserrat-Regular"/>
              </a:rPr>
              <a:t>Confidentiel</a:t>
            </a:r>
            <a:r>
              <a:rPr dirty="0" sz="6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600">
                <a:solidFill>
                  <a:srgbClr val="000000"/>
                </a:solidFill>
                <a:latin typeface="OBQRAF+Montserrat-Regular"/>
                <a:cs typeface="OBQRAF+Montserrat-Regular"/>
              </a:rPr>
              <a:t>|</a:t>
            </a:r>
            <a:r>
              <a:rPr dirty="0" sz="6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600">
                <a:solidFill>
                  <a:srgbClr val="000000"/>
                </a:solidFill>
                <a:latin typeface="OBQRAF+Montserrat-Regular"/>
                <a:cs typeface="OBQRAF+Montserrat-Regular"/>
              </a:rPr>
              <a:t>MerciYanis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>
            <a:hlinkClick r:id="rId2"/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blipFill>
            <a:blip cstate="print" r:embed="rId3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822774" y="335661"/>
            <a:ext cx="3467353" cy="3683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600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Planification</a:t>
            </a: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 </a:t>
            </a: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des</a:t>
            </a: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 </a:t>
            </a: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prestations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06724" y="962600"/>
            <a:ext cx="6857846" cy="22387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462"/>
              </a:lnSpc>
              <a:spcBef>
                <a:spcPts val="0"/>
              </a:spcBef>
              <a:spcAft>
                <a:spcPts val="0"/>
              </a:spcAft>
            </a:pPr>
            <a:r>
              <a:rPr dirty="0" sz="1200" b="1">
                <a:solidFill>
                  <a:srgbClr val="ffffff"/>
                </a:solidFill>
                <a:latin typeface="KRFGAK+Montserrat-Bold"/>
                <a:cs typeface="KRFGAK+Montserrat-Bold"/>
              </a:rPr>
              <a:t>Miser</a:t>
            </a:r>
            <a:r>
              <a:rPr dirty="0" sz="12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200" b="1">
                <a:solidFill>
                  <a:srgbClr val="ffffff"/>
                </a:solidFill>
                <a:latin typeface="KRFGAK+Montserrat-Bold"/>
                <a:cs typeface="KRFGAK+Montserrat-Bold"/>
              </a:rPr>
              <a:t>sur</a:t>
            </a:r>
            <a:r>
              <a:rPr dirty="0" sz="12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200" b="1">
                <a:solidFill>
                  <a:srgbClr val="ffffff"/>
                </a:solidFill>
                <a:latin typeface="KRFGAK+Montserrat-Bold"/>
                <a:cs typeface="KRFGAK+Montserrat-Bold"/>
              </a:rPr>
              <a:t>une</a:t>
            </a:r>
            <a:r>
              <a:rPr dirty="0" sz="12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200" b="1">
                <a:solidFill>
                  <a:srgbClr val="ffffff"/>
                </a:solidFill>
                <a:latin typeface="KRFGAK+Montserrat-Bold"/>
                <a:cs typeface="KRFGAK+Montserrat-Bold"/>
              </a:rPr>
              <a:t>vision</a:t>
            </a:r>
            <a:r>
              <a:rPr dirty="0" sz="12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200" b="1">
                <a:solidFill>
                  <a:srgbClr val="ffffff"/>
                </a:solidFill>
                <a:latin typeface="KRFGAK+Montserrat-Bold"/>
                <a:cs typeface="KRFGAK+Montserrat-Bold"/>
              </a:rPr>
              <a:t>calendrier,</a:t>
            </a:r>
            <a:r>
              <a:rPr dirty="0" sz="12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200" b="1">
                <a:solidFill>
                  <a:srgbClr val="ffffff"/>
                </a:solidFill>
                <a:latin typeface="KRFGAK+Montserrat-Bold"/>
                <a:cs typeface="KRFGAK+Montserrat-Bold"/>
              </a:rPr>
              <a:t>des</a:t>
            </a:r>
            <a:r>
              <a:rPr dirty="0" sz="12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200" b="1">
                <a:solidFill>
                  <a:srgbClr val="ffffff"/>
                </a:solidFill>
                <a:latin typeface="KRFGAK+Montserrat-Bold"/>
                <a:cs typeface="KRFGAK+Montserrat-Bold"/>
              </a:rPr>
              <a:t>alertes</a:t>
            </a:r>
            <a:r>
              <a:rPr dirty="0" sz="12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200" b="1">
                <a:solidFill>
                  <a:srgbClr val="ffffff"/>
                </a:solidFill>
                <a:latin typeface="KRFGAK+Montserrat-Bold"/>
                <a:cs typeface="KRFGAK+Montserrat-Bold"/>
              </a:rPr>
              <a:t>automatiques</a:t>
            </a:r>
            <a:r>
              <a:rPr dirty="0" sz="12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200" b="1">
                <a:solidFill>
                  <a:srgbClr val="ffffff"/>
                </a:solidFill>
                <a:latin typeface="KRFGAK+Montserrat-Bold"/>
                <a:cs typeface="KRFGAK+Montserrat-Bold"/>
              </a:rPr>
              <a:t>et</a:t>
            </a:r>
            <a:r>
              <a:rPr dirty="0" sz="12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200" b="1">
                <a:solidFill>
                  <a:srgbClr val="ffffff"/>
                </a:solidFill>
                <a:latin typeface="KRFGAK+Montserrat-Bold"/>
                <a:cs typeface="KRFGAK+Montserrat-Bold"/>
              </a:rPr>
              <a:t>des</a:t>
            </a:r>
            <a:r>
              <a:rPr dirty="0" sz="12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200" b="1">
                <a:solidFill>
                  <a:srgbClr val="ffffff"/>
                </a:solidFill>
                <a:latin typeface="KRFGAK+Montserrat-Bold"/>
                <a:cs typeface="KRFGAK+Montserrat-Bold"/>
              </a:rPr>
              <a:t>exports</a:t>
            </a:r>
            <a:r>
              <a:rPr dirty="0" sz="12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200" b="1">
                <a:solidFill>
                  <a:srgbClr val="ffffff"/>
                </a:solidFill>
                <a:latin typeface="KRFGAK+Montserrat-Bold"/>
                <a:cs typeface="KRFGAK+Montserrat-Bold"/>
              </a:rPr>
              <a:t>clé</a:t>
            </a:r>
            <a:r>
              <a:rPr dirty="0" sz="12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200" b="1">
                <a:solidFill>
                  <a:srgbClr val="ffffff"/>
                </a:solidFill>
                <a:latin typeface="KRFGAK+Montserrat-Bold"/>
                <a:cs typeface="KRFGAK+Montserrat-Bold"/>
              </a:rPr>
              <a:t>en</a:t>
            </a:r>
            <a:r>
              <a:rPr dirty="0" sz="12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200" b="1">
                <a:solidFill>
                  <a:srgbClr val="ffffff"/>
                </a:solidFill>
                <a:latin typeface="KRFGAK+Montserrat-Bold"/>
                <a:cs typeface="KRFGAK+Montserrat-Bold"/>
              </a:rPr>
              <a:t>main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6159549" y="2240361"/>
            <a:ext cx="2024404" cy="47894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975"/>
              </a:lnSpc>
              <a:spcBef>
                <a:spcPts val="0"/>
              </a:spcBef>
              <a:spcAft>
                <a:spcPts val="0"/>
              </a:spcAft>
            </a:pP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Planification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des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rondes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 b="1">
                <a:solidFill>
                  <a:srgbClr val="395ced"/>
                </a:solidFill>
                <a:latin typeface="KRFGAK+Montserrat-Bold"/>
                <a:cs typeface="KRFGAK+Montserrat-Bold"/>
              </a:rPr>
              <a:t>ponctuelles</a:t>
            </a:r>
          </a:p>
          <a:p>
            <a:pPr marL="0" marR="0">
              <a:lnSpc>
                <a:spcPts val="975"/>
              </a:lnSpc>
              <a:spcBef>
                <a:spcPts val="222"/>
              </a:spcBef>
              <a:spcAft>
                <a:spcPts val="0"/>
              </a:spcAft>
            </a:pPr>
            <a:r>
              <a:rPr dirty="0" sz="800" b="1">
                <a:solidFill>
                  <a:srgbClr val="395ced"/>
                </a:solidFill>
                <a:latin typeface="KRFGAK+Montserrat-Bold"/>
                <a:cs typeface="KRFGAK+Montserrat-Bold"/>
              </a:rPr>
              <a:t>et</a:t>
            </a:r>
            <a:r>
              <a:rPr dirty="0" sz="800" b="1">
                <a:solidFill>
                  <a:srgbClr val="395ced"/>
                </a:solidFill>
                <a:latin typeface="KRFGAK+Montserrat-Bold"/>
                <a:cs typeface="KRFGAK+Montserrat-Bold"/>
              </a:rPr>
              <a:t> </a:t>
            </a:r>
            <a:r>
              <a:rPr dirty="0" sz="800" b="1">
                <a:solidFill>
                  <a:srgbClr val="395ced"/>
                </a:solidFill>
                <a:latin typeface="KRFGAK+Montserrat-Bold"/>
                <a:cs typeface="KRFGAK+Montserrat-Bold"/>
              </a:rPr>
              <a:t>récurrentes</a:t>
            </a:r>
            <a:r>
              <a:rPr dirty="0" sz="800" b="1">
                <a:solidFill>
                  <a:srgbClr val="395ced"/>
                </a:solidFill>
                <a:latin typeface="KRFGAK+Montserrat-Bold"/>
                <a:cs typeface="KRFGAK+Montserrat-Bold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de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pointage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ou</a:t>
            </a:r>
          </a:p>
          <a:p>
            <a:pPr marL="0" marR="0">
              <a:lnSpc>
                <a:spcPts val="975"/>
              </a:lnSpc>
              <a:spcBef>
                <a:spcPts val="272"/>
              </a:spcBef>
              <a:spcAft>
                <a:spcPts val="0"/>
              </a:spcAft>
            </a:pP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traçabilité</a:t>
            </a:r>
            <a:r>
              <a:rPr dirty="0" sz="800" spc="17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sur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la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plateforme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6159549" y="2999586"/>
            <a:ext cx="1942134" cy="1619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975"/>
              </a:lnSpc>
              <a:spcBef>
                <a:spcPts val="0"/>
              </a:spcBef>
              <a:spcAft>
                <a:spcPts val="0"/>
              </a:spcAft>
            </a:pPr>
            <a:r>
              <a:rPr dirty="0" sz="800" b="1">
                <a:solidFill>
                  <a:srgbClr val="395ced"/>
                </a:solidFill>
                <a:latin typeface="KRFGAK+Montserrat-Bold"/>
                <a:cs typeface="KRFGAK+Montserrat-Bold"/>
              </a:rPr>
              <a:t>Pilotage</a:t>
            </a:r>
            <a:r>
              <a:rPr dirty="0" sz="800" spc="-27" b="1">
                <a:solidFill>
                  <a:srgbClr val="395ced"/>
                </a:solidFill>
                <a:latin typeface="KRFGAK+Montserrat-Bold"/>
                <a:cs typeface="KRFGAK+Montserrat-Bold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et</a:t>
            </a:r>
            <a:r>
              <a:rPr dirty="0" sz="800" spc="1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 b="1">
                <a:solidFill>
                  <a:srgbClr val="395ced"/>
                </a:solidFill>
                <a:latin typeface="KRFGAK+Montserrat-Bold"/>
                <a:cs typeface="KRFGAK+Montserrat-Bold"/>
              </a:rPr>
              <a:t>suivi</a:t>
            </a:r>
            <a:r>
              <a:rPr dirty="0" sz="800" spc="-25" b="1">
                <a:solidFill>
                  <a:srgbClr val="395ced"/>
                </a:solidFill>
                <a:latin typeface="KRFGAK+Montserrat-Bold"/>
                <a:cs typeface="KRFGAK+Montserrat-Bold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de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l’ensemble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des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6159549" y="3158082"/>
            <a:ext cx="1356766" cy="1619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975"/>
              </a:lnSpc>
              <a:spcBef>
                <a:spcPts val="0"/>
              </a:spcBef>
              <a:spcAft>
                <a:spcPts val="0"/>
              </a:spcAft>
            </a:pP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interventions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sur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site(s).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6159549" y="3598912"/>
            <a:ext cx="1913330" cy="47894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975"/>
              </a:lnSpc>
              <a:spcBef>
                <a:spcPts val="0"/>
              </a:spcBef>
              <a:spcAft>
                <a:spcPts val="0"/>
              </a:spcAft>
            </a:pPr>
            <a:r>
              <a:rPr dirty="0" sz="800" b="1">
                <a:solidFill>
                  <a:srgbClr val="395ced"/>
                </a:solidFill>
                <a:latin typeface="KRFGAK+Montserrat-Bold"/>
                <a:cs typeface="KRFGAK+Montserrat-Bold"/>
              </a:rPr>
              <a:t>Alertes</a:t>
            </a:r>
            <a:r>
              <a:rPr dirty="0" sz="800" spc="-23" b="1">
                <a:solidFill>
                  <a:srgbClr val="395ced"/>
                </a:solidFill>
                <a:latin typeface="KRFGAK+Montserrat-Bold"/>
                <a:cs typeface="KRFGAK+Montserrat-Bold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automatiques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si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absence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/</a:t>
            </a:r>
          </a:p>
          <a:p>
            <a:pPr marL="0" marR="0">
              <a:lnSpc>
                <a:spcPts val="975"/>
              </a:lnSpc>
              <a:spcBef>
                <a:spcPts val="222"/>
              </a:spcBef>
              <a:spcAft>
                <a:spcPts val="0"/>
              </a:spcAft>
            </a:pP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incident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sur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site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ou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manquements</a:t>
            </a:r>
          </a:p>
          <a:p>
            <a:pPr marL="0" marR="0">
              <a:lnSpc>
                <a:spcPts val="975"/>
              </a:lnSpc>
              <a:spcBef>
                <a:spcPts val="272"/>
              </a:spcBef>
              <a:spcAft>
                <a:spcPts val="0"/>
              </a:spcAft>
            </a:pP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pour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réagir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au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plus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vite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!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8409712" y="4913430"/>
            <a:ext cx="563626" cy="2032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00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HKSACR+Calistoga-Regular"/>
                <a:cs typeface="HKSACR+Calistoga-Regular"/>
              </a:rPr>
              <a:t>05</a:t>
            </a:r>
            <a:r>
              <a:rPr dirty="0" sz="1000">
                <a:solidFill>
                  <a:srgbClr val="000000"/>
                </a:solidFill>
                <a:latin typeface="HKSACR+Calistoga-Regular"/>
                <a:cs typeface="HKSACR+Calistoga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HKSACR+Calistoga-Regular"/>
                <a:cs typeface="HKSACR+Calistoga-Regular"/>
              </a:rPr>
              <a:t>/</a:t>
            </a:r>
            <a:r>
              <a:rPr dirty="0" sz="1000">
                <a:solidFill>
                  <a:srgbClr val="000000"/>
                </a:solidFill>
                <a:latin typeface="HKSACR+Calistoga-Regular"/>
                <a:cs typeface="HKSACR+Calistoga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HKSACR+Calistoga-Regular"/>
                <a:cs typeface="HKSACR+Calistoga-Regular"/>
              </a:rPr>
              <a:t>19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307225" y="4952950"/>
            <a:ext cx="1086962" cy="13098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731"/>
              </a:lnSpc>
              <a:spcBef>
                <a:spcPts val="0"/>
              </a:spcBef>
              <a:spcAft>
                <a:spcPts val="0"/>
              </a:spcAft>
            </a:pPr>
            <a:r>
              <a:rPr dirty="0" sz="600">
                <a:solidFill>
                  <a:srgbClr val="000000"/>
                </a:solidFill>
                <a:latin typeface="OBQRAF+Montserrat-Regular"/>
                <a:cs typeface="OBQRAF+Montserrat-Regular"/>
              </a:rPr>
              <a:t>Confidentiel</a:t>
            </a:r>
            <a:r>
              <a:rPr dirty="0" sz="6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600">
                <a:solidFill>
                  <a:srgbClr val="000000"/>
                </a:solidFill>
                <a:latin typeface="OBQRAF+Montserrat-Regular"/>
                <a:cs typeface="OBQRAF+Montserrat-Regular"/>
              </a:rPr>
              <a:t>|</a:t>
            </a:r>
            <a:r>
              <a:rPr dirty="0" sz="6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600">
                <a:solidFill>
                  <a:srgbClr val="000000"/>
                </a:solidFill>
                <a:latin typeface="OBQRAF+Montserrat-Regular"/>
                <a:cs typeface="OBQRAF+Montserrat-Regular"/>
              </a:rPr>
              <a:t>MerciYanis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822774" y="335661"/>
            <a:ext cx="4403851" cy="3683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600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Planification</a:t>
            </a: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 </a:t>
            </a: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des</a:t>
            </a: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 </a:t>
            </a: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prestations</a:t>
            </a: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 </a:t>
            </a: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(détail)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06724" y="962600"/>
            <a:ext cx="3480206" cy="22387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462"/>
              </a:lnSpc>
              <a:spcBef>
                <a:spcPts val="0"/>
              </a:spcBef>
              <a:spcAft>
                <a:spcPts val="0"/>
              </a:spcAft>
            </a:pPr>
            <a:r>
              <a:rPr dirty="0" sz="1200" b="1">
                <a:solidFill>
                  <a:srgbClr val="ffffff"/>
                </a:solidFill>
                <a:latin typeface="KRFGAK+Montserrat-Bold"/>
                <a:cs typeface="KRFGAK+Montserrat-Bold"/>
              </a:rPr>
              <a:t>Configurer</a:t>
            </a:r>
            <a:r>
              <a:rPr dirty="0" sz="12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200" b="1">
                <a:solidFill>
                  <a:srgbClr val="ffffff"/>
                </a:solidFill>
                <a:latin typeface="KRFGAK+Montserrat-Bold"/>
                <a:cs typeface="KRFGAK+Montserrat-Bold"/>
              </a:rPr>
              <a:t>des</a:t>
            </a:r>
            <a:r>
              <a:rPr dirty="0" sz="12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200" b="1">
                <a:solidFill>
                  <a:srgbClr val="ffffff"/>
                </a:solidFill>
                <a:latin typeface="KRFGAK+Montserrat-Bold"/>
                <a:cs typeface="KRFGAK+Montserrat-Bold"/>
              </a:rPr>
              <a:t>rondes</a:t>
            </a:r>
            <a:r>
              <a:rPr dirty="0" sz="12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200" b="1">
                <a:solidFill>
                  <a:srgbClr val="ffffff"/>
                </a:solidFill>
                <a:latin typeface="KRFGAK+Montserrat-Bold"/>
                <a:cs typeface="KRFGAK+Montserrat-Bold"/>
              </a:rPr>
              <a:t>est</a:t>
            </a:r>
            <a:r>
              <a:rPr dirty="0" sz="12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200" b="1">
                <a:solidFill>
                  <a:srgbClr val="ffffff"/>
                </a:solidFill>
                <a:latin typeface="KRFGAK+Montserrat-Bold"/>
                <a:cs typeface="KRFGAK+Montserrat-Bold"/>
              </a:rPr>
              <a:t>un</a:t>
            </a:r>
            <a:r>
              <a:rPr dirty="0" sz="12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200" b="1">
                <a:solidFill>
                  <a:srgbClr val="ffffff"/>
                </a:solidFill>
                <a:latin typeface="KRFGAK+Montserrat-Bold"/>
                <a:cs typeface="KRFGAK+Montserrat-Bold"/>
              </a:rPr>
              <a:t>jeu</a:t>
            </a:r>
            <a:r>
              <a:rPr dirty="0" sz="12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200" b="1">
                <a:solidFill>
                  <a:srgbClr val="ffffff"/>
                </a:solidFill>
                <a:latin typeface="KRFGAK+Montserrat-Bold"/>
                <a:cs typeface="KRFGAK+Montserrat-Bold"/>
              </a:rPr>
              <a:t>d’enfant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6008749" y="1855561"/>
            <a:ext cx="2156789" cy="63743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975"/>
              </a:lnSpc>
              <a:spcBef>
                <a:spcPts val="0"/>
              </a:spcBef>
              <a:spcAft>
                <a:spcPts val="0"/>
              </a:spcAft>
            </a:pP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Il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faut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commencer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par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donner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un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nom</a:t>
            </a:r>
          </a:p>
          <a:p>
            <a:pPr marL="0" marR="0">
              <a:lnSpc>
                <a:spcPts val="975"/>
              </a:lnSpc>
              <a:spcBef>
                <a:spcPts val="222"/>
              </a:spcBef>
              <a:spcAft>
                <a:spcPts val="0"/>
              </a:spcAft>
            </a:pP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évocateur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à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sa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ronde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 spc="30">
                <a:solidFill>
                  <a:srgbClr val="000000"/>
                </a:solidFill>
                <a:latin typeface="OBQRAF+Montserrat-Regular"/>
                <a:cs typeface="OBQRAF+Montserrat-Regular"/>
              </a:rPr>
              <a:t>(</a:t>
            </a:r>
            <a:r>
              <a:rPr dirty="0" sz="800">
                <a:solidFill>
                  <a:srgbClr val="395ced"/>
                </a:solidFill>
                <a:latin typeface="QFCCQN+Montserrat-Italic"/>
                <a:cs typeface="QFCCQN+Montserrat-Italic"/>
              </a:rPr>
              <a:t>ex</a:t>
            </a:r>
            <a:r>
              <a:rPr dirty="0" sz="800">
                <a:solidFill>
                  <a:srgbClr val="395ced"/>
                </a:solidFill>
                <a:latin typeface="QFCCQN+Montserrat-Italic"/>
                <a:cs typeface="QFCCQN+Montserrat-Italic"/>
              </a:rPr>
              <a:t> </a:t>
            </a:r>
            <a:r>
              <a:rPr dirty="0" sz="800">
                <a:solidFill>
                  <a:srgbClr val="395ced"/>
                </a:solidFill>
                <a:latin typeface="QFCCQN+Montserrat-Italic"/>
                <a:cs typeface="QFCCQN+Montserrat-Italic"/>
              </a:rPr>
              <a:t>:</a:t>
            </a:r>
            <a:r>
              <a:rPr dirty="0" sz="800">
                <a:solidFill>
                  <a:srgbClr val="395ced"/>
                </a:solidFill>
                <a:latin typeface="QFCCQN+Montserrat-Italic"/>
                <a:cs typeface="QFCCQN+Montserrat-Italic"/>
              </a:rPr>
              <a:t> </a:t>
            </a:r>
            <a:r>
              <a:rPr dirty="0" sz="800">
                <a:solidFill>
                  <a:srgbClr val="395ced"/>
                </a:solidFill>
                <a:latin typeface="QFCCQN+Montserrat-Italic"/>
                <a:cs typeface="QFCCQN+Montserrat-Italic"/>
              </a:rPr>
              <a:t>entrée</a:t>
            </a:r>
            <a:r>
              <a:rPr dirty="0" sz="800">
                <a:solidFill>
                  <a:srgbClr val="395ced"/>
                </a:solidFill>
                <a:latin typeface="QFCCQN+Montserrat-Italic"/>
                <a:cs typeface="QFCCQN+Montserrat-Italic"/>
              </a:rPr>
              <a:t> </a:t>
            </a:r>
            <a:r>
              <a:rPr dirty="0" sz="800">
                <a:solidFill>
                  <a:srgbClr val="395ced"/>
                </a:solidFill>
                <a:latin typeface="QFCCQN+Montserrat-Italic"/>
                <a:cs typeface="QFCCQN+Montserrat-Italic"/>
              </a:rPr>
              <a:t>des</a:t>
            </a:r>
          </a:p>
          <a:p>
            <a:pPr marL="0" marR="0">
              <a:lnSpc>
                <a:spcPts val="975"/>
              </a:lnSpc>
              <a:spcBef>
                <a:spcPts val="272"/>
              </a:spcBef>
              <a:spcAft>
                <a:spcPts val="0"/>
              </a:spcAft>
            </a:pPr>
            <a:r>
              <a:rPr dirty="0" sz="800">
                <a:solidFill>
                  <a:srgbClr val="395ced"/>
                </a:solidFill>
                <a:latin typeface="QFCCQN+Montserrat-Italic"/>
                <a:cs typeface="QFCCQN+Montserrat-Italic"/>
              </a:rPr>
              <a:t>agents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).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Et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choisir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s’il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s’agit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d’une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ronde</a:t>
            </a:r>
          </a:p>
          <a:p>
            <a:pPr marL="0" marR="0">
              <a:lnSpc>
                <a:spcPts val="975"/>
              </a:lnSpc>
              <a:spcBef>
                <a:spcPts val="222"/>
              </a:spcBef>
              <a:spcAft>
                <a:spcPts val="0"/>
              </a:spcAft>
            </a:pP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ponctuelle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ou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récurrente.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6008749" y="2601336"/>
            <a:ext cx="1829510" cy="1619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975"/>
              </a:lnSpc>
              <a:spcBef>
                <a:spcPts val="0"/>
              </a:spcBef>
              <a:spcAft>
                <a:spcPts val="0"/>
              </a:spcAft>
            </a:pP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Par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la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suite,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s’il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s’agit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d’une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ronde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6008749" y="2759832"/>
            <a:ext cx="2281020" cy="95443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975"/>
              </a:lnSpc>
              <a:spcBef>
                <a:spcPts val="0"/>
              </a:spcBef>
              <a:spcAft>
                <a:spcPts val="0"/>
              </a:spcAft>
            </a:pP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ponctuelle,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il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suffit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de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choisir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la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date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et</a:t>
            </a:r>
          </a:p>
          <a:p>
            <a:pPr marL="0" marR="0">
              <a:lnSpc>
                <a:spcPts val="975"/>
              </a:lnSpc>
              <a:spcBef>
                <a:spcPts val="222"/>
              </a:spcBef>
              <a:spcAft>
                <a:spcPts val="0"/>
              </a:spcAft>
            </a:pP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l’horaire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à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laquelle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elle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se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produira.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Si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c’est</a:t>
            </a:r>
          </a:p>
          <a:p>
            <a:pPr marL="0" marR="0">
              <a:lnSpc>
                <a:spcPts val="975"/>
              </a:lnSpc>
              <a:spcBef>
                <a:spcPts val="272"/>
              </a:spcBef>
              <a:spcAft>
                <a:spcPts val="0"/>
              </a:spcAft>
            </a:pP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une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ronde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récurrente,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il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est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nécessaire</a:t>
            </a:r>
          </a:p>
          <a:p>
            <a:pPr marL="0" marR="0">
              <a:lnSpc>
                <a:spcPts val="975"/>
              </a:lnSpc>
              <a:spcBef>
                <a:spcPts val="222"/>
              </a:spcBef>
              <a:spcAft>
                <a:spcPts val="0"/>
              </a:spcAft>
            </a:pP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d’indiquer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plus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d’informations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 spc="-17">
                <a:solidFill>
                  <a:srgbClr val="000000"/>
                </a:solidFill>
                <a:latin typeface="OBQRAF+Montserrat-Regular"/>
                <a:cs typeface="OBQRAF+Montserrat-Regular"/>
              </a:rPr>
              <a:t>(</a:t>
            </a:r>
            <a:r>
              <a:rPr dirty="0" sz="800">
                <a:solidFill>
                  <a:srgbClr val="395ced"/>
                </a:solidFill>
                <a:latin typeface="QFCCQN+Montserrat-Italic"/>
                <a:cs typeface="QFCCQN+Montserrat-Italic"/>
              </a:rPr>
              <a:t>ex</a:t>
            </a:r>
            <a:r>
              <a:rPr dirty="0" sz="800">
                <a:solidFill>
                  <a:srgbClr val="395ced"/>
                </a:solidFill>
                <a:latin typeface="QFCCQN+Montserrat-Italic"/>
                <a:cs typeface="QFCCQN+Montserrat-Italic"/>
              </a:rPr>
              <a:t> </a:t>
            </a:r>
            <a:r>
              <a:rPr dirty="0" sz="800">
                <a:solidFill>
                  <a:srgbClr val="395ced"/>
                </a:solidFill>
                <a:latin typeface="QFCCQN+Montserrat-Italic"/>
                <a:cs typeface="QFCCQN+Montserrat-Italic"/>
              </a:rPr>
              <a:t>:</a:t>
            </a:r>
            <a:r>
              <a:rPr dirty="0" sz="800">
                <a:solidFill>
                  <a:srgbClr val="395ced"/>
                </a:solidFill>
                <a:latin typeface="QFCCQN+Montserrat-Italic"/>
                <a:cs typeface="QFCCQN+Montserrat-Italic"/>
              </a:rPr>
              <a:t> </a:t>
            </a:r>
            <a:r>
              <a:rPr dirty="0" sz="800">
                <a:solidFill>
                  <a:srgbClr val="395ced"/>
                </a:solidFill>
                <a:latin typeface="QFCCQN+Montserrat-Italic"/>
                <a:cs typeface="QFCCQN+Montserrat-Italic"/>
              </a:rPr>
              <a:t>toutes</a:t>
            </a:r>
          </a:p>
          <a:p>
            <a:pPr marL="0" marR="0">
              <a:lnSpc>
                <a:spcPts val="975"/>
              </a:lnSpc>
              <a:spcBef>
                <a:spcPts val="272"/>
              </a:spcBef>
              <a:spcAft>
                <a:spcPts val="0"/>
              </a:spcAft>
            </a:pPr>
            <a:r>
              <a:rPr dirty="0" sz="800">
                <a:solidFill>
                  <a:srgbClr val="395ced"/>
                </a:solidFill>
                <a:latin typeface="QFCCQN+Montserrat-Italic"/>
                <a:cs typeface="QFCCQN+Montserrat-Italic"/>
              </a:rPr>
              <a:t>les</a:t>
            </a:r>
            <a:r>
              <a:rPr dirty="0" sz="800">
                <a:solidFill>
                  <a:srgbClr val="395ced"/>
                </a:solidFill>
                <a:latin typeface="QFCCQN+Montserrat-Italic"/>
                <a:cs typeface="QFCCQN+Montserrat-Italic"/>
              </a:rPr>
              <a:t> </a:t>
            </a:r>
            <a:r>
              <a:rPr dirty="0" sz="800">
                <a:solidFill>
                  <a:srgbClr val="395ced"/>
                </a:solidFill>
                <a:latin typeface="QFCCQN+Montserrat-Italic"/>
                <a:cs typeface="QFCCQN+Montserrat-Italic"/>
              </a:rPr>
              <a:t>semaines</a:t>
            </a:r>
            <a:r>
              <a:rPr dirty="0" sz="800">
                <a:solidFill>
                  <a:srgbClr val="395ced"/>
                </a:solidFill>
                <a:latin typeface="QFCCQN+Montserrat-Italic"/>
                <a:cs typeface="QFCCQN+Montserrat-Italic"/>
              </a:rPr>
              <a:t> </a:t>
            </a:r>
            <a:r>
              <a:rPr dirty="0" sz="800">
                <a:solidFill>
                  <a:srgbClr val="395ced"/>
                </a:solidFill>
                <a:latin typeface="QFCCQN+Montserrat-Italic"/>
                <a:cs typeface="QFCCQN+Montserrat-Italic"/>
              </a:rPr>
              <a:t>-</a:t>
            </a:r>
            <a:r>
              <a:rPr dirty="0" sz="800">
                <a:solidFill>
                  <a:srgbClr val="395ced"/>
                </a:solidFill>
                <a:latin typeface="QFCCQN+Montserrat-Italic"/>
                <a:cs typeface="QFCCQN+Montserrat-Italic"/>
              </a:rPr>
              <a:t> </a:t>
            </a:r>
            <a:r>
              <a:rPr dirty="0" sz="800">
                <a:solidFill>
                  <a:srgbClr val="395ced"/>
                </a:solidFill>
                <a:latin typeface="QFCCQN+Montserrat-Italic"/>
                <a:cs typeface="QFCCQN+Montserrat-Italic"/>
              </a:rPr>
              <a:t>de</a:t>
            </a:r>
            <a:r>
              <a:rPr dirty="0" sz="800">
                <a:solidFill>
                  <a:srgbClr val="395ced"/>
                </a:solidFill>
                <a:latin typeface="QFCCQN+Montserrat-Italic"/>
                <a:cs typeface="QFCCQN+Montserrat-Italic"/>
              </a:rPr>
              <a:t> </a:t>
            </a:r>
            <a:r>
              <a:rPr dirty="0" sz="800">
                <a:solidFill>
                  <a:srgbClr val="395ced"/>
                </a:solidFill>
                <a:latin typeface="QFCCQN+Montserrat-Italic"/>
                <a:cs typeface="QFCCQN+Montserrat-Italic"/>
              </a:rPr>
              <a:t>5h30</a:t>
            </a:r>
            <a:r>
              <a:rPr dirty="0" sz="800">
                <a:solidFill>
                  <a:srgbClr val="395ced"/>
                </a:solidFill>
                <a:latin typeface="QFCCQN+Montserrat-Italic"/>
                <a:cs typeface="QFCCQN+Montserrat-Italic"/>
              </a:rPr>
              <a:t> </a:t>
            </a:r>
            <a:r>
              <a:rPr dirty="0" sz="800">
                <a:solidFill>
                  <a:srgbClr val="395ced"/>
                </a:solidFill>
                <a:latin typeface="QFCCQN+Montserrat-Italic"/>
                <a:cs typeface="QFCCQN+Montserrat-Italic"/>
              </a:rPr>
              <a:t>à</a:t>
            </a:r>
            <a:r>
              <a:rPr dirty="0" sz="800">
                <a:solidFill>
                  <a:srgbClr val="395ced"/>
                </a:solidFill>
                <a:latin typeface="QFCCQN+Montserrat-Italic"/>
                <a:cs typeface="QFCCQN+Montserrat-Italic"/>
              </a:rPr>
              <a:t> </a:t>
            </a:r>
            <a:r>
              <a:rPr dirty="0" sz="800">
                <a:solidFill>
                  <a:srgbClr val="395ced"/>
                </a:solidFill>
                <a:latin typeface="QFCCQN+Montserrat-Italic"/>
                <a:cs typeface="QFCCQN+Montserrat-Italic"/>
              </a:rPr>
              <a:t>6h30</a:t>
            </a:r>
            <a:r>
              <a:rPr dirty="0" sz="800">
                <a:solidFill>
                  <a:srgbClr val="395ced"/>
                </a:solidFill>
                <a:latin typeface="QFCCQN+Montserrat-Italic"/>
                <a:cs typeface="QFCCQN+Montserrat-Italic"/>
              </a:rPr>
              <a:t> </a:t>
            </a:r>
            <a:r>
              <a:rPr dirty="0" sz="800">
                <a:solidFill>
                  <a:srgbClr val="395ced"/>
                </a:solidFill>
                <a:latin typeface="QFCCQN+Montserrat-Italic"/>
                <a:cs typeface="QFCCQN+Montserrat-Italic"/>
              </a:rPr>
              <a:t>-</a:t>
            </a:r>
            <a:r>
              <a:rPr dirty="0" sz="800">
                <a:solidFill>
                  <a:srgbClr val="395ced"/>
                </a:solidFill>
                <a:latin typeface="QFCCQN+Montserrat-Italic"/>
                <a:cs typeface="QFCCQN+Montserrat-Italic"/>
              </a:rPr>
              <a:t> </a:t>
            </a:r>
            <a:r>
              <a:rPr dirty="0" sz="800">
                <a:solidFill>
                  <a:srgbClr val="395ced"/>
                </a:solidFill>
                <a:latin typeface="QFCCQN+Montserrat-Italic"/>
                <a:cs typeface="QFCCQN+Montserrat-Italic"/>
              </a:rPr>
              <a:t>tous</a:t>
            </a:r>
            <a:r>
              <a:rPr dirty="0" sz="800">
                <a:solidFill>
                  <a:srgbClr val="395ced"/>
                </a:solidFill>
                <a:latin typeface="QFCCQN+Montserrat-Italic"/>
                <a:cs typeface="QFCCQN+Montserrat-Italic"/>
              </a:rPr>
              <a:t> </a:t>
            </a:r>
            <a:r>
              <a:rPr dirty="0" sz="800">
                <a:solidFill>
                  <a:srgbClr val="395ced"/>
                </a:solidFill>
                <a:latin typeface="QFCCQN+Montserrat-Italic"/>
                <a:cs typeface="QFCCQN+Montserrat-Italic"/>
              </a:rPr>
              <a:t>les</a:t>
            </a:r>
          </a:p>
          <a:p>
            <a:pPr marL="0" marR="0">
              <a:lnSpc>
                <a:spcPts val="975"/>
              </a:lnSpc>
              <a:spcBef>
                <a:spcPts val="222"/>
              </a:spcBef>
              <a:spcAft>
                <a:spcPts val="0"/>
              </a:spcAft>
            </a:pPr>
            <a:r>
              <a:rPr dirty="0" sz="800">
                <a:solidFill>
                  <a:srgbClr val="395ced"/>
                </a:solidFill>
                <a:latin typeface="QFCCQN+Montserrat-Italic"/>
                <a:cs typeface="QFCCQN+Montserrat-Italic"/>
              </a:rPr>
              <a:t>jours</a:t>
            </a:r>
            <a:r>
              <a:rPr dirty="0" sz="800">
                <a:solidFill>
                  <a:srgbClr val="395ced"/>
                </a:solidFill>
                <a:latin typeface="QFCCQN+Montserrat-Italic"/>
                <a:cs typeface="QFCCQN+Montserrat-Italic"/>
              </a:rPr>
              <a:t> </a:t>
            </a:r>
            <a:r>
              <a:rPr dirty="0" sz="800">
                <a:solidFill>
                  <a:srgbClr val="395ced"/>
                </a:solidFill>
                <a:latin typeface="QFCCQN+Montserrat-Italic"/>
                <a:cs typeface="QFCCQN+Montserrat-Italic"/>
              </a:rPr>
              <a:t>de</a:t>
            </a:r>
            <a:r>
              <a:rPr dirty="0" sz="800">
                <a:solidFill>
                  <a:srgbClr val="395ced"/>
                </a:solidFill>
                <a:latin typeface="QFCCQN+Montserrat-Italic"/>
                <a:cs typeface="QFCCQN+Montserrat-Italic"/>
              </a:rPr>
              <a:t> </a:t>
            </a:r>
            <a:r>
              <a:rPr dirty="0" sz="800">
                <a:solidFill>
                  <a:srgbClr val="395ced"/>
                </a:solidFill>
                <a:latin typeface="QFCCQN+Montserrat-Italic"/>
                <a:cs typeface="QFCCQN+Montserrat-Italic"/>
              </a:rPr>
              <a:t>la</a:t>
            </a:r>
            <a:r>
              <a:rPr dirty="0" sz="800">
                <a:solidFill>
                  <a:srgbClr val="395ced"/>
                </a:solidFill>
                <a:latin typeface="QFCCQN+Montserrat-Italic"/>
                <a:cs typeface="QFCCQN+Montserrat-Italic"/>
              </a:rPr>
              <a:t> </a:t>
            </a:r>
            <a:r>
              <a:rPr dirty="0" sz="800">
                <a:solidFill>
                  <a:srgbClr val="395ced"/>
                </a:solidFill>
                <a:latin typeface="QFCCQN+Montserrat-Italic"/>
                <a:cs typeface="QFCCQN+Montserrat-Italic"/>
              </a:rPr>
              <a:t>semaine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).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Vous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pouvez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6008749" y="3710809"/>
            <a:ext cx="2220874" cy="1619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975"/>
              </a:lnSpc>
              <a:spcBef>
                <a:spcPts val="0"/>
              </a:spcBef>
              <a:spcAft>
                <a:spcPts val="0"/>
              </a:spcAft>
            </a:pP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sélectionner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une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date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de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début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et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de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fin.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6008749" y="4049486"/>
            <a:ext cx="2219985" cy="63743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975"/>
              </a:lnSpc>
              <a:spcBef>
                <a:spcPts val="0"/>
              </a:spcBef>
              <a:spcAft>
                <a:spcPts val="0"/>
              </a:spcAft>
            </a:pP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Pour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finir,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l’étape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 spc="25">
                <a:solidFill>
                  <a:srgbClr val="000000"/>
                </a:solidFill>
                <a:latin typeface="OBQRAF+Montserrat-Regular"/>
                <a:cs typeface="OBQRAF+Montserrat-Regular"/>
              </a:rPr>
              <a:t>(</a:t>
            </a:r>
            <a:r>
              <a:rPr dirty="0" sz="800">
                <a:solidFill>
                  <a:srgbClr val="000000"/>
                </a:solidFill>
                <a:latin typeface="QFCCQN+Montserrat-Italic"/>
                <a:cs typeface="QFCCQN+Montserrat-Italic"/>
              </a:rPr>
              <a:t>il</a:t>
            </a:r>
            <a:r>
              <a:rPr dirty="0" sz="800">
                <a:solidFill>
                  <a:srgbClr val="000000"/>
                </a:solidFill>
                <a:latin typeface="QFCCQN+Montserrat-Italic"/>
                <a:cs typeface="QFCCQN+Montserrat-Italic"/>
              </a:rPr>
              <a:t> </a:t>
            </a:r>
            <a:r>
              <a:rPr dirty="0" sz="800">
                <a:solidFill>
                  <a:srgbClr val="000000"/>
                </a:solidFill>
                <a:latin typeface="QFCCQN+Montserrat-Italic"/>
                <a:cs typeface="QFCCQN+Montserrat-Italic"/>
              </a:rPr>
              <a:t>peut</a:t>
            </a:r>
            <a:r>
              <a:rPr dirty="0" sz="800">
                <a:solidFill>
                  <a:srgbClr val="000000"/>
                </a:solidFill>
                <a:latin typeface="QFCCQN+Montserrat-Italic"/>
                <a:cs typeface="QFCCQN+Montserrat-Italic"/>
              </a:rPr>
              <a:t> </a:t>
            </a:r>
            <a:r>
              <a:rPr dirty="0" sz="800">
                <a:solidFill>
                  <a:srgbClr val="000000"/>
                </a:solidFill>
                <a:latin typeface="QFCCQN+Montserrat-Italic"/>
                <a:cs typeface="QFCCQN+Montserrat-Italic"/>
              </a:rPr>
              <a:t>y</a:t>
            </a:r>
            <a:r>
              <a:rPr dirty="0" sz="800">
                <a:solidFill>
                  <a:srgbClr val="000000"/>
                </a:solidFill>
                <a:latin typeface="QFCCQN+Montserrat-Italic"/>
                <a:cs typeface="QFCCQN+Montserrat-Italic"/>
              </a:rPr>
              <a:t> </a:t>
            </a:r>
            <a:r>
              <a:rPr dirty="0" sz="800">
                <a:solidFill>
                  <a:srgbClr val="000000"/>
                </a:solidFill>
                <a:latin typeface="QFCCQN+Montserrat-Italic"/>
                <a:cs typeface="QFCCQN+Montserrat-Italic"/>
              </a:rPr>
              <a:t>en</a:t>
            </a:r>
            <a:r>
              <a:rPr dirty="0" sz="800">
                <a:solidFill>
                  <a:srgbClr val="000000"/>
                </a:solidFill>
                <a:latin typeface="QFCCQN+Montserrat-Italic"/>
                <a:cs typeface="QFCCQN+Montserrat-Italic"/>
              </a:rPr>
              <a:t> </a:t>
            </a:r>
            <a:r>
              <a:rPr dirty="0" sz="800">
                <a:solidFill>
                  <a:srgbClr val="000000"/>
                </a:solidFill>
                <a:latin typeface="QFCCQN+Montserrat-Italic"/>
                <a:cs typeface="QFCCQN+Montserrat-Italic"/>
              </a:rPr>
              <a:t>avoir</a:t>
            </a:r>
          </a:p>
          <a:p>
            <a:pPr marL="0" marR="0">
              <a:lnSpc>
                <a:spcPts val="975"/>
              </a:lnSpc>
              <a:spcBef>
                <a:spcPts val="222"/>
              </a:spcBef>
              <a:spcAft>
                <a:spcPts val="0"/>
              </a:spcAft>
            </a:pPr>
            <a:r>
              <a:rPr dirty="0" sz="800">
                <a:solidFill>
                  <a:srgbClr val="000000"/>
                </a:solidFill>
                <a:latin typeface="QFCCQN+Montserrat-Italic"/>
                <a:cs typeface="QFCCQN+Montserrat-Italic"/>
              </a:rPr>
              <a:t>plusieurs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)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doit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être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insérée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dans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la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ronde</a:t>
            </a:r>
          </a:p>
          <a:p>
            <a:pPr marL="0" marR="0">
              <a:lnSpc>
                <a:spcPts val="975"/>
              </a:lnSpc>
              <a:spcBef>
                <a:spcPts val="272"/>
              </a:spcBef>
              <a:spcAft>
                <a:spcPts val="0"/>
              </a:spcAft>
            </a:pP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(</a:t>
            </a:r>
            <a:r>
              <a:rPr dirty="0" sz="800">
                <a:solidFill>
                  <a:srgbClr val="395ced"/>
                </a:solidFill>
                <a:latin typeface="QFCCQN+Montserrat-Italic"/>
                <a:cs typeface="QFCCQN+Montserrat-Italic"/>
              </a:rPr>
              <a:t>ex</a:t>
            </a:r>
            <a:r>
              <a:rPr dirty="0" sz="800">
                <a:solidFill>
                  <a:srgbClr val="395ced"/>
                </a:solidFill>
                <a:latin typeface="QFCCQN+Montserrat-Italic"/>
                <a:cs typeface="QFCCQN+Montserrat-Italic"/>
              </a:rPr>
              <a:t> </a:t>
            </a:r>
            <a:r>
              <a:rPr dirty="0" sz="800">
                <a:solidFill>
                  <a:srgbClr val="395ced"/>
                </a:solidFill>
                <a:latin typeface="QFCCQN+Montserrat-Italic"/>
                <a:cs typeface="QFCCQN+Montserrat-Italic"/>
              </a:rPr>
              <a:t>:</a:t>
            </a:r>
            <a:r>
              <a:rPr dirty="0" sz="800">
                <a:solidFill>
                  <a:srgbClr val="395ced"/>
                </a:solidFill>
                <a:latin typeface="QFCCQN+Montserrat-Italic"/>
                <a:cs typeface="QFCCQN+Montserrat-Italic"/>
              </a:rPr>
              <a:t> </a:t>
            </a:r>
            <a:r>
              <a:rPr dirty="0" sz="800">
                <a:solidFill>
                  <a:srgbClr val="395ced"/>
                </a:solidFill>
                <a:latin typeface="QFCCQN+Montserrat-Italic"/>
                <a:cs typeface="QFCCQN+Montserrat-Italic"/>
              </a:rPr>
              <a:t>le</a:t>
            </a:r>
            <a:r>
              <a:rPr dirty="0" sz="800">
                <a:solidFill>
                  <a:srgbClr val="395ced"/>
                </a:solidFill>
                <a:latin typeface="QFCCQN+Montserrat-Italic"/>
                <a:cs typeface="QFCCQN+Montserrat-Italic"/>
              </a:rPr>
              <a:t> </a:t>
            </a:r>
            <a:r>
              <a:rPr dirty="0" sz="800">
                <a:solidFill>
                  <a:srgbClr val="395ced"/>
                </a:solidFill>
                <a:latin typeface="QFCCQN+Montserrat-Italic"/>
                <a:cs typeface="QFCCQN+Montserrat-Italic"/>
              </a:rPr>
              <a:t>bouton</a:t>
            </a:r>
            <a:r>
              <a:rPr dirty="0" sz="800">
                <a:solidFill>
                  <a:srgbClr val="395ced"/>
                </a:solidFill>
                <a:latin typeface="QFCCQN+Montserrat-Italic"/>
                <a:cs typeface="QFCCQN+Montserrat-Italic"/>
              </a:rPr>
              <a:t> </a:t>
            </a:r>
            <a:r>
              <a:rPr dirty="0" sz="800">
                <a:solidFill>
                  <a:srgbClr val="395ced"/>
                </a:solidFill>
                <a:latin typeface="QFCCQN+Montserrat-Italic"/>
                <a:cs typeface="QFCCQN+Montserrat-Italic"/>
              </a:rPr>
              <a:t>connecté</a:t>
            </a:r>
            <a:r>
              <a:rPr dirty="0" sz="800">
                <a:solidFill>
                  <a:srgbClr val="395ced"/>
                </a:solidFill>
                <a:latin typeface="QFCCQN+Montserrat-Italic"/>
                <a:cs typeface="QFCCQN+Montserrat-Italic"/>
              </a:rPr>
              <a:t> </a:t>
            </a:r>
            <a:r>
              <a:rPr dirty="0" sz="800">
                <a:solidFill>
                  <a:srgbClr val="395ced"/>
                </a:solidFill>
                <a:latin typeface="QFCCQN+Montserrat-Italic"/>
                <a:cs typeface="QFCCQN+Montserrat-Italic"/>
              </a:rPr>
              <a:t>permettra</a:t>
            </a:r>
            <a:r>
              <a:rPr dirty="0" sz="800">
                <a:solidFill>
                  <a:srgbClr val="395ced"/>
                </a:solidFill>
                <a:latin typeface="QFCCQN+Montserrat-Italic"/>
                <a:cs typeface="QFCCQN+Montserrat-Italic"/>
              </a:rPr>
              <a:t> </a:t>
            </a:r>
            <a:r>
              <a:rPr dirty="0" sz="800">
                <a:solidFill>
                  <a:srgbClr val="395ced"/>
                </a:solidFill>
                <a:latin typeface="QFCCQN+Montserrat-Italic"/>
                <a:cs typeface="QFCCQN+Montserrat-Italic"/>
              </a:rPr>
              <a:t>à</a:t>
            </a:r>
          </a:p>
          <a:p>
            <a:pPr marL="0" marR="0">
              <a:lnSpc>
                <a:spcPts val="975"/>
              </a:lnSpc>
              <a:spcBef>
                <a:spcPts val="222"/>
              </a:spcBef>
              <a:spcAft>
                <a:spcPts val="0"/>
              </a:spcAft>
            </a:pPr>
            <a:r>
              <a:rPr dirty="0" sz="800">
                <a:solidFill>
                  <a:srgbClr val="395ced"/>
                </a:solidFill>
                <a:latin typeface="QFCCQN+Montserrat-Italic"/>
                <a:cs typeface="QFCCQN+Montserrat-Italic"/>
              </a:rPr>
              <a:t>l’agent</a:t>
            </a:r>
            <a:r>
              <a:rPr dirty="0" sz="800">
                <a:solidFill>
                  <a:srgbClr val="395ced"/>
                </a:solidFill>
                <a:latin typeface="QFCCQN+Montserrat-Italic"/>
                <a:cs typeface="QFCCQN+Montserrat-Italic"/>
              </a:rPr>
              <a:t> </a:t>
            </a:r>
            <a:r>
              <a:rPr dirty="0" sz="800">
                <a:solidFill>
                  <a:srgbClr val="395ced"/>
                </a:solidFill>
                <a:latin typeface="QFCCQN+Montserrat-Italic"/>
                <a:cs typeface="QFCCQN+Montserrat-Italic"/>
              </a:rPr>
              <a:t>de</a:t>
            </a:r>
            <a:r>
              <a:rPr dirty="0" sz="800">
                <a:solidFill>
                  <a:srgbClr val="395ced"/>
                </a:solidFill>
                <a:latin typeface="QFCCQN+Montserrat-Italic"/>
                <a:cs typeface="QFCCQN+Montserrat-Italic"/>
              </a:rPr>
              <a:t> </a:t>
            </a:r>
            <a:r>
              <a:rPr dirty="0" sz="800">
                <a:solidFill>
                  <a:srgbClr val="395ced"/>
                </a:solidFill>
                <a:latin typeface="QFCCQN+Montserrat-Italic"/>
                <a:cs typeface="QFCCQN+Montserrat-Italic"/>
              </a:rPr>
              <a:t>valider</a:t>
            </a:r>
            <a:r>
              <a:rPr dirty="0" sz="800">
                <a:solidFill>
                  <a:srgbClr val="395ced"/>
                </a:solidFill>
                <a:latin typeface="QFCCQN+Montserrat-Italic"/>
                <a:cs typeface="QFCCQN+Montserrat-Italic"/>
              </a:rPr>
              <a:t> </a:t>
            </a:r>
            <a:r>
              <a:rPr dirty="0" sz="800">
                <a:solidFill>
                  <a:srgbClr val="395ced"/>
                </a:solidFill>
                <a:latin typeface="QFCCQN+Montserrat-Italic"/>
                <a:cs typeface="QFCCQN+Montserrat-Italic"/>
              </a:rPr>
              <a:t>son</a:t>
            </a:r>
            <a:r>
              <a:rPr dirty="0" sz="800">
                <a:solidFill>
                  <a:srgbClr val="395ced"/>
                </a:solidFill>
                <a:latin typeface="QFCCQN+Montserrat-Italic"/>
                <a:cs typeface="QFCCQN+Montserrat-Italic"/>
              </a:rPr>
              <a:t> </a:t>
            </a:r>
            <a:r>
              <a:rPr dirty="0" sz="800">
                <a:solidFill>
                  <a:srgbClr val="395ced"/>
                </a:solidFill>
                <a:latin typeface="QFCCQN+Montserrat-Italic"/>
                <a:cs typeface="QFCCQN+Montserrat-Italic"/>
              </a:rPr>
              <a:t>arrivée</a:t>
            </a:r>
            <a:r>
              <a:rPr dirty="0" sz="800">
                <a:solidFill>
                  <a:srgbClr val="000000"/>
                </a:solidFill>
                <a:latin typeface="OBQRAF+Montserrat-Regular"/>
                <a:cs typeface="OBQRAF+Montserrat-Regular"/>
              </a:rPr>
              <a:t>).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8407331" y="4913430"/>
            <a:ext cx="567690" cy="2032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00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HKSACR+Calistoga-Regular"/>
                <a:cs typeface="HKSACR+Calistoga-Regular"/>
              </a:rPr>
              <a:t>06</a:t>
            </a:r>
            <a:r>
              <a:rPr dirty="0" sz="1000">
                <a:solidFill>
                  <a:srgbClr val="000000"/>
                </a:solidFill>
                <a:latin typeface="HKSACR+Calistoga-Regular"/>
                <a:cs typeface="HKSACR+Calistoga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HKSACR+Calistoga-Regular"/>
                <a:cs typeface="HKSACR+Calistoga-Regular"/>
              </a:rPr>
              <a:t>/</a:t>
            </a:r>
            <a:r>
              <a:rPr dirty="0" sz="1000">
                <a:solidFill>
                  <a:srgbClr val="000000"/>
                </a:solidFill>
                <a:latin typeface="HKSACR+Calistoga-Regular"/>
                <a:cs typeface="HKSACR+Calistoga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HKSACR+Calistoga-Regular"/>
                <a:cs typeface="HKSACR+Calistoga-Regular"/>
              </a:rPr>
              <a:t>19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307225" y="4952950"/>
            <a:ext cx="1086962" cy="13098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731"/>
              </a:lnSpc>
              <a:spcBef>
                <a:spcPts val="0"/>
              </a:spcBef>
              <a:spcAft>
                <a:spcPts val="0"/>
              </a:spcAft>
            </a:pPr>
            <a:r>
              <a:rPr dirty="0" sz="600">
                <a:solidFill>
                  <a:srgbClr val="000000"/>
                </a:solidFill>
                <a:latin typeface="OBQRAF+Montserrat-Regular"/>
                <a:cs typeface="OBQRAF+Montserrat-Regular"/>
              </a:rPr>
              <a:t>Confidentiel</a:t>
            </a:r>
            <a:r>
              <a:rPr dirty="0" sz="6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600">
                <a:solidFill>
                  <a:srgbClr val="000000"/>
                </a:solidFill>
                <a:latin typeface="OBQRAF+Montserrat-Regular"/>
                <a:cs typeface="OBQRAF+Montserrat-Regular"/>
              </a:rPr>
              <a:t>|</a:t>
            </a:r>
            <a:r>
              <a:rPr dirty="0" sz="6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600">
                <a:solidFill>
                  <a:srgbClr val="000000"/>
                </a:solidFill>
                <a:latin typeface="OBQRAF+Montserrat-Regular"/>
                <a:cs typeface="OBQRAF+Montserrat-Regular"/>
              </a:rPr>
              <a:t>MerciYanis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822774" y="335661"/>
            <a:ext cx="3992372" cy="3683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600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Cahier</a:t>
            </a: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 </a:t>
            </a: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de</a:t>
            </a: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 </a:t>
            </a: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liaison</a:t>
            </a: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 </a:t>
            </a: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avec</a:t>
            </a: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 </a:t>
            </a: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votre</a:t>
            </a: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 </a:t>
            </a: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client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06724" y="962600"/>
            <a:ext cx="4793436" cy="22387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462"/>
              </a:lnSpc>
              <a:spcBef>
                <a:spcPts val="0"/>
              </a:spcBef>
              <a:spcAft>
                <a:spcPts val="0"/>
              </a:spcAft>
            </a:pPr>
            <a:r>
              <a:rPr dirty="0" sz="1200" b="1">
                <a:solidFill>
                  <a:srgbClr val="ffffff"/>
                </a:solidFill>
                <a:latin typeface="KRFGAK+Montserrat-Bold"/>
                <a:cs typeface="KRFGAK+Montserrat-Bold"/>
              </a:rPr>
              <a:t>Communiquer</a:t>
            </a:r>
            <a:r>
              <a:rPr dirty="0" sz="12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200" b="1">
                <a:solidFill>
                  <a:srgbClr val="ffffff"/>
                </a:solidFill>
                <a:latin typeface="KRFGAK+Montserrat-Bold"/>
                <a:cs typeface="KRFGAK+Montserrat-Bold"/>
              </a:rPr>
              <a:t>et</a:t>
            </a:r>
            <a:r>
              <a:rPr dirty="0" sz="12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200" b="1">
                <a:solidFill>
                  <a:srgbClr val="ffffff"/>
                </a:solidFill>
                <a:latin typeface="KRFGAK+Montserrat-Bold"/>
                <a:cs typeface="KRFGAK+Montserrat-Bold"/>
              </a:rPr>
              <a:t>tracer</a:t>
            </a:r>
            <a:r>
              <a:rPr dirty="0" sz="12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200" b="1">
                <a:solidFill>
                  <a:srgbClr val="ffffff"/>
                </a:solidFill>
                <a:latin typeface="KRFGAK+Montserrat-Bold"/>
                <a:cs typeface="KRFGAK+Montserrat-Bold"/>
              </a:rPr>
              <a:t>toutes</a:t>
            </a:r>
            <a:r>
              <a:rPr dirty="0" sz="12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200" b="1">
                <a:solidFill>
                  <a:srgbClr val="ffffff"/>
                </a:solidFill>
                <a:latin typeface="KRFGAK+Montserrat-Bold"/>
                <a:cs typeface="KRFGAK+Montserrat-Bold"/>
              </a:rPr>
              <a:t>les</a:t>
            </a:r>
            <a:r>
              <a:rPr dirty="0" sz="12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200" b="1">
                <a:solidFill>
                  <a:srgbClr val="ffffff"/>
                </a:solidFill>
                <a:latin typeface="KRFGAK+Montserrat-Bold"/>
                <a:cs typeface="KRFGAK+Montserrat-Bold"/>
              </a:rPr>
              <a:t>demandes</a:t>
            </a:r>
            <a:r>
              <a:rPr dirty="0" sz="12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200" b="1">
                <a:solidFill>
                  <a:srgbClr val="ffffff"/>
                </a:solidFill>
                <a:latin typeface="KRFGAK+Montserrat-Bold"/>
                <a:cs typeface="KRFGAK+Montserrat-Bold"/>
              </a:rPr>
              <a:t>particulières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6210850" y="2104539"/>
            <a:ext cx="1453997" cy="58257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9050" marR="0">
              <a:lnSpc>
                <a:spcPts val="975"/>
              </a:lnSpc>
              <a:spcBef>
                <a:spcPts val="0"/>
              </a:spcBef>
              <a:spcAft>
                <a:spcPts val="0"/>
              </a:spcAft>
            </a:pPr>
            <a:r>
              <a:rPr dirty="0" sz="800">
                <a:solidFill>
                  <a:srgbClr val="353c3a"/>
                </a:solidFill>
                <a:latin typeface="OBQRAF+Montserrat-Regular"/>
                <a:cs typeface="OBQRAF+Montserrat-Regular"/>
              </a:rPr>
              <a:t>Remontées</a:t>
            </a:r>
            <a:r>
              <a:rPr dirty="0" sz="800">
                <a:solidFill>
                  <a:srgbClr val="353c3a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353c3a"/>
                </a:solidFill>
                <a:latin typeface="OBQRAF+Montserrat-Regular"/>
                <a:cs typeface="OBQRAF+Montserrat-Regular"/>
              </a:rPr>
              <a:t>de</a:t>
            </a:r>
            <a:r>
              <a:rPr dirty="0" sz="800">
                <a:solidFill>
                  <a:srgbClr val="353c3a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353c3a"/>
                </a:solidFill>
                <a:latin typeface="OBQRAF+Montserrat-Regular"/>
                <a:cs typeface="OBQRAF+Montserrat-Regular"/>
              </a:rPr>
              <a:t>toutes</a:t>
            </a:r>
            <a:r>
              <a:rPr dirty="0" sz="800">
                <a:solidFill>
                  <a:srgbClr val="353c3a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353c3a"/>
                </a:solidFill>
                <a:latin typeface="OBQRAF+Montserrat-Regular"/>
                <a:cs typeface="OBQRAF+Montserrat-Regular"/>
              </a:rPr>
              <a:t>les</a:t>
            </a:r>
          </a:p>
          <a:p>
            <a:pPr marL="0" marR="0">
              <a:lnSpc>
                <a:spcPts val="975"/>
              </a:lnSpc>
              <a:spcBef>
                <a:spcPts val="128"/>
              </a:spcBef>
              <a:spcAft>
                <a:spcPts val="0"/>
              </a:spcAft>
            </a:pPr>
            <a:r>
              <a:rPr dirty="0" sz="800">
                <a:solidFill>
                  <a:srgbClr val="353c3a"/>
                </a:solidFill>
                <a:latin typeface="OBQRAF+Montserrat-Regular"/>
                <a:cs typeface="OBQRAF+Montserrat-Regular"/>
              </a:rPr>
              <a:t>anomalies</a:t>
            </a:r>
            <a:r>
              <a:rPr dirty="0" sz="800">
                <a:solidFill>
                  <a:srgbClr val="353c3a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353c3a"/>
                </a:solidFill>
                <a:latin typeface="OBQRAF+Montserrat-Regular"/>
                <a:cs typeface="OBQRAF+Montserrat-Regular"/>
              </a:rPr>
              <a:t>(centralisation,</a:t>
            </a:r>
          </a:p>
          <a:p>
            <a:pPr marL="12700" marR="0">
              <a:lnSpc>
                <a:spcPts val="975"/>
              </a:lnSpc>
              <a:spcBef>
                <a:spcPts val="128"/>
              </a:spcBef>
              <a:spcAft>
                <a:spcPts val="0"/>
              </a:spcAft>
            </a:pPr>
            <a:r>
              <a:rPr dirty="0" sz="800">
                <a:solidFill>
                  <a:srgbClr val="353c3a"/>
                </a:solidFill>
                <a:latin typeface="OBQRAF+Montserrat-Regular"/>
                <a:cs typeface="OBQRAF+Montserrat-Regular"/>
              </a:rPr>
              <a:t>gestion,</a:t>
            </a:r>
            <a:r>
              <a:rPr dirty="0" sz="800">
                <a:solidFill>
                  <a:srgbClr val="353c3a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353c3a"/>
                </a:solidFill>
                <a:latin typeface="OBQRAF+Montserrat-Regular"/>
                <a:cs typeface="OBQRAF+Montserrat-Regular"/>
              </a:rPr>
              <a:t>priorisation…).</a:t>
            </a:r>
            <a:r>
              <a:rPr dirty="0" sz="800">
                <a:solidFill>
                  <a:srgbClr val="353c3a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353c3a"/>
                </a:solidFill>
                <a:latin typeface="OBQRAF+Montserrat-Regular"/>
                <a:cs typeface="OBQRAF+Montserrat-Regular"/>
              </a:rPr>
              <a:t>La</a:t>
            </a:r>
          </a:p>
          <a:p>
            <a:pPr marL="79375" marR="0">
              <a:lnSpc>
                <a:spcPts val="975"/>
              </a:lnSpc>
              <a:spcBef>
                <a:spcPts val="128"/>
              </a:spcBef>
              <a:spcAft>
                <a:spcPts val="0"/>
              </a:spcAft>
            </a:pPr>
            <a:r>
              <a:rPr dirty="0" sz="800">
                <a:solidFill>
                  <a:srgbClr val="353c3a"/>
                </a:solidFill>
                <a:latin typeface="OBQRAF+Montserrat-Regular"/>
                <a:cs typeface="OBQRAF+Montserrat-Regular"/>
              </a:rPr>
              <a:t>plateforme</a:t>
            </a:r>
            <a:r>
              <a:rPr dirty="0" sz="800">
                <a:solidFill>
                  <a:srgbClr val="353c3a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353c3a"/>
                </a:solidFill>
                <a:latin typeface="OBQRAF+Montserrat-Regular"/>
                <a:cs typeface="OBQRAF+Montserrat-Regular"/>
              </a:rPr>
              <a:t>devient</a:t>
            </a:r>
            <a:r>
              <a:rPr dirty="0" sz="800">
                <a:solidFill>
                  <a:srgbClr val="353c3a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353c3a"/>
                </a:solidFill>
                <a:latin typeface="OBQRAF+Montserrat-Regular"/>
                <a:cs typeface="OBQRAF+Montserrat-Regular"/>
              </a:rPr>
              <a:t>un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6180687" y="2665371"/>
            <a:ext cx="1509026" cy="1619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975"/>
              </a:lnSpc>
              <a:spcBef>
                <a:spcPts val="0"/>
              </a:spcBef>
              <a:spcAft>
                <a:spcPts val="0"/>
              </a:spcAft>
            </a:pPr>
            <a:r>
              <a:rPr dirty="0" sz="800">
                <a:solidFill>
                  <a:srgbClr val="353c3a"/>
                </a:solidFill>
                <a:latin typeface="OBQRAF+Montserrat-Regular"/>
                <a:cs typeface="OBQRAF+Montserrat-Regular"/>
              </a:rPr>
              <a:t>véritable</a:t>
            </a:r>
            <a:r>
              <a:rPr dirty="0" sz="800" spc="11">
                <a:solidFill>
                  <a:srgbClr val="353c3a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 b="1">
                <a:solidFill>
                  <a:srgbClr val="395ced"/>
                </a:solidFill>
                <a:latin typeface="KRFGAK+Montserrat-Bold"/>
                <a:cs typeface="KRFGAK+Montserrat-Bold"/>
              </a:rPr>
              <a:t>cahier</a:t>
            </a:r>
            <a:r>
              <a:rPr dirty="0" sz="800" b="1">
                <a:solidFill>
                  <a:srgbClr val="395ced"/>
                </a:solidFill>
                <a:latin typeface="KRFGAK+Montserrat-Bold"/>
                <a:cs typeface="KRFGAK+Montserrat-Bold"/>
              </a:rPr>
              <a:t> </a:t>
            </a:r>
            <a:r>
              <a:rPr dirty="0" sz="800" b="1">
                <a:solidFill>
                  <a:srgbClr val="395ced"/>
                </a:solidFill>
                <a:latin typeface="KRFGAK+Montserrat-Bold"/>
                <a:cs typeface="KRFGAK+Montserrat-Bold"/>
              </a:rPr>
              <a:t>de</a:t>
            </a:r>
            <a:r>
              <a:rPr dirty="0" sz="800" b="1">
                <a:solidFill>
                  <a:srgbClr val="395ced"/>
                </a:solidFill>
                <a:latin typeface="KRFGAK+Montserrat-Bold"/>
                <a:cs typeface="KRFGAK+Montserrat-Bold"/>
              </a:rPr>
              <a:t> </a:t>
            </a:r>
            <a:r>
              <a:rPr dirty="0" sz="800" b="1">
                <a:solidFill>
                  <a:srgbClr val="395ced"/>
                </a:solidFill>
                <a:latin typeface="KRFGAK+Montserrat-Bold"/>
                <a:cs typeface="KRFGAK+Montserrat-Bold"/>
              </a:rPr>
              <a:t>liaison</a:t>
            </a:r>
            <a:r>
              <a:rPr dirty="0" sz="800">
                <a:solidFill>
                  <a:srgbClr val="353c3a"/>
                </a:solidFill>
                <a:latin typeface="OBQRAF+Montserrat-Regular"/>
                <a:cs typeface="OBQRAF+Montserrat-Regular"/>
              </a:rPr>
              <a:t>.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6075131" y="3855764"/>
            <a:ext cx="1690522" cy="72278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40481" marR="0">
              <a:lnSpc>
                <a:spcPts val="975"/>
              </a:lnSpc>
              <a:spcBef>
                <a:spcPts val="0"/>
              </a:spcBef>
              <a:spcAft>
                <a:spcPts val="0"/>
              </a:spcAft>
            </a:pPr>
            <a:r>
              <a:rPr dirty="0" sz="800">
                <a:solidFill>
                  <a:srgbClr val="353c3a"/>
                </a:solidFill>
                <a:latin typeface="OBQRAF+Montserrat-Regular"/>
                <a:cs typeface="OBQRAF+Montserrat-Regular"/>
              </a:rPr>
              <a:t>Toutes</a:t>
            </a:r>
            <a:r>
              <a:rPr dirty="0" sz="800">
                <a:solidFill>
                  <a:srgbClr val="353c3a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353c3a"/>
                </a:solidFill>
                <a:latin typeface="OBQRAF+Montserrat-Regular"/>
                <a:cs typeface="OBQRAF+Montserrat-Regular"/>
              </a:rPr>
              <a:t>les</a:t>
            </a:r>
            <a:r>
              <a:rPr dirty="0" sz="800">
                <a:solidFill>
                  <a:srgbClr val="353c3a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353c3a"/>
                </a:solidFill>
                <a:latin typeface="OBQRAF+Montserrat-Regular"/>
                <a:cs typeface="OBQRAF+Montserrat-Regular"/>
              </a:rPr>
              <a:t>alertes</a:t>
            </a:r>
            <a:r>
              <a:rPr dirty="0" sz="800">
                <a:solidFill>
                  <a:srgbClr val="353c3a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353c3a"/>
                </a:solidFill>
                <a:latin typeface="OBQRAF+Montserrat-Regular"/>
                <a:cs typeface="OBQRAF+Montserrat-Regular"/>
              </a:rPr>
              <a:t>(demande,</a:t>
            </a:r>
          </a:p>
          <a:p>
            <a:pPr marL="80962" marR="0">
              <a:lnSpc>
                <a:spcPts val="975"/>
              </a:lnSpc>
              <a:spcBef>
                <a:spcPts val="128"/>
              </a:spcBef>
              <a:spcAft>
                <a:spcPts val="0"/>
              </a:spcAft>
            </a:pPr>
            <a:r>
              <a:rPr dirty="0" sz="800">
                <a:solidFill>
                  <a:srgbClr val="353c3a"/>
                </a:solidFill>
                <a:latin typeface="OBQRAF+Montserrat-Regular"/>
                <a:cs typeface="OBQRAF+Montserrat-Regular"/>
              </a:rPr>
              <a:t>absence,</a:t>
            </a:r>
            <a:r>
              <a:rPr dirty="0" sz="800">
                <a:solidFill>
                  <a:srgbClr val="353c3a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353c3a"/>
                </a:solidFill>
                <a:latin typeface="OBQRAF+Montserrat-Regular"/>
                <a:cs typeface="OBQRAF+Montserrat-Regular"/>
              </a:rPr>
              <a:t>manquement</a:t>
            </a:r>
            <a:r>
              <a:rPr dirty="0" sz="800">
                <a:solidFill>
                  <a:srgbClr val="353c3a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353c3a"/>
                </a:solidFill>
                <a:latin typeface="OBQRAF+Montserrat-Regular"/>
                <a:cs typeface="OBQRAF+Montserrat-Regular"/>
              </a:rPr>
              <a:t>sur</a:t>
            </a:r>
          </a:p>
          <a:p>
            <a:pPr marL="31750" marR="0">
              <a:lnSpc>
                <a:spcPts val="975"/>
              </a:lnSpc>
              <a:spcBef>
                <a:spcPts val="128"/>
              </a:spcBef>
              <a:spcAft>
                <a:spcPts val="0"/>
              </a:spcAft>
            </a:pPr>
            <a:r>
              <a:rPr dirty="0" sz="800">
                <a:solidFill>
                  <a:srgbClr val="353c3a"/>
                </a:solidFill>
                <a:latin typeface="OBQRAF+Montserrat-Regular"/>
                <a:cs typeface="OBQRAF+Montserrat-Regular"/>
              </a:rPr>
              <a:t>site…)</a:t>
            </a:r>
            <a:r>
              <a:rPr dirty="0" sz="800">
                <a:solidFill>
                  <a:srgbClr val="353c3a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353c3a"/>
                </a:solidFill>
                <a:latin typeface="OBQRAF+Montserrat-Regular"/>
                <a:cs typeface="OBQRAF+Montserrat-Regular"/>
              </a:rPr>
              <a:t>sont</a:t>
            </a:r>
            <a:r>
              <a:rPr dirty="0" sz="800">
                <a:solidFill>
                  <a:srgbClr val="353c3a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353c3a"/>
                </a:solidFill>
                <a:latin typeface="OBQRAF+Montserrat-Regular"/>
                <a:cs typeface="OBQRAF+Montserrat-Regular"/>
              </a:rPr>
              <a:t>rassemblées.</a:t>
            </a:r>
            <a:r>
              <a:rPr dirty="0" sz="800">
                <a:solidFill>
                  <a:srgbClr val="353c3a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353c3a"/>
                </a:solidFill>
                <a:latin typeface="OBQRAF+Montserrat-Regular"/>
                <a:cs typeface="OBQRAF+Montserrat-Regular"/>
              </a:rPr>
              <a:t>Elles</a:t>
            </a:r>
          </a:p>
          <a:p>
            <a:pPr marL="13493" marR="0">
              <a:lnSpc>
                <a:spcPts val="975"/>
              </a:lnSpc>
              <a:spcBef>
                <a:spcPts val="128"/>
              </a:spcBef>
              <a:spcAft>
                <a:spcPts val="0"/>
              </a:spcAft>
            </a:pPr>
            <a:r>
              <a:rPr dirty="0" sz="800">
                <a:solidFill>
                  <a:srgbClr val="353c3a"/>
                </a:solidFill>
                <a:latin typeface="OBQRAF+Montserrat-Regular"/>
                <a:cs typeface="OBQRAF+Montserrat-Regular"/>
              </a:rPr>
              <a:t>sont</a:t>
            </a:r>
            <a:r>
              <a:rPr dirty="0" sz="800">
                <a:solidFill>
                  <a:srgbClr val="353c3a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353c3a"/>
                </a:solidFill>
                <a:latin typeface="OBQRAF+Montserrat-Regular"/>
                <a:cs typeface="OBQRAF+Montserrat-Regular"/>
              </a:rPr>
              <a:t>également</a:t>
            </a:r>
            <a:r>
              <a:rPr dirty="0" sz="800">
                <a:solidFill>
                  <a:srgbClr val="353c3a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353c3a"/>
                </a:solidFill>
                <a:latin typeface="OBQRAF+Montserrat-Regular"/>
                <a:cs typeface="OBQRAF+Montserrat-Regular"/>
              </a:rPr>
              <a:t>envoyées</a:t>
            </a:r>
            <a:r>
              <a:rPr dirty="0" sz="800">
                <a:solidFill>
                  <a:srgbClr val="353c3a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353c3a"/>
                </a:solidFill>
                <a:latin typeface="OBQRAF+Montserrat-Regular"/>
                <a:cs typeface="OBQRAF+Montserrat-Regular"/>
              </a:rPr>
              <a:t>par</a:t>
            </a:r>
          </a:p>
          <a:p>
            <a:pPr marL="0" marR="0">
              <a:lnSpc>
                <a:spcPts val="975"/>
              </a:lnSpc>
              <a:spcBef>
                <a:spcPts val="128"/>
              </a:spcBef>
              <a:spcAft>
                <a:spcPts val="0"/>
              </a:spcAft>
            </a:pPr>
            <a:r>
              <a:rPr dirty="0" sz="800" b="1">
                <a:solidFill>
                  <a:srgbClr val="395ced"/>
                </a:solidFill>
                <a:latin typeface="KRFGAK+Montserrat-Bold"/>
                <a:cs typeface="KRFGAK+Montserrat-Bold"/>
              </a:rPr>
              <a:t>mail</a:t>
            </a:r>
            <a:r>
              <a:rPr dirty="0" sz="800" spc="-31" b="1">
                <a:solidFill>
                  <a:srgbClr val="395ced"/>
                </a:solidFill>
                <a:latin typeface="KRFGAK+Montserrat-Bold"/>
                <a:cs typeface="KRFGAK+Montserrat-Bold"/>
              </a:rPr>
              <a:t> </a:t>
            </a:r>
            <a:r>
              <a:rPr dirty="0" sz="800">
                <a:solidFill>
                  <a:srgbClr val="353c3a"/>
                </a:solidFill>
                <a:latin typeface="OBQRAF+Montserrat-Regular"/>
                <a:cs typeface="OBQRAF+Montserrat-Regular"/>
              </a:rPr>
              <a:t>aux</a:t>
            </a:r>
            <a:r>
              <a:rPr dirty="0" sz="800">
                <a:solidFill>
                  <a:srgbClr val="353c3a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353c3a"/>
                </a:solidFill>
                <a:latin typeface="OBQRAF+Montserrat-Regular"/>
                <a:cs typeface="OBQRAF+Montserrat-Regular"/>
              </a:rPr>
              <a:t>personnes</a:t>
            </a:r>
            <a:r>
              <a:rPr dirty="0" sz="800">
                <a:solidFill>
                  <a:srgbClr val="353c3a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800">
                <a:solidFill>
                  <a:srgbClr val="353c3a"/>
                </a:solidFill>
                <a:latin typeface="OBQRAF+Montserrat-Regular"/>
                <a:cs typeface="OBQRAF+Montserrat-Regular"/>
              </a:rPr>
              <a:t>habilitées.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8413681" y="4913430"/>
            <a:ext cx="555879" cy="2032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00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HKSACR+Calistoga-Regular"/>
                <a:cs typeface="HKSACR+Calistoga-Regular"/>
              </a:rPr>
              <a:t>07</a:t>
            </a:r>
            <a:r>
              <a:rPr dirty="0" sz="1000">
                <a:solidFill>
                  <a:srgbClr val="000000"/>
                </a:solidFill>
                <a:latin typeface="HKSACR+Calistoga-Regular"/>
                <a:cs typeface="HKSACR+Calistoga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HKSACR+Calistoga-Regular"/>
                <a:cs typeface="HKSACR+Calistoga-Regular"/>
              </a:rPr>
              <a:t>/</a:t>
            </a:r>
            <a:r>
              <a:rPr dirty="0" sz="1000">
                <a:solidFill>
                  <a:srgbClr val="000000"/>
                </a:solidFill>
                <a:latin typeface="HKSACR+Calistoga-Regular"/>
                <a:cs typeface="HKSACR+Calistoga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HKSACR+Calistoga-Regular"/>
                <a:cs typeface="HKSACR+Calistoga-Regular"/>
              </a:rPr>
              <a:t>19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307225" y="4952950"/>
            <a:ext cx="1086962" cy="13098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731"/>
              </a:lnSpc>
              <a:spcBef>
                <a:spcPts val="0"/>
              </a:spcBef>
              <a:spcAft>
                <a:spcPts val="0"/>
              </a:spcAft>
            </a:pPr>
            <a:r>
              <a:rPr dirty="0" sz="600">
                <a:solidFill>
                  <a:srgbClr val="000000"/>
                </a:solidFill>
                <a:latin typeface="OBQRAF+Montserrat-Regular"/>
                <a:cs typeface="OBQRAF+Montserrat-Regular"/>
              </a:rPr>
              <a:t>Confidentiel</a:t>
            </a:r>
            <a:r>
              <a:rPr dirty="0" sz="6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600">
                <a:solidFill>
                  <a:srgbClr val="000000"/>
                </a:solidFill>
                <a:latin typeface="OBQRAF+Montserrat-Regular"/>
                <a:cs typeface="OBQRAF+Montserrat-Regular"/>
              </a:rPr>
              <a:t>|</a:t>
            </a:r>
            <a:r>
              <a:rPr dirty="0" sz="6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600">
                <a:solidFill>
                  <a:srgbClr val="000000"/>
                </a:solidFill>
                <a:latin typeface="OBQRAF+Montserrat-Regular"/>
                <a:cs typeface="OBQRAF+Montserrat-Regular"/>
              </a:rPr>
              <a:t>MerciYanis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822774" y="335661"/>
            <a:ext cx="2560828" cy="3683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600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Alertes</a:t>
            </a: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 </a:t>
            </a: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SMS</a:t>
            </a: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 </a:t>
            </a: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/</a:t>
            </a: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 </a:t>
            </a:r>
            <a:r>
              <a:rPr dirty="0" sz="2000">
                <a:solidFill>
                  <a:srgbClr val="000000"/>
                </a:solidFill>
                <a:latin typeface="HKSACR+Calistoga-Regular"/>
                <a:cs typeface="HKSACR+Calistoga-Regular"/>
              </a:rPr>
              <a:t>emails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06650" y="962408"/>
            <a:ext cx="6259943" cy="23935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584"/>
              </a:lnSpc>
              <a:spcBef>
                <a:spcPts val="0"/>
              </a:spcBef>
              <a:spcAft>
                <a:spcPts val="0"/>
              </a:spcAft>
            </a:pP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Recevez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une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alerte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en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cas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d’absence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de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l’agent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ou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d’étape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non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KRFGAK+Montserrat-Bold"/>
                <a:cs typeface="KRFGAK+Montserrat-Bold"/>
              </a:rPr>
              <a:t>validée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060050" y="3365739"/>
            <a:ext cx="1174699" cy="22387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462"/>
              </a:lnSpc>
              <a:spcBef>
                <a:spcPts val="0"/>
              </a:spcBef>
              <a:spcAft>
                <a:spcPts val="0"/>
              </a:spcAft>
            </a:pPr>
            <a:r>
              <a:rPr dirty="0" sz="1200" b="1">
                <a:solidFill>
                  <a:srgbClr val="6ecce2"/>
                </a:solidFill>
                <a:latin typeface="KRFGAK+Montserrat-Bold"/>
                <a:cs typeface="KRFGAK+Montserrat-Bold"/>
              </a:rPr>
              <a:t>Notifications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3898131" y="3771739"/>
            <a:ext cx="1500123" cy="39103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219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Choisissez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où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et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pour</a:t>
            </a:r>
          </a:p>
          <a:p>
            <a:pPr marL="35718" marR="0">
              <a:lnSpc>
                <a:spcPts val="1219"/>
              </a:lnSpc>
              <a:spcBef>
                <a:spcPts val="391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quelles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actions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vous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3757637" y="4167980"/>
            <a:ext cx="1784096" cy="19291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219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voulez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recevoir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une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OBQRAF+Montserrat-Regular"/>
                <a:cs typeface="OBQRAF+Montserrat-Regular"/>
              </a:rPr>
              <a:t>alerte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8407331" y="4913430"/>
            <a:ext cx="567817" cy="2032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00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HKSACR+Calistoga-Regular"/>
                <a:cs typeface="HKSACR+Calistoga-Regular"/>
              </a:rPr>
              <a:t>08</a:t>
            </a:r>
            <a:r>
              <a:rPr dirty="0" sz="1000">
                <a:solidFill>
                  <a:srgbClr val="000000"/>
                </a:solidFill>
                <a:latin typeface="HKSACR+Calistoga-Regular"/>
                <a:cs typeface="HKSACR+Calistoga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HKSACR+Calistoga-Regular"/>
                <a:cs typeface="HKSACR+Calistoga-Regular"/>
              </a:rPr>
              <a:t>/</a:t>
            </a:r>
            <a:r>
              <a:rPr dirty="0" sz="1000">
                <a:solidFill>
                  <a:srgbClr val="000000"/>
                </a:solidFill>
                <a:latin typeface="HKSACR+Calistoga-Regular"/>
                <a:cs typeface="HKSACR+Calistoga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HKSACR+Calistoga-Regular"/>
                <a:cs typeface="HKSACR+Calistoga-Regular"/>
              </a:rPr>
              <a:t>19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307225" y="4952950"/>
            <a:ext cx="1086962" cy="13098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731"/>
              </a:lnSpc>
              <a:spcBef>
                <a:spcPts val="0"/>
              </a:spcBef>
              <a:spcAft>
                <a:spcPts val="0"/>
              </a:spcAft>
            </a:pPr>
            <a:r>
              <a:rPr dirty="0" sz="600">
                <a:solidFill>
                  <a:srgbClr val="000000"/>
                </a:solidFill>
                <a:latin typeface="OBQRAF+Montserrat-Regular"/>
                <a:cs typeface="OBQRAF+Montserrat-Regular"/>
              </a:rPr>
              <a:t>Confidentiel</a:t>
            </a:r>
            <a:r>
              <a:rPr dirty="0" sz="6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600">
                <a:solidFill>
                  <a:srgbClr val="000000"/>
                </a:solidFill>
                <a:latin typeface="OBQRAF+Montserrat-Regular"/>
                <a:cs typeface="OBQRAF+Montserrat-Regular"/>
              </a:rPr>
              <a:t>|</a:t>
            </a:r>
            <a:r>
              <a:rPr dirty="0" sz="600">
                <a:solidFill>
                  <a:srgbClr val="000000"/>
                </a:solidFill>
                <a:latin typeface="OBQRAF+Montserrat-Regular"/>
                <a:cs typeface="OBQRAF+Montserrat-Regular"/>
              </a:rPr>
              <a:t> </a:t>
            </a:r>
            <a:r>
              <a:rPr dirty="0" sz="600">
                <a:solidFill>
                  <a:srgbClr val="000000"/>
                </a:solidFill>
                <a:latin typeface="OBQRAF+Montserrat-Regular"/>
                <a:cs typeface="OBQRAF+Montserrat-Regular"/>
              </a:rPr>
              <a:t>MerciYanis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 Office">
  <a:themeElements>
    <a:clrScheme name="Standard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tandard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tandar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PresentationFormat>On-screen Show (4:3)</PresentationFormat>
  <ScaleCrop>false</ScaleCrop>
  <LinksUpToDate>false</LinksUpToDate>
  <SharedDoc>false</SharedDoc>
  <HyperlinksChanged>false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PowerPoint</dc:title>
  <cp:revision>1</cp:revision>
  <dcterms:modified xsi:type="dcterms:W3CDTF">2022-12-05T08:54:29-06:00</dcterms:modified>
</cp:coreProperties>
</file>